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9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3550"/>
            <a:ext cx="10356851" cy="1430338"/>
          </a:xfrm>
        </p:spPr>
        <p:txBody>
          <a:bodyPr/>
          <a:lstStyle>
            <a:lvl1pPr>
              <a:defRPr sz="28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6468050-453E-4AF6-9F36-D96CF09653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2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6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1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1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7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96F7-B670-4F8B-8DD4-C16D597F3FF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664C-4D06-429E-93EB-FDFDE6CF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Presentation2.ppt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Presentation3.ppt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hemistrywithmsdana.org/wp-content/uploads/2012/07/SigFigOperations.html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1.pptx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JG0ir9nDtc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3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B050"/>
                </a:solidFill>
              </a:rPr>
              <a:t>K</a:t>
            </a:r>
            <a:r>
              <a:rPr lang="en-US" sz="4800" b="1" dirty="0"/>
              <a:t>ing </a:t>
            </a:r>
            <a:r>
              <a:rPr lang="en-US" sz="4800" b="1" dirty="0">
                <a:solidFill>
                  <a:srgbClr val="FF0000"/>
                </a:solidFill>
              </a:rPr>
              <a:t>H</a:t>
            </a:r>
            <a:r>
              <a:rPr lang="en-US" sz="4800" b="1" dirty="0"/>
              <a:t>enry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4800" b="1" dirty="0"/>
              <a:t>oesn’t </a:t>
            </a:r>
            <a:r>
              <a:rPr lang="en-US" sz="4800" b="1" dirty="0">
                <a:solidFill>
                  <a:srgbClr val="FFC000"/>
                </a:solidFill>
              </a:rPr>
              <a:t>U</a:t>
            </a:r>
            <a:r>
              <a:rPr lang="en-US" sz="4800" b="1" dirty="0"/>
              <a:t>sually </a:t>
            </a:r>
            <a:r>
              <a:rPr lang="en-US" sz="4800" b="1" dirty="0">
                <a:solidFill>
                  <a:srgbClr val="735EF0"/>
                </a:solidFill>
              </a:rPr>
              <a:t>D</a:t>
            </a:r>
            <a:r>
              <a:rPr lang="en-US" sz="4800" b="1" dirty="0"/>
              <a:t>rink </a:t>
            </a:r>
            <a:r>
              <a:rPr lang="en-US" sz="4800" b="1" dirty="0">
                <a:solidFill>
                  <a:srgbClr val="C00000"/>
                </a:solidFill>
              </a:rPr>
              <a:t>C</a:t>
            </a:r>
            <a:r>
              <a:rPr lang="en-US" sz="4800" b="1" dirty="0"/>
              <a:t>hocolate </a:t>
            </a:r>
            <a:r>
              <a:rPr lang="en-US" sz="4800" b="1" dirty="0">
                <a:solidFill>
                  <a:srgbClr val="00B050"/>
                </a:solidFill>
              </a:rPr>
              <a:t>M</a:t>
            </a:r>
            <a:r>
              <a:rPr lang="en-US" sz="4800" b="1" dirty="0"/>
              <a:t>ilk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0289" y="1828801"/>
            <a:ext cx="7832725" cy="3929063"/>
          </a:xfrm>
        </p:spPr>
      </p:pic>
    </p:spTree>
    <p:extLst>
      <p:ext uri="{BB962C8B-B14F-4D97-AF65-F5344CB8AC3E}">
        <p14:creationId xmlns:p14="http://schemas.microsoft.com/office/powerpoint/2010/main" val="6793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439989" y="611189"/>
          <a:ext cx="7691437" cy="576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esentation" r:id="rId4" imgW="3959271" imgH="2968909" progId="PowerPoint.Show.12">
                  <p:embed/>
                </p:oleObj>
              </mc:Choice>
              <mc:Fallback>
                <p:oleObj name="Presentation" r:id="rId4" imgW="3959271" imgH="2968909" progId="PowerPoint.Show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9" y="611189"/>
                        <a:ext cx="7691437" cy="576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78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/>
              <a:t>Practice </a:t>
            </a:r>
          </a:p>
        </p:txBody>
      </p:sp>
      <p:graphicFrame>
        <p:nvGraphicFramePr>
          <p:cNvPr id="14339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197226" y="1216026"/>
          <a:ext cx="6334125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resentation" r:id="rId4" imgW="4256532" imgH="3191335" progId="PowerPoint.Show.12">
                  <p:embed/>
                </p:oleObj>
              </mc:Choice>
              <mc:Fallback>
                <p:oleObj name="Presentation" r:id="rId4" imgW="4256532" imgH="3191335" progId="PowerPoint.Show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6" y="1216026"/>
                        <a:ext cx="6334125" cy="474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538" y="381001"/>
            <a:ext cx="78867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Figures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FF0000"/>
                </a:solidFill>
              </a:rPr>
              <a:t>Non-zero integers always will be significant figures.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Leading zeros – that come before non-zero digits NEVER count as SIG. FIG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Ex: 0.00123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3 SIG FIG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3200" dirty="0"/>
              <a:t>Zeros that fall between nonzero digits ALWAYS count as SIG FIG</a:t>
            </a:r>
          </a:p>
          <a:p>
            <a:pPr marL="0" indent="0">
              <a:buNone/>
              <a:defRPr/>
            </a:pPr>
            <a:r>
              <a:rPr lang="en-US" sz="3200" dirty="0"/>
              <a:t>Ex: 1.0012 </a:t>
            </a:r>
            <a:r>
              <a:rPr lang="en-US" sz="3200" dirty="0">
                <a:sym typeface="Wingdings" panose="05000000000000000000" pitchFamily="2" charset="2"/>
              </a:rPr>
              <a:t> 5 sig fig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78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767638" cy="914400"/>
          </a:xfrm>
        </p:spPr>
        <p:txBody>
          <a:bodyPr/>
          <a:lstStyle/>
          <a:p>
            <a:pPr algn="ctr" eaLnBrk="1" hangingPunct="1"/>
            <a:r>
              <a:rPr lang="en-US" altLang="en-US" sz="3600" b="1"/>
              <a:t>Cont.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09800" y="1219200"/>
            <a:ext cx="7767638" cy="48720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/>
              <a:t>4. </a:t>
            </a:r>
            <a:r>
              <a:rPr lang="en-US" altLang="en-US" sz="3200">
                <a:solidFill>
                  <a:srgbClr val="00B050"/>
                </a:solidFill>
              </a:rPr>
              <a:t>Trailing Zeros</a:t>
            </a:r>
          </a:p>
          <a:p>
            <a:pPr marL="0" indent="0">
              <a:buNone/>
            </a:pPr>
            <a:r>
              <a:rPr lang="en-US" altLang="en-US" sz="3200"/>
              <a:t>Ex: 1000 </a:t>
            </a:r>
            <a:r>
              <a:rPr lang="en-US" altLang="en-US" sz="3200">
                <a:sym typeface="Wingdings" panose="05000000000000000000" pitchFamily="2" charset="2"/>
              </a:rPr>
              <a:t> 1sig fig</a:t>
            </a:r>
          </a:p>
          <a:p>
            <a:pPr marL="0" indent="0">
              <a:buNone/>
            </a:pPr>
            <a:r>
              <a:rPr lang="en-US" altLang="en-US" sz="3200">
                <a:sym typeface="Wingdings" panose="05000000000000000000" pitchFamily="2" charset="2"/>
              </a:rPr>
              <a:t>1000.  4 sig fig</a:t>
            </a:r>
          </a:p>
          <a:p>
            <a:pPr marL="0" indent="0">
              <a:buNone/>
            </a:pPr>
            <a:endParaRPr lang="en-US" altLang="en-US" sz="32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3200">
                <a:sym typeface="Wingdings" panose="05000000000000000000" pitchFamily="2" charset="2"/>
              </a:rPr>
              <a:t>5. Exact numbers </a:t>
            </a:r>
          </a:p>
          <a:p>
            <a:pPr marL="0" indent="0">
              <a:buNone/>
            </a:pPr>
            <a:r>
              <a:rPr lang="en-US" altLang="en-US" sz="3200">
                <a:sym typeface="Wingdings" panose="05000000000000000000" pitchFamily="2" charset="2"/>
              </a:rPr>
              <a:t>Ex: 1in =2.54 cm</a:t>
            </a:r>
          </a:p>
          <a:p>
            <a:pPr marL="0" indent="0"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84438"/>
            <a:ext cx="47244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11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>
                <a:solidFill>
                  <a:srgbClr val="00B050"/>
                </a:solidFill>
              </a:rPr>
              <a:t>Multiply/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/>
              <a:t>#  of sig fig in the result is the same # as the small sig fig number</a:t>
            </a:r>
          </a:p>
          <a:p>
            <a:pPr>
              <a:defRPr/>
            </a:pPr>
            <a:endParaRPr lang="en-US" sz="3600" dirty="0"/>
          </a:p>
          <a:p>
            <a:pPr marL="0" indent="0">
              <a:buNone/>
              <a:defRPr/>
            </a:pPr>
            <a:r>
              <a:rPr lang="en-US" sz="3600" dirty="0"/>
              <a:t>Ex : 5.16 x 1.3= 6.708 </a:t>
            </a:r>
            <a:r>
              <a:rPr lang="en-US" sz="3600" dirty="0">
                <a:sym typeface="Wingdings" panose="05000000000000000000" pitchFamily="2" charset="2"/>
              </a:rPr>
              <a:t> 6.8</a:t>
            </a:r>
          </a:p>
          <a:p>
            <a:pPr marL="0" indent="0">
              <a:buNone/>
              <a:defRPr/>
            </a:pPr>
            <a:endParaRPr lang="en-US" sz="3600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sz="3600" dirty="0"/>
              <a:t>5.168/1.43 = 3.61398601 </a:t>
            </a:r>
            <a:r>
              <a:rPr lang="en-US" sz="3600" dirty="0">
                <a:sym typeface="Wingdings" panose="05000000000000000000" pitchFamily="2" charset="2"/>
              </a:rPr>
              <a:t> 3.61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396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/>
              <a:t>Addition /subtraction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/>
              <a:t>Limited term is the one with the smallest no. of decimal place </a:t>
            </a:r>
          </a:p>
          <a:p>
            <a:pPr>
              <a:defRPr/>
            </a:pPr>
            <a:endParaRPr lang="en-US" sz="3600" dirty="0"/>
          </a:p>
          <a:p>
            <a:pPr marL="0" indent="0">
              <a:buNone/>
              <a:defRPr/>
            </a:pPr>
            <a:r>
              <a:rPr lang="en-US" sz="3600" dirty="0"/>
              <a:t>Ex : 16.15 +</a:t>
            </a:r>
            <a:r>
              <a:rPr lang="en-US" sz="3600" dirty="0">
                <a:solidFill>
                  <a:srgbClr val="00B050"/>
                </a:solidFill>
              </a:rPr>
              <a:t>14.1</a:t>
            </a:r>
            <a:r>
              <a:rPr lang="en-US" sz="3600" dirty="0"/>
              <a:t> + 1.016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474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3" y="2590801"/>
            <a:ext cx="7772400" cy="13620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Practice on Significant Figures in Operations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7888" y="4589464"/>
            <a:ext cx="7886700" cy="1500187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895600" y="39846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hlinkClick r:id="rId2"/>
              </a:rPr>
              <a:t>http://www.chemistrywithmsdana.org/wp-content/uploads/2012/07/SigFigOperations.html</a:t>
            </a:r>
            <a:r>
              <a:rPr lang="en-US" altLang="en-US"/>
              <a:t> </a:t>
            </a:r>
          </a:p>
        </p:txBody>
      </p:sp>
      <p:pic>
        <p:nvPicPr>
          <p:cNvPr id="194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1801"/>
            <a:ext cx="1981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41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/>
              <a:t>Scientific Notation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Taking big or small numbers in a way to help us calculate!!</a:t>
            </a:r>
          </a:p>
          <a:p>
            <a:pPr marL="0" indent="0">
              <a:buNone/>
              <a:defRPr/>
            </a:pPr>
            <a:r>
              <a:rPr lang="en-US" sz="3200" dirty="0"/>
              <a:t> a x 10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/>
              <a:t>1&lt; a &lt;10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/>
              <a:t>Move decimal to the right  </a:t>
            </a:r>
            <a:r>
              <a:rPr lang="en-US" sz="3200" dirty="0">
                <a:sym typeface="Wingdings" panose="05000000000000000000" pitchFamily="2" charset="2"/>
              </a:rPr>
              <a:t> NEGATIVE</a:t>
            </a:r>
          </a:p>
          <a:p>
            <a:pPr marL="0" indent="0">
              <a:buNone/>
              <a:defRPr/>
            </a:pPr>
            <a:r>
              <a:rPr lang="en-US" sz="3200" dirty="0">
                <a:sym typeface="Wingdings" panose="05000000000000000000" pitchFamily="2" charset="2"/>
              </a:rPr>
              <a:t>Move decimal to the left  POSITIVE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4111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533401"/>
            <a:ext cx="2590800" cy="2487613"/>
          </a:xfrm>
        </p:spPr>
      </p:pic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5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393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1"/>
            <a:ext cx="45720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8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 txBox="1">
            <a:spLocks noGrp="1" noChangeArrowheads="1"/>
          </p:cNvSpPr>
          <p:nvPr/>
        </p:nvSpPr>
        <p:spPr bwMode="auto">
          <a:xfrm>
            <a:off x="8077200" y="6248400"/>
            <a:ext cx="19002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BA71E103-569B-4F23-8DD9-3925CDC606E4}" type="slidenum"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2</a:t>
            </a:fld>
            <a:endParaRPr lang="en-GB" altLang="en-US" sz="14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96838"/>
            <a:ext cx="4191000" cy="849312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b="1" i="1" dirty="0">
                <a:solidFill>
                  <a:srgbClr val="002060"/>
                </a:solidFill>
                <a:latin typeface="+mj-lt"/>
              </a:rPr>
              <a:t>Chemistry: Atoms First</a:t>
            </a:r>
            <a:endParaRPr lang="en-GB" sz="24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2362200" y="6400801"/>
            <a:ext cx="7239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" panose="020B0604020202020204" pitchFamily="34" charset="0"/>
                <a:cs typeface="Times New Roman" panose="02020603050405020304" pitchFamily="18" charset="0"/>
              </a:rPr>
              <a:t>Copyright (c) The McGraw-Hill Companies, Inc.  Permission required for reproduction or display.</a:t>
            </a:r>
          </a:p>
        </p:txBody>
      </p:sp>
      <p:grpSp>
        <p:nvGrpSpPr>
          <p:cNvPr id="5125" name="Group 8"/>
          <p:cNvGrpSpPr>
            <a:grpSpLocks/>
          </p:cNvGrpSpPr>
          <p:nvPr/>
        </p:nvGrpSpPr>
        <p:grpSpPr bwMode="auto">
          <a:xfrm>
            <a:off x="6400801" y="1219200"/>
            <a:ext cx="2911475" cy="1035050"/>
            <a:chOff x="1524000" y="4135398"/>
            <a:chExt cx="1143000" cy="10668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524000" y="4135398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29" name="TextBox 6"/>
            <p:cNvSpPr txBox="1">
              <a:spLocks noChangeArrowheads="1"/>
            </p:cNvSpPr>
            <p:nvPr/>
          </p:nvSpPr>
          <p:spPr bwMode="auto">
            <a:xfrm>
              <a:off x="1585685" y="4299527"/>
              <a:ext cx="1016581" cy="72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000"/>
                </a:spcBef>
                <a:buClr>
                  <a:srgbClr val="000000"/>
                </a:buClr>
                <a:buNone/>
              </a:pPr>
              <a:r>
                <a:rPr lang="en-GB" altLang="en-US" sz="400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Chapter 1</a:t>
              </a:r>
            </a:p>
          </p:txBody>
        </p:sp>
      </p:grp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5984875" y="2209801"/>
            <a:ext cx="4191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None/>
            </a:pPr>
            <a:r>
              <a:rPr lang="en-GB" altLang="en-US" sz="2800" b="1" i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Chemistry: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None/>
            </a:pPr>
            <a:r>
              <a:rPr lang="en-GB" altLang="en-US" sz="2800" b="1" i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Science of Change</a:t>
            </a:r>
            <a:endParaRPr lang="en-US" altLang="en-US" sz="28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14" descr="F:\McGraw-Hill\Burdge - Atoms First\Images\Chapter01\bur11161_co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2" t="12898" r="14388" b="2403"/>
          <a:stretch>
            <a:fillRect/>
          </a:stretch>
        </p:blipFill>
        <p:spPr bwMode="auto">
          <a:xfrm>
            <a:off x="1905001" y="1447800"/>
            <a:ext cx="40798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7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767638" cy="106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/>
              <a:t>		Scientific Measurement</a:t>
            </a:r>
          </a:p>
        </p:txBody>
      </p:sp>
      <p:grpSp>
        <p:nvGrpSpPr>
          <p:cNvPr id="39939" name="Group 8"/>
          <p:cNvGrpSpPr>
            <a:grpSpLocks/>
          </p:cNvGrpSpPr>
          <p:nvPr/>
        </p:nvGrpSpPr>
        <p:grpSpPr bwMode="auto">
          <a:xfrm>
            <a:off x="1768475" y="249239"/>
            <a:ext cx="1030288" cy="890587"/>
            <a:chOff x="1447800" y="4164427"/>
            <a:chExt cx="1287780" cy="1213167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523202" y="4212002"/>
              <a:ext cx="1142929" cy="10661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946" name="TextBox 6"/>
            <p:cNvSpPr txBox="1">
              <a:spLocks noChangeArrowheads="1"/>
            </p:cNvSpPr>
            <p:nvPr/>
          </p:nvSpPr>
          <p:spPr bwMode="auto">
            <a:xfrm>
              <a:off x="1656953" y="4420979"/>
              <a:ext cx="914797" cy="644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000"/>
                </a:spcBef>
                <a:buClr>
                  <a:srgbClr val="000000"/>
                </a:buClr>
                <a:buNone/>
              </a:pPr>
              <a:r>
                <a:rPr lang="en-GB" altLang="en-US" sz="2500" b="1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1.4</a:t>
              </a:r>
            </a:p>
          </p:txBody>
        </p:sp>
      </p:grpSp>
      <p:pic>
        <p:nvPicPr>
          <p:cNvPr id="39940" name="Picture 11" descr="bur75640_01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6061"/>
          <a:stretch>
            <a:fillRect/>
          </a:stretch>
        </p:blipFill>
        <p:spPr bwMode="auto">
          <a:xfrm>
            <a:off x="5340350" y="4343400"/>
            <a:ext cx="1746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2" descr="bur75640_01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b="4080"/>
          <a:stretch>
            <a:fillRect/>
          </a:stretch>
        </p:blipFill>
        <p:spPr bwMode="auto">
          <a:xfrm>
            <a:off x="6629400" y="4343400"/>
            <a:ext cx="160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3" descr="bur75640_0109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t="2441" r="33968" b="1355"/>
          <a:stretch>
            <a:fillRect/>
          </a:stretch>
        </p:blipFill>
        <p:spPr bwMode="auto">
          <a:xfrm>
            <a:off x="8153400" y="2209800"/>
            <a:ext cx="83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4" descr="bur75640_0109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t="3526" r="28436" b="2048"/>
          <a:stretch>
            <a:fillRect/>
          </a:stretch>
        </p:blipFill>
        <p:spPr bwMode="auto">
          <a:xfrm>
            <a:off x="9144000" y="547688"/>
            <a:ext cx="1524000" cy="60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76400" y="1219200"/>
            <a:ext cx="4114800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Properties that can be measured are called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quantitative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properties.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measured quantity must always include a unit.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English system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 units such as the foot, gallon, pound, etc.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metric system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includes units such as the meter, liter, kilogram, etc.</a:t>
            </a:r>
          </a:p>
        </p:txBody>
      </p:sp>
    </p:spTree>
    <p:extLst>
      <p:ext uri="{BB962C8B-B14F-4D97-AF65-F5344CB8AC3E}">
        <p14:creationId xmlns:p14="http://schemas.microsoft.com/office/powerpoint/2010/main" val="26944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767638" cy="76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/>
              <a:t>SI Base Units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0" y="9906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revised metric system is called the </a:t>
            </a:r>
            <a:r>
              <a:rPr lang="en-US" alt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System of Units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(abbreviated </a:t>
            </a:r>
            <a:r>
              <a:rPr lang="en-US" alt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Units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was designed for universal use by scientists.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seven SI base units</a:t>
            </a:r>
          </a:p>
        </p:txBody>
      </p:sp>
      <p:pic>
        <p:nvPicPr>
          <p:cNvPr id="19463" name="Picture 7" descr="F:\McGraw-Hill\Burdge - Atoms First\Images\Chapter01\bur11161_t0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6"/>
          <a:stretch>
            <a:fillRect/>
          </a:stretch>
        </p:blipFill>
        <p:spPr bwMode="auto">
          <a:xfrm>
            <a:off x="2713039" y="3352801"/>
            <a:ext cx="67659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4267201" y="228601"/>
            <a:ext cx="386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Units in Measurements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990600"/>
            <a:ext cx="8763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8991600" y="6248400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Taylor 2010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1905001"/>
          <a:ext cx="6172200" cy="2666997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</a:tblGrid>
              <a:tr h="296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Factor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Prefix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Symbol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1 x 10</a:t>
                      </a:r>
                      <a:r>
                        <a:rPr lang="en-US" sz="1000" baseline="3000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Mega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1 x 10</a:t>
                      </a:r>
                      <a:r>
                        <a:rPr lang="en-US" sz="1000" baseline="30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Kilo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k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Times New Roman"/>
                        </a:rPr>
                        <a:t>the base units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Times New Roman"/>
                        </a:rPr>
                        <a:t>grams (g) meters (m)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Times New Roman"/>
                        </a:rPr>
                        <a:t>Moles (mol) volume (L)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1 x 10</a:t>
                      </a:r>
                      <a:r>
                        <a:rPr lang="en-US" sz="1000" baseline="30000">
                          <a:latin typeface="Arial"/>
                          <a:ea typeface="Calibri"/>
                          <a:cs typeface="Times New Roman"/>
                        </a:rPr>
                        <a:t>-2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centi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1 x 10</a:t>
                      </a:r>
                      <a:r>
                        <a:rPr lang="en-US" sz="1000" baseline="30000">
                          <a:latin typeface="Arial"/>
                          <a:ea typeface="Calibri"/>
                          <a:cs typeface="Times New Roman"/>
                        </a:rPr>
                        <a:t>-3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milli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1 x 10</a:t>
                      </a:r>
                      <a:r>
                        <a:rPr lang="en-US" sz="1000" baseline="30000">
                          <a:latin typeface="Arial"/>
                          <a:ea typeface="Calibri"/>
                          <a:cs typeface="Times New Roman"/>
                        </a:rPr>
                        <a:t>-6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micro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Symbol"/>
                          <a:ea typeface="Calibri"/>
                          <a:cs typeface="Arial"/>
                        </a:rPr>
                        <a:t>m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1 x 10</a:t>
                      </a:r>
                      <a:r>
                        <a:rPr lang="en-US" sz="1000" baseline="30000">
                          <a:latin typeface="Arial"/>
                          <a:ea typeface="Calibri"/>
                          <a:cs typeface="Times New Roman"/>
                        </a:rPr>
                        <a:t>-9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nano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1 x 10</a:t>
                      </a:r>
                      <a:r>
                        <a:rPr lang="en-US" sz="1000" baseline="30000">
                          <a:latin typeface="Arial"/>
                          <a:ea typeface="Calibri"/>
                          <a:cs typeface="Times New Roman"/>
                        </a:rPr>
                        <a:t>-12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Arial"/>
                          <a:ea typeface="Calibri"/>
                          <a:cs typeface="Times New Roman"/>
                        </a:rPr>
                        <a:t>pico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031" name="Rectangle 5"/>
          <p:cNvSpPr>
            <a:spLocks noChangeArrowheads="1"/>
          </p:cNvSpPr>
          <p:nvPr/>
        </p:nvSpPr>
        <p:spPr bwMode="auto">
          <a:xfrm>
            <a:off x="1524000" y="-86871"/>
            <a:ext cx="110799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altLang="en-US" sz="9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767638" cy="76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/>
              <a:t>Mass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0" y="990601"/>
            <a:ext cx="8610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measure of the amount of matter in an object or sample.</a:t>
            </a:r>
            <a:endParaRPr lang="en-US" altLang="en-US" sz="2400" b="1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gravity varies from location to location, the weight of an object varies depending on where it is measured.  But mass doesn’t change.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 base unit of mass is the kilogram (kg), but in chemistry the smaller gram (g) is often used.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 = 1000 g = 1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mass unit (amu)</a:t>
            </a: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to express the masses of atoms and other similar sized objects.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amu = 1.6605378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×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3830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1828800" y="17464"/>
            <a:ext cx="7767638" cy="1430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/>
              <a:t>Temperature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0" y="1371600"/>
            <a:ext cx="8610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temperature scales used in chemistry: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Celsius scale (°C)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Freezing point (pure water): 0°C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Boiling point (pure water):	100°C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Kelvin scale (K)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“absolute” scale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possible temperature:	0 K (absolute zero)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81550" y="5181600"/>
            <a:ext cx="2628900" cy="685800"/>
            <a:chOff x="3124200" y="4227984"/>
            <a:chExt cx="2628900" cy="6858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124200" y="4227984"/>
              <a:ext cx="26289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3157538" y="4340697"/>
              <a:ext cx="25622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K = °C + 273.15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9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1175"/>
            <a:ext cx="76200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544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1828800" y="17464"/>
            <a:ext cx="7767638" cy="1430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		The Study of Chemistry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1828800" y="1219201"/>
            <a:ext cx="86106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is the study of matter and the changes that matter undergoes</a:t>
            </a:r>
          </a:p>
          <a:p>
            <a:pPr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Chemical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is any substance that has a definite composition</a:t>
            </a:r>
          </a:p>
          <a:p>
            <a:pPr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is anything that has mass and occupies space.</a:t>
            </a:r>
            <a:endParaRPr lang="en-US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8"/>
          <p:cNvGrpSpPr>
            <a:grpSpLocks/>
          </p:cNvGrpSpPr>
          <p:nvPr/>
        </p:nvGrpSpPr>
        <p:grpSpPr bwMode="auto">
          <a:xfrm>
            <a:off x="1828800" y="284164"/>
            <a:ext cx="914400" cy="782637"/>
            <a:chOff x="1524000" y="4211081"/>
            <a:chExt cx="1143000" cy="10668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587" name="TextBox 6"/>
            <p:cNvSpPr txBox="1">
              <a:spLocks noChangeArrowheads="1"/>
            </p:cNvSpPr>
            <p:nvPr/>
          </p:nvSpPr>
          <p:spPr bwMode="auto">
            <a:xfrm>
              <a:off x="1657350" y="4419923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000"/>
                </a:spcBef>
                <a:buClr>
                  <a:srgbClr val="000000"/>
                </a:buClr>
                <a:buNone/>
              </a:pPr>
              <a:r>
                <a:rPr lang="en-GB" altLang="en-US" sz="2500" b="1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1.1</a:t>
              </a:r>
            </a:p>
          </p:txBody>
        </p:sp>
      </p:grpSp>
      <p:grpSp>
        <p:nvGrpSpPr>
          <p:cNvPr id="24581" name="Group 16"/>
          <p:cNvGrpSpPr>
            <a:grpSpLocks/>
          </p:cNvGrpSpPr>
          <p:nvPr/>
        </p:nvGrpSpPr>
        <p:grpSpPr bwMode="auto">
          <a:xfrm>
            <a:off x="3467100" y="3352800"/>
            <a:ext cx="4229100" cy="3360738"/>
            <a:chOff x="2286000" y="2286000"/>
            <a:chExt cx="5257800" cy="4427220"/>
          </a:xfrm>
        </p:grpSpPr>
        <p:pic>
          <p:nvPicPr>
            <p:cNvPr id="24582" name="Picture 15" descr="F:\McGraw-Hill\Burdge - Atoms First\Images\Chapter01\bur11161_01001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7" b="3145"/>
            <a:stretch>
              <a:fillRect/>
            </a:stretch>
          </p:blipFill>
          <p:spPr bwMode="auto">
            <a:xfrm>
              <a:off x="4212481" y="4434840"/>
              <a:ext cx="3331319" cy="2278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16" descr="F:\McGraw-Hill\Burdge - Atoms First\Images\Chapter01\bur11161_01001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" b="2208"/>
            <a:stretch>
              <a:fillRect/>
            </a:stretch>
          </p:blipFill>
          <p:spPr bwMode="auto">
            <a:xfrm>
              <a:off x="2286000" y="4160520"/>
              <a:ext cx="18288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17" descr="F:\McGraw-Hill\Burdge - Atoms First\Images\Chapter01\bur11161_01001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9" b="4788"/>
            <a:stretch>
              <a:fillRect/>
            </a:stretch>
          </p:blipFill>
          <p:spPr bwMode="auto">
            <a:xfrm>
              <a:off x="2286000" y="2286000"/>
              <a:ext cx="26670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18" descr="F:\McGraw-Hill\Burdge - Atoms First\Images\Chapter01\bur11161_01001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0" b="3362"/>
            <a:stretch>
              <a:fillRect/>
            </a:stretch>
          </p:blipFill>
          <p:spPr bwMode="auto">
            <a:xfrm>
              <a:off x="5067069" y="2286000"/>
              <a:ext cx="2476731" cy="197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44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128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Matter Has Mass &amp;Volume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Volume: the space an object occupies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Ex. The book has volume because it takes space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You can measure with LWH</a:t>
            </a:r>
          </a:p>
          <a:p>
            <a:pPr>
              <a:defRPr/>
            </a:pPr>
            <a:r>
              <a:rPr lang="en-US" dirty="0" smtClean="0"/>
              <a:t>Mass: </a:t>
            </a:r>
          </a:p>
          <a:p>
            <a:pPr marL="0" indent="0">
              <a:buNone/>
              <a:defRPr/>
            </a:pPr>
            <a:r>
              <a:rPr lang="en-US" dirty="0" smtClean="0"/>
              <a:t>Quantity of matter contained in that object</a:t>
            </a: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38400"/>
            <a:ext cx="15446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21188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3354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425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Mass vs. Weight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99"/>
                </a:solidFill>
              </a:rPr>
              <a:t>They are NOT the same!!!</a:t>
            </a:r>
          </a:p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Mass</a:t>
            </a:r>
            <a:r>
              <a:rPr lang="en-US" altLang="en-US" smtClean="0"/>
              <a:t> measures the quantity of matter in an object, as long as the object is not changed it will have the same mass anywhere in the universe.</a:t>
            </a:r>
          </a:p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Weight</a:t>
            </a:r>
            <a:r>
              <a:rPr lang="en-US" altLang="en-US" smtClean="0"/>
              <a:t>: FORCE produced by gravity acting on the mass. Weight changes depending on gravity.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SEE Video BP</a:t>
            </a:r>
          </a:p>
        </p:txBody>
      </p:sp>
    </p:spTree>
    <p:extLst>
      <p:ext uri="{BB962C8B-B14F-4D97-AF65-F5344CB8AC3E}">
        <p14:creationId xmlns:p14="http://schemas.microsoft.com/office/powerpoint/2010/main" val="116777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38325" y="234950"/>
          <a:ext cx="8426450" cy="631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4" imgW="4233805" imgH="3174419" progId="PowerPoint.Show.12">
                  <p:embed/>
                </p:oleObj>
              </mc:Choice>
              <mc:Fallback>
                <p:oleObj name="Presentation" r:id="rId4" imgW="4233805" imgH="3174419" progId="PowerPoint.Show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34950"/>
                        <a:ext cx="8426450" cy="631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 descr="bur25542_0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>
            <a:fillRect/>
          </a:stretch>
        </p:blipFill>
        <p:spPr bwMode="auto">
          <a:xfrm>
            <a:off x="1544638" y="3886201"/>
            <a:ext cx="910431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3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767638" cy="609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The Study of Chemistry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47126" y="3886200"/>
            <a:ext cx="1920875" cy="297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838200"/>
            <a:ext cx="8686800" cy="3397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Scientists follow a set of guidelines known as the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scientific method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461963">
              <a:lnSpc>
                <a:spcPct val="150000"/>
              </a:lnSpc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Gather data via observations and experiments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461963">
              <a:lnSpc>
                <a:spcPct val="150000"/>
              </a:lnSpc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Identify patterns or trends in the collected data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461963">
              <a:lnSpc>
                <a:spcPct val="150000"/>
              </a:lnSpc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Summarize their findings with a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law</a:t>
            </a:r>
          </a:p>
          <a:p>
            <a:pPr marL="461963">
              <a:lnSpc>
                <a:spcPct val="150000"/>
              </a:lnSpc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Formulate a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hypothesis</a:t>
            </a:r>
          </a:p>
          <a:p>
            <a:pPr marL="461963">
              <a:lnSpc>
                <a:spcPct val="150000"/>
              </a:lnSpc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time a hypothesis may evolve into a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16264" y="3886200"/>
            <a:ext cx="7551737" cy="297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99038" y="3886200"/>
            <a:ext cx="5668962" cy="297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73875" y="3886200"/>
            <a:ext cx="3778250" cy="297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81400" y="3657601"/>
            <a:ext cx="2895600" cy="1012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543800" y="3649663"/>
            <a:ext cx="2895600" cy="10207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828800" y="17464"/>
            <a:ext cx="7767638" cy="1430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		Classification of Matter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0" y="1371601"/>
            <a:ext cx="8839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Chemists classify matter as either a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substance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 a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mixture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substances.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substance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a form of matter that has definite composition and distinct properties.</a:t>
            </a:r>
          </a:p>
          <a:p>
            <a:pPr marL="571500" indent="-342900">
              <a:lnSpc>
                <a:spcPct val="81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Examples: salt (sodium chloride), iron, water, mercury, carbon dioxide, and oxygen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Substances differ from one another in composition and may be identified by appearance, smell, taste, and other properties.</a:t>
            </a:r>
          </a:p>
        </p:txBody>
      </p: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1828800" y="284164"/>
            <a:ext cx="914400" cy="782637"/>
            <a:chOff x="1524000" y="4211081"/>
            <a:chExt cx="1143000" cy="1066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703" name="TextBox 6"/>
            <p:cNvSpPr txBox="1">
              <a:spLocks noChangeArrowheads="1"/>
            </p:cNvSpPr>
            <p:nvPr/>
          </p:nvSpPr>
          <p:spPr bwMode="auto">
            <a:xfrm>
              <a:off x="1657350" y="4419923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000"/>
                </a:spcBef>
                <a:buClr>
                  <a:srgbClr val="000000"/>
                </a:buClr>
                <a:buNone/>
              </a:pPr>
              <a:r>
                <a:rPr lang="en-GB" altLang="en-US" sz="2500" b="1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1.2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0" y="3962400"/>
            <a:ext cx="838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mixture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a physical combination of two or more substances.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A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homogeneous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mixture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uniform throughout.</a:t>
            </a:r>
          </a:p>
          <a:p>
            <a:pPr marL="1028700" lvl="2" indent="-282575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Also called a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28700" lvl="2" indent="-282575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Examples: seawater, apple juice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heterogeneous mixture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uniform throughout.</a:t>
            </a:r>
          </a:p>
          <a:p>
            <a:pPr marL="1028700" lvl="2" indent="-342900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Examples: trail mix, chicken noodle soup</a:t>
            </a:r>
          </a:p>
        </p:txBody>
      </p:sp>
    </p:spTree>
    <p:extLst>
      <p:ext uri="{BB962C8B-B14F-4D97-AF65-F5344CB8AC3E}">
        <p14:creationId xmlns:p14="http://schemas.microsoft.com/office/powerpoint/2010/main" val="29959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Matter is Classified?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99"/>
                </a:solidFill>
              </a:rPr>
              <a:t>Atoms:</a:t>
            </a:r>
            <a:r>
              <a:rPr lang="en-US" altLang="en-US" smtClean="0"/>
              <a:t> the smallest unit of an element that maintains the properties of that element.</a:t>
            </a:r>
          </a:p>
          <a:p>
            <a:pPr eaLnBrk="1" hangingPunct="1"/>
            <a:r>
              <a:rPr lang="en-US" altLang="en-US" smtClean="0">
                <a:solidFill>
                  <a:srgbClr val="000099"/>
                </a:solidFill>
              </a:rPr>
              <a:t>Elements</a:t>
            </a:r>
            <a:r>
              <a:rPr lang="en-US" altLang="en-US" smtClean="0"/>
              <a:t>: are pure substances that contain one kind of atom.</a:t>
            </a:r>
          </a:p>
          <a:p>
            <a:pPr eaLnBrk="1" hangingPunct="1"/>
            <a:r>
              <a:rPr lang="en-US" altLang="en-US" smtClean="0">
                <a:solidFill>
                  <a:srgbClr val="000099"/>
                </a:solidFill>
              </a:rPr>
              <a:t>Molecule</a:t>
            </a:r>
            <a:r>
              <a:rPr lang="en-US" altLang="en-US" smtClean="0"/>
              <a:t> : consists of two or more atoms combined in definite ratios. F2/ N2</a:t>
            </a:r>
          </a:p>
          <a:p>
            <a:pPr eaLnBrk="1" hangingPunct="1"/>
            <a:r>
              <a:rPr lang="en-US" altLang="en-US" smtClean="0">
                <a:solidFill>
                  <a:srgbClr val="000099"/>
                </a:solidFill>
              </a:rPr>
              <a:t>Compound</a:t>
            </a:r>
            <a:r>
              <a:rPr lang="en-US" altLang="en-US" smtClean="0"/>
              <a:t>: 2 or more atoms that combined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8600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7767638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Classification of Matter</a:t>
            </a:r>
            <a:endParaRPr lang="en-US" sz="2800" b="1" i="1" dirty="0"/>
          </a:p>
        </p:txBody>
      </p:sp>
      <p:sp>
        <p:nvSpPr>
          <p:cNvPr id="31747" name="TextBox 11"/>
          <p:cNvSpPr txBox="1">
            <a:spLocks noChangeArrowheads="1"/>
          </p:cNvSpPr>
          <p:nvPr/>
        </p:nvSpPr>
        <p:spPr bwMode="auto">
          <a:xfrm>
            <a:off x="1828800" y="1066801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mixture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can be separated by physical means into its components without changing the identities of the components.</a:t>
            </a:r>
          </a:p>
        </p:txBody>
      </p:sp>
      <p:pic>
        <p:nvPicPr>
          <p:cNvPr id="31748" name="Picture 7" descr="bur75640_01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4155"/>
          <a:stretch>
            <a:fillRect/>
          </a:stretch>
        </p:blipFill>
        <p:spPr bwMode="auto">
          <a:xfrm>
            <a:off x="1676400" y="2286000"/>
            <a:ext cx="43878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bur75640_010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4155"/>
          <a:stretch>
            <a:fillRect/>
          </a:stretch>
        </p:blipFill>
        <p:spPr bwMode="auto">
          <a:xfrm>
            <a:off x="6172200" y="2362200"/>
            <a:ext cx="43878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0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828800" y="17464"/>
            <a:ext cx="7767638" cy="1430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Classification of Matter</a:t>
            </a:r>
            <a:endParaRPr lang="en-US" sz="2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0" y="1258888"/>
            <a:ext cx="44958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All substances can, in principle, exist as a solid, liquid or gas.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We can convert a substance from one state to another without changing the identity of the substance.</a:t>
            </a:r>
          </a:p>
        </p:txBody>
      </p:sp>
      <p:pic>
        <p:nvPicPr>
          <p:cNvPr id="32772" name="Picture 7" descr="F:\McGraw-Hill\Burdge - Atoms First\Images\Chapter01\bur11161_01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" b="1788"/>
          <a:stretch>
            <a:fillRect/>
          </a:stretch>
        </p:blipFill>
        <p:spPr bwMode="auto">
          <a:xfrm>
            <a:off x="6629400" y="563563"/>
            <a:ext cx="3810000" cy="5715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8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bur75640_0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"/>
          <a:stretch>
            <a:fillRect/>
          </a:stretch>
        </p:blipFill>
        <p:spPr bwMode="auto">
          <a:xfrm>
            <a:off x="2133600" y="762001"/>
            <a:ext cx="62484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767638" cy="76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Classification of Matter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5470525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Solid particles are held closely together in an ordered fashion.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8200" y="5486400"/>
            <a:ext cx="2781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Liquid particles are close together but are not held rigidly in position.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0" y="5470526"/>
            <a:ext cx="281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Gas  particles have significant separation from each other and move freely.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4572000"/>
            <a:ext cx="2476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Solids do not conform to the shape of their container.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8200" y="45720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Liquids do conform to the shape of their container.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00" y="4416425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Gases assume both the shape and volume of their container.</a:t>
            </a:r>
          </a:p>
        </p:txBody>
      </p:sp>
    </p:spTree>
    <p:extLst>
      <p:ext uri="{BB962C8B-B14F-4D97-AF65-F5344CB8AC3E}">
        <p14:creationId xmlns:p14="http://schemas.microsoft.com/office/powerpoint/2010/main" val="5590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2" grpId="0"/>
      <p:bldP spid="12" grpId="1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7767638" cy="1430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The Properties of Matter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0" y="13716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two general types of properties of matter:</a:t>
            </a:r>
          </a:p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71500" indent="-342900">
              <a:buClr>
                <a:srgbClr val="000000"/>
              </a:buClr>
              <a:buSzPct val="100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Quantitative properties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measured and expressed with a number.</a:t>
            </a:r>
          </a:p>
          <a:p>
            <a:pPr marL="571500" indent="-342900">
              <a:buClr>
                <a:srgbClr val="000000"/>
              </a:buClr>
              <a:buSzPct val="100000"/>
              <a:buFont typeface="+mj-lt"/>
              <a:buAutoNum type="arabicParenR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71500" indent="-342900">
              <a:buClr>
                <a:srgbClr val="000000"/>
              </a:buClr>
              <a:buSzPct val="100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Qualitative properties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 not require measurement and are usually based on observation.</a:t>
            </a:r>
          </a:p>
        </p:txBody>
      </p:sp>
      <p:grpSp>
        <p:nvGrpSpPr>
          <p:cNvPr id="34820" name="Group 8"/>
          <p:cNvGrpSpPr>
            <a:grpSpLocks/>
          </p:cNvGrpSpPr>
          <p:nvPr/>
        </p:nvGrpSpPr>
        <p:grpSpPr bwMode="auto">
          <a:xfrm>
            <a:off x="1768475" y="249239"/>
            <a:ext cx="1030288" cy="890587"/>
            <a:chOff x="1447800" y="4164427"/>
            <a:chExt cx="1287780" cy="121316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523202" y="4212002"/>
              <a:ext cx="1142929" cy="10661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822" name="TextBox 6"/>
            <p:cNvSpPr txBox="1">
              <a:spLocks noChangeArrowheads="1"/>
            </p:cNvSpPr>
            <p:nvPr/>
          </p:nvSpPr>
          <p:spPr bwMode="auto">
            <a:xfrm>
              <a:off x="1656953" y="4420979"/>
              <a:ext cx="914797" cy="644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000"/>
                </a:spcBef>
                <a:buClr>
                  <a:srgbClr val="000000"/>
                </a:buClr>
                <a:buNone/>
              </a:pPr>
              <a:r>
                <a:rPr lang="en-GB" altLang="en-US" sz="2500" b="1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3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 idx="4294967295"/>
          </p:nvPr>
        </p:nvSpPr>
        <p:spPr>
          <a:xfrm>
            <a:off x="1524000" y="17464"/>
            <a:ext cx="7767638" cy="1430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Properties of Matter</a:t>
            </a:r>
            <a:endParaRPr lang="en-US" sz="2400" b="1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0" y="1371600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physical property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one that can be observed and measured without changing the identity of the substance.</a:t>
            </a:r>
          </a:p>
          <a:p>
            <a:pPr marL="571500" indent="-342900"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Examples:  color, melting point, boiling point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00" y="320040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physical change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one in which the state of matter changes, but the identity of the matter does not change.</a:t>
            </a:r>
          </a:p>
          <a:p>
            <a:pPr marL="571500" indent="-342900"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Examples:  changes of state (melting, freezing, condensation)</a:t>
            </a:r>
          </a:p>
        </p:txBody>
      </p:sp>
    </p:spTree>
    <p:extLst>
      <p:ext uri="{BB962C8B-B14F-4D97-AF65-F5344CB8AC3E}">
        <p14:creationId xmlns:p14="http://schemas.microsoft.com/office/powerpoint/2010/main" val="13237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 idx="4294967295"/>
          </p:nvPr>
        </p:nvSpPr>
        <p:spPr>
          <a:xfrm>
            <a:off x="1524000" y="17464"/>
            <a:ext cx="7767638" cy="1430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 Properties of Matter</a:t>
            </a:r>
            <a:endParaRPr lang="en-US" sz="2400" b="1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0" y="1371600"/>
            <a:ext cx="8610600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chemical property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one a substance exhibits as it interacts with another substance.</a:t>
            </a:r>
          </a:p>
          <a:p>
            <a:pPr marL="571500" indent="-342900"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Examples:  flammability, corrosiveness</a:t>
            </a:r>
          </a:p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chemical change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one that results in a change of composition; the original substances no longer exist.</a:t>
            </a:r>
          </a:p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571500" indent="-342900"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Examples:  digestion, combustion, oxidation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1524000" y="17464"/>
            <a:ext cx="7767638" cy="1430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 Properties of Matter</a:t>
            </a:r>
            <a:endParaRPr lang="en-US" sz="2400" b="1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0" y="13716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extensive property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depends on the amount of matter.</a:t>
            </a:r>
          </a:p>
          <a:p>
            <a:pPr marL="571500" indent="-342900"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Examples: mass, volume</a:t>
            </a:r>
          </a:p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914400" algn="l"/>
              </a:tabLs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intensive property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depend on the amount of matter.</a:t>
            </a:r>
          </a:p>
          <a:p>
            <a:pPr marL="571500" indent="-342900"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Examples: temperature, density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7767638" cy="755650"/>
          </a:xfrm>
        </p:spPr>
        <p:txBody>
          <a:bodyPr/>
          <a:lstStyle/>
          <a:p>
            <a:pPr eaLnBrk="1" hangingPunct="1"/>
            <a:r>
              <a:rPr lang="en-US" altLang="en-US" smtClean="0"/>
              <a:t>Lab Safety Rules</a:t>
            </a:r>
          </a:p>
        </p:txBody>
      </p:sp>
      <p:pic>
        <p:nvPicPr>
          <p:cNvPr id="4" name="xJG0ir9nDt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0238" y="1327150"/>
            <a:ext cx="8386762" cy="4718050"/>
          </a:xfrm>
        </p:spPr>
      </p:pic>
    </p:spTree>
    <p:extLst>
      <p:ext uri="{BB962C8B-B14F-4D97-AF65-F5344CB8AC3E}">
        <p14:creationId xmlns:p14="http://schemas.microsoft.com/office/powerpoint/2010/main" val="27089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429000" y="2438401"/>
            <a:ext cx="533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LAUNCH  + WORKSHEET</a:t>
            </a:r>
          </a:p>
        </p:txBody>
      </p:sp>
    </p:spTree>
    <p:extLst>
      <p:ext uri="{BB962C8B-B14F-4D97-AF65-F5344CB8AC3E}">
        <p14:creationId xmlns:p14="http://schemas.microsoft.com/office/powerpoint/2010/main" val="3677068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717676" y="349250"/>
            <a:ext cx="8678863" cy="725488"/>
          </a:xfrm>
          <a:prstGeom prst="rect">
            <a:avLst/>
          </a:prstGeom>
          <a:gradFill flip="none" rotWithShape="1">
            <a:gsLst>
              <a:gs pos="100000">
                <a:srgbClr val="4F81BD">
                  <a:lumMod val="50000"/>
                </a:srgbClr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00009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2" name="Snip Single Corner Rectangle 31"/>
          <p:cNvSpPr/>
          <p:nvPr/>
        </p:nvSpPr>
        <p:spPr>
          <a:xfrm flipV="1">
            <a:off x="1812926" y="1089026"/>
            <a:ext cx="8570913" cy="5402263"/>
          </a:xfrm>
          <a:prstGeom prst="snip1Rect">
            <a:avLst/>
          </a:prstGeom>
          <a:solidFill>
            <a:srgbClr val="E5EDFF"/>
          </a:solidFill>
          <a:ln>
            <a:solidFill>
              <a:schemeClr val="accent1">
                <a:lumMod val="50000"/>
                <a:alpha val="18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1828800" y="1173163"/>
            <a:ext cx="85344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Normal human body temperature can range over the course of a day from about 36°C in the early morning to about 37°C in the afternoon. Express these two temperatures and the range that they span using the Kelvin scale.</a:t>
            </a:r>
          </a:p>
        </p:txBody>
      </p:sp>
      <p:sp>
        <p:nvSpPr>
          <p:cNvPr id="23557" name="Title 3"/>
          <p:cNvSpPr>
            <a:spLocks noGrp="1"/>
          </p:cNvSpPr>
          <p:nvPr>
            <p:ph type="title"/>
          </p:nvPr>
        </p:nvSpPr>
        <p:spPr>
          <a:xfrm>
            <a:off x="1828800" y="17464"/>
            <a:ext cx="7767638" cy="1430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/>
              <a:t> Worked Example 1.1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28800" y="2546350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Strategy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 K = °C + 273.15 to convert temperatures from Celsius to Kelvin.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838325" y="3195638"/>
            <a:ext cx="85344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Solution</a:t>
            </a: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36°C + 273 = 309 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37°C + 273 = 310 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range do they span?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310 K - 309 K = 1 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92275" y="349250"/>
            <a:ext cx="115888" cy="725488"/>
          </a:xfrm>
          <a:prstGeom prst="rect">
            <a:avLst/>
          </a:prstGeom>
          <a:solidFill>
            <a:srgbClr val="0000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96000" y="3248025"/>
            <a:ext cx="3429000" cy="1200150"/>
          </a:xfrm>
          <a:prstGeom prst="rect">
            <a:avLst/>
          </a:prstGeom>
          <a:solidFill>
            <a:srgbClr val="FFF0B7"/>
          </a:solidFill>
          <a:ln w="28575">
            <a:solidFill>
              <a:srgbClr val="FFDA5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Depending on the precision required, the conversion from °C to K is often simply done by adding 273, rather than 273.15.</a:t>
            </a:r>
          </a:p>
        </p:txBody>
      </p: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10800000">
            <a:off x="5181600" y="3400425"/>
            <a:ext cx="838200" cy="0"/>
          </a:xfrm>
          <a:prstGeom prst="line">
            <a:avLst/>
          </a:prstGeom>
          <a:noFill/>
          <a:ln w="19050" algn="ctr">
            <a:solidFill>
              <a:srgbClr val="FFDA5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838326" y="5075239"/>
            <a:ext cx="79914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Think About It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that converting a temperature from 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°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to K is different from converting a range or </a:t>
            </a: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temperature from 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°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to K.</a:t>
            </a:r>
          </a:p>
        </p:txBody>
      </p:sp>
    </p:spTree>
    <p:extLst>
      <p:ext uri="{BB962C8B-B14F-4D97-AF65-F5344CB8AC3E}">
        <p14:creationId xmlns:p14="http://schemas.microsoft.com/office/powerpoint/2010/main" val="13952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 animBg="1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0" y="114300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Fahrenheit scale is common in the United States.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Freezing point (pure water): 32°C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Boiling point (pure water):	212°C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There are 180 degrees between freezing and boiling in Fahrenheit (212°F-32°F) but only 100 degrees in Celsius (100°C-0°C).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a degree on the Fahrenheit scale is only   of a degree on the Celsius scale.</a:t>
            </a:r>
          </a:p>
        </p:txBody>
      </p:sp>
      <p:sp>
        <p:nvSpPr>
          <p:cNvPr id="1029" name="Title 3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767638" cy="8969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/>
              <a:t>Temperature</a:t>
            </a:r>
          </a:p>
        </p:txBody>
      </p:sp>
      <p:grpSp>
        <p:nvGrpSpPr>
          <p:cNvPr id="46084" name="Group 17"/>
          <p:cNvGrpSpPr>
            <a:grpSpLocks/>
          </p:cNvGrpSpPr>
          <p:nvPr/>
        </p:nvGrpSpPr>
        <p:grpSpPr bwMode="auto">
          <a:xfrm>
            <a:off x="3276600" y="5029201"/>
            <a:ext cx="5638800" cy="912813"/>
            <a:chOff x="381000" y="3810000"/>
            <a:chExt cx="3015574" cy="6858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81000" y="3810000"/>
              <a:ext cx="3015574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560" name="TextBox 7"/>
            <p:cNvSpPr txBox="1">
              <a:spLocks noChangeArrowheads="1"/>
            </p:cNvSpPr>
            <p:nvPr/>
          </p:nvSpPr>
          <p:spPr bwMode="auto">
            <a:xfrm>
              <a:off x="418355" y="3962665"/>
              <a:ext cx="2940864" cy="277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defRPr/>
              </a:pPr>
              <a:r>
                <a:rPr lang="en-US" dirty="0"/>
                <a:t>Temp in °F = (   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×</a:t>
              </a:r>
              <a:r>
                <a:rPr lang="en-US" dirty="0"/>
                <a:t>temp in </a:t>
              </a:r>
              <a:r>
                <a:rPr lang="en-US" dirty="0">
                  <a:latin typeface="Arial" charset="0"/>
                </a:rPr>
                <a:t>°</a:t>
              </a:r>
              <a:r>
                <a:rPr lang="en-US" dirty="0"/>
                <a:t>C ) + 32</a:t>
              </a:r>
              <a:r>
                <a:rPr lang="en-US" dirty="0">
                  <a:latin typeface="Arial" charset="0"/>
                </a:rPr>
                <a:t>°</a:t>
              </a:r>
              <a:r>
                <a:rPr lang="en-US" dirty="0"/>
                <a:t>F</a:t>
              </a:r>
            </a:p>
          </p:txBody>
        </p:sp>
      </p:grpSp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8953501" y="3317876"/>
          <a:ext cx="201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1" y="3317876"/>
                        <a:ext cx="2016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14"/>
          <p:cNvGraphicFramePr>
            <a:graphicFrameLocks noChangeAspect="1"/>
          </p:cNvGraphicFramePr>
          <p:nvPr/>
        </p:nvGraphicFramePr>
        <p:xfrm>
          <a:off x="5486400" y="5105401"/>
          <a:ext cx="2555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1"/>
                        <a:ext cx="2555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9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717676" y="349250"/>
            <a:ext cx="8678863" cy="725488"/>
          </a:xfrm>
          <a:prstGeom prst="rect">
            <a:avLst/>
          </a:prstGeom>
          <a:gradFill flip="none" rotWithShape="1">
            <a:gsLst>
              <a:gs pos="100000">
                <a:srgbClr val="4F81BD">
                  <a:lumMod val="50000"/>
                </a:srgbClr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00009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2" name="Snip Single Corner Rectangle 31"/>
          <p:cNvSpPr/>
          <p:nvPr/>
        </p:nvSpPr>
        <p:spPr>
          <a:xfrm flipV="1">
            <a:off x="1812926" y="1089026"/>
            <a:ext cx="8570913" cy="5402263"/>
          </a:xfrm>
          <a:prstGeom prst="snip1Rect">
            <a:avLst/>
          </a:prstGeom>
          <a:solidFill>
            <a:srgbClr val="E5EDFF"/>
          </a:solidFill>
          <a:ln>
            <a:solidFill>
              <a:schemeClr val="accent1">
                <a:lumMod val="50000"/>
                <a:alpha val="18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1828800" y="1173163"/>
            <a:ext cx="853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body temperature above 39°C constitutes a high fever. Convert this temperature to the Fahrenheit scale.</a:t>
            </a:r>
          </a:p>
        </p:txBody>
      </p:sp>
      <p:sp>
        <p:nvSpPr>
          <p:cNvPr id="2055" name="Title 3"/>
          <p:cNvSpPr>
            <a:spLocks noGrp="1"/>
          </p:cNvSpPr>
          <p:nvPr>
            <p:ph type="title"/>
          </p:nvPr>
        </p:nvSpPr>
        <p:spPr>
          <a:xfrm>
            <a:off x="1828800" y="17464"/>
            <a:ext cx="7767638" cy="1430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/>
              <a:t> Worked Example 1.2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838325" y="3962400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Solution</a:t>
            </a: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Temp in °F = (   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39°C ) + 32°F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Temp in °F = 102°F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92275" y="349250"/>
            <a:ext cx="115888" cy="725488"/>
          </a:xfrm>
          <a:prstGeom prst="rect">
            <a:avLst/>
          </a:prstGeom>
          <a:solidFill>
            <a:srgbClr val="0000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838326" y="5159376"/>
            <a:ext cx="799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Think About It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that normal body temperature on the Fahrenheit scale is approximately 98.6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°F, 102°F seems like a reasonable answer.</a:t>
            </a: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13" name="Group 17"/>
          <p:cNvGrpSpPr>
            <a:grpSpLocks/>
          </p:cNvGrpSpPr>
          <p:nvPr/>
        </p:nvGrpSpPr>
        <p:grpSpPr bwMode="auto">
          <a:xfrm>
            <a:off x="3619500" y="2895600"/>
            <a:ext cx="4953000" cy="685800"/>
            <a:chOff x="381000" y="3810000"/>
            <a:chExt cx="3015574" cy="6858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381000" y="3810000"/>
              <a:ext cx="3015574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" name="TextBox 7"/>
            <p:cNvSpPr txBox="1">
              <a:spLocks noChangeArrowheads="1"/>
            </p:cNvSpPr>
            <p:nvPr/>
          </p:nvSpPr>
          <p:spPr bwMode="auto">
            <a:xfrm>
              <a:off x="418695" y="3962400"/>
              <a:ext cx="294018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defRPr/>
              </a:pPr>
              <a:r>
                <a:rPr lang="en-US" sz="2000" dirty="0"/>
                <a:t>Temp in °F = (   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×</a:t>
              </a:r>
              <a:r>
                <a:rPr lang="en-US" sz="2000" dirty="0"/>
                <a:t> temp in </a:t>
              </a:r>
              <a:r>
                <a:rPr lang="en-US" sz="2000" dirty="0">
                  <a:latin typeface="Arial" charset="0"/>
                </a:rPr>
                <a:t>°</a:t>
              </a:r>
              <a:r>
                <a:rPr lang="en-US" sz="2000" dirty="0"/>
                <a:t>C ) + 32</a:t>
              </a:r>
              <a:r>
                <a:rPr lang="en-US" sz="2000" dirty="0">
                  <a:latin typeface="Arial" charset="0"/>
                </a:rPr>
                <a:t>°</a:t>
              </a:r>
              <a:r>
                <a:rPr lang="en-US" sz="2000" dirty="0"/>
                <a:t>F</a:t>
              </a:r>
            </a:p>
          </p:txBody>
        </p:sp>
      </p:grpSp>
      <p:graphicFrame>
        <p:nvGraphicFramePr>
          <p:cNvPr id="47114" name="Object 21"/>
          <p:cNvGraphicFramePr>
            <a:graphicFrameLocks noChangeAspect="1"/>
          </p:cNvGraphicFramePr>
          <p:nvPr/>
        </p:nvGraphicFramePr>
        <p:xfrm>
          <a:off x="5530851" y="2895600"/>
          <a:ext cx="244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1" y="2895600"/>
                        <a:ext cx="244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4" name="Object 22"/>
          <p:cNvGraphicFramePr>
            <a:graphicFrameLocks noChangeAspect="1"/>
          </p:cNvGraphicFramePr>
          <p:nvPr/>
        </p:nvGraphicFramePr>
        <p:xfrm>
          <a:off x="4556126" y="3810000"/>
          <a:ext cx="244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6" y="3810000"/>
                        <a:ext cx="244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838325" y="2032001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Strategy</a:t>
            </a: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We are given a temperature and asked to convert it to degrees Fahrenheit. We will use the equation below:</a:t>
            </a:r>
          </a:p>
        </p:txBody>
      </p:sp>
    </p:spTree>
    <p:extLst>
      <p:ext uri="{BB962C8B-B14F-4D97-AF65-F5344CB8AC3E}">
        <p14:creationId xmlns:p14="http://schemas.microsoft.com/office/powerpoint/2010/main" val="28491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320926"/>
            <a:ext cx="7772400" cy="136207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worksheet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371600"/>
            <a:ext cx="7772400" cy="150018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4400" b="1" dirty="0"/>
              <a:t>SAFETY TEST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21113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2743200" y="0"/>
            <a:ext cx="7767638" cy="1430338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/>
              <a:t>Chapter Summary:  Key Points</a:t>
            </a:r>
            <a:endParaRPr lang="en-GB" sz="2400" dirty="0"/>
          </a:p>
        </p:txBody>
      </p:sp>
      <p:grpSp>
        <p:nvGrpSpPr>
          <p:cNvPr id="103427" name="Group 8"/>
          <p:cNvGrpSpPr>
            <a:grpSpLocks/>
          </p:cNvGrpSpPr>
          <p:nvPr/>
        </p:nvGrpSpPr>
        <p:grpSpPr bwMode="auto">
          <a:xfrm>
            <a:off x="1828800" y="304800"/>
            <a:ext cx="914400" cy="782638"/>
            <a:chOff x="1524000" y="4211081"/>
            <a:chExt cx="1143000" cy="1066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3434" name="TextBox 6"/>
            <p:cNvSpPr txBox="1">
              <a:spLocks noChangeArrowheads="1"/>
            </p:cNvSpPr>
            <p:nvPr/>
          </p:nvSpPr>
          <p:spPr bwMode="auto">
            <a:xfrm>
              <a:off x="1657350" y="4418805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000"/>
                </a:spcBef>
                <a:buClr>
                  <a:srgbClr val="000000"/>
                </a:buClr>
                <a:buNone/>
              </a:pPr>
              <a:r>
                <a:rPr lang="en-GB" altLang="en-US" sz="2500" b="1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aphicFrame>
        <p:nvGraphicFramePr>
          <p:cNvPr id="42004" name="Group 20"/>
          <p:cNvGraphicFramePr>
            <a:graphicFrameLocks noGrp="1"/>
          </p:cNvGraphicFramePr>
          <p:nvPr/>
        </p:nvGraphicFramePr>
        <p:xfrm>
          <a:off x="2057400" y="1295400"/>
          <a:ext cx="6781800" cy="4064000"/>
        </p:xfrm>
        <a:graphic>
          <a:graphicData uri="http://schemas.openxmlformats.org/drawingml/2006/table">
            <a:tbl>
              <a:tblPr/>
              <a:tblGrid>
                <a:gridCol w="3200400"/>
                <a:gridCol w="3581400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431" name="Picture 3" descr="bur25542_0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"/>
          <a:stretch>
            <a:fillRect/>
          </a:stretch>
        </p:blipFill>
        <p:spPr bwMode="auto">
          <a:xfrm>
            <a:off x="7772400" y="3352800"/>
            <a:ext cx="25161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Rectangle 21"/>
          <p:cNvSpPr>
            <a:spLocks noChangeArrowheads="1"/>
          </p:cNvSpPr>
          <p:nvPr/>
        </p:nvSpPr>
        <p:spPr bwMode="auto">
          <a:xfrm>
            <a:off x="1981200" y="1295401"/>
            <a:ext cx="533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Scientific Method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of Matter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Mixtures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Properties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Extensive and Intensive Properties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Base Units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and Density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Figures</a:t>
            </a:r>
          </a:p>
        </p:txBody>
      </p:sp>
    </p:spTree>
    <p:extLst>
      <p:ext uri="{BB962C8B-B14F-4D97-AF65-F5344CB8AC3E}">
        <p14:creationId xmlns:p14="http://schemas.microsoft.com/office/powerpoint/2010/main" val="30143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4" y="519113"/>
            <a:ext cx="8002587" cy="6000750"/>
          </a:xfrm>
        </p:spPr>
      </p:pic>
    </p:spTree>
    <p:extLst>
      <p:ext uri="{BB962C8B-B14F-4D97-AF65-F5344CB8AC3E}">
        <p14:creationId xmlns:p14="http://schemas.microsoft.com/office/powerpoint/2010/main" val="260983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Independent variables</a:t>
            </a:r>
            <a:r>
              <a:rPr lang="en-US" dirty="0" smtClean="0"/>
              <a:t> - The values that can be changed in a given model or equation. They provide the "input" which is modified by the model to change the "output."</a:t>
            </a:r>
          </a:p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</a:rPr>
              <a:t>Dependent variables </a:t>
            </a:r>
            <a:r>
              <a:rPr lang="en-US" dirty="0" smtClean="0"/>
              <a:t>- The values that result from the independent variables.</a:t>
            </a:r>
          </a:p>
          <a:p>
            <a:pPr>
              <a:defRPr/>
            </a:pPr>
            <a:r>
              <a:rPr lang="en-US" b="1" dirty="0" smtClean="0"/>
              <a:t>controlled variables</a:t>
            </a:r>
            <a:r>
              <a:rPr lang="en-US" dirty="0" smtClean="0"/>
              <a:t>. Controlled variables are quantities that a scientist wants to remain constant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Ex: A scientist studies the impact of a drug on cancer</a:t>
            </a:r>
          </a:p>
          <a:p>
            <a:pPr marL="0" indent="0">
              <a:buNone/>
              <a:defRPr/>
            </a:pPr>
            <a:r>
              <a:rPr lang="en-US" dirty="0" smtClean="0"/>
              <a:t>Dependent : __________________________________</a:t>
            </a:r>
          </a:p>
          <a:p>
            <a:pPr marL="0" indent="0">
              <a:buNone/>
              <a:defRPr/>
            </a:pPr>
            <a:r>
              <a:rPr lang="en-US" dirty="0" smtClean="0"/>
              <a:t>Independent: 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9809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133600" y="152401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MATH CONCEPT</a:t>
            </a:r>
            <a:r>
              <a:rPr lang="en-US" altLang="en-US" smtClean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905000"/>
            <a:ext cx="6400800" cy="4191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00B0F0"/>
                </a:solidFill>
              </a:rPr>
              <a:t>Scientific Units: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Time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Length/ distance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Mass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Volume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Temp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Density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Speed </a:t>
            </a:r>
          </a:p>
        </p:txBody>
      </p:sp>
    </p:spTree>
    <p:extLst>
      <p:ext uri="{BB962C8B-B14F-4D97-AF65-F5344CB8AC3E}">
        <p14:creationId xmlns:p14="http://schemas.microsoft.com/office/powerpoint/2010/main" val="27165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1514</Words>
  <Application>Microsoft Office PowerPoint</Application>
  <PresentationFormat>Widescreen</PresentationFormat>
  <Paragraphs>256</Paragraphs>
  <Slides>43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Microsoft PowerPoint Presentation</vt:lpstr>
      <vt:lpstr>Microsoft Equation 3.0</vt:lpstr>
      <vt:lpstr>PowerPoint Presentation</vt:lpstr>
      <vt:lpstr>PowerPoint Presentation</vt:lpstr>
      <vt:lpstr>PowerPoint Presentation</vt:lpstr>
      <vt:lpstr>Lab Safety Rules</vt:lpstr>
      <vt:lpstr>Equipment worksheet</vt:lpstr>
      <vt:lpstr>Chapter Summary:  Key Points</vt:lpstr>
      <vt:lpstr>PowerPoint Presentation</vt:lpstr>
      <vt:lpstr>Variables </vt:lpstr>
      <vt:lpstr>MATH CONCEPTS</vt:lpstr>
      <vt:lpstr>King Henry Doesn’t Usually Drink Chocolate Milk</vt:lpstr>
      <vt:lpstr>PowerPoint Presentation</vt:lpstr>
      <vt:lpstr>Practice </vt:lpstr>
      <vt:lpstr>Significant Figures Rules</vt:lpstr>
      <vt:lpstr>Cont. </vt:lpstr>
      <vt:lpstr>Multiply/ division</vt:lpstr>
      <vt:lpstr>Addition /subtraction </vt:lpstr>
      <vt:lpstr>Practice on Significant Figures in Operations </vt:lpstr>
      <vt:lpstr>Scientific Notation </vt:lpstr>
      <vt:lpstr>PowerPoint Presentation</vt:lpstr>
      <vt:lpstr>  Scientific Measurement</vt:lpstr>
      <vt:lpstr>SI Base Units</vt:lpstr>
      <vt:lpstr>PowerPoint Presentation</vt:lpstr>
      <vt:lpstr>Mass</vt:lpstr>
      <vt:lpstr>Temperature</vt:lpstr>
      <vt:lpstr>PowerPoint Presentation</vt:lpstr>
      <vt:lpstr>  The Study of Chemistry</vt:lpstr>
      <vt:lpstr>PowerPoint Presentation</vt:lpstr>
      <vt:lpstr>Matter Has Mass &amp;Volume</vt:lpstr>
      <vt:lpstr>Mass vs. Weight </vt:lpstr>
      <vt:lpstr>The Study of Chemistry</vt:lpstr>
      <vt:lpstr>  Classification of Matter</vt:lpstr>
      <vt:lpstr>How Matter is Classified?</vt:lpstr>
      <vt:lpstr>Classification of Matter</vt:lpstr>
      <vt:lpstr>Classification of Matter</vt:lpstr>
      <vt:lpstr>Classification of Matter</vt:lpstr>
      <vt:lpstr>  The Properties of Matter</vt:lpstr>
      <vt:lpstr>The Properties of Matter</vt:lpstr>
      <vt:lpstr>The Properties of Matter</vt:lpstr>
      <vt:lpstr>The Properties of Matter</vt:lpstr>
      <vt:lpstr>PowerPoint Presentation</vt:lpstr>
      <vt:lpstr> Worked Example 1.1</vt:lpstr>
      <vt:lpstr>Temperature</vt:lpstr>
      <vt:lpstr> Worked Example 1.2</vt:lpstr>
    </vt:vector>
  </TitlesOfParts>
  <Company>Manassas Park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Ayyad, Ruba</dc:creator>
  <cp:lastModifiedBy>Ayyad, Ruba</cp:lastModifiedBy>
  <cp:revision>1</cp:revision>
  <dcterms:created xsi:type="dcterms:W3CDTF">2015-08-24T21:33:30Z</dcterms:created>
  <dcterms:modified xsi:type="dcterms:W3CDTF">2015-08-24T21:34:17Z</dcterms:modified>
</cp:coreProperties>
</file>