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90" r:id="rId3"/>
    <p:sldMasterId id="2147483703" r:id="rId4"/>
  </p:sldMasterIdLst>
  <p:notesMasterIdLst>
    <p:notesMasterId r:id="rId34"/>
  </p:notesMasterIdLst>
  <p:sldIdLst>
    <p:sldId id="256" r:id="rId5"/>
    <p:sldId id="267"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69" r:id="rId19"/>
    <p:sldId id="265" r:id="rId20"/>
    <p:sldId id="270" r:id="rId21"/>
    <p:sldId id="257" r:id="rId22"/>
    <p:sldId id="258" r:id="rId23"/>
    <p:sldId id="285" r:id="rId24"/>
    <p:sldId id="259" r:id="rId25"/>
    <p:sldId id="263" r:id="rId26"/>
    <p:sldId id="264" r:id="rId27"/>
    <p:sldId id="272" r:id="rId28"/>
    <p:sldId id="260" r:id="rId29"/>
    <p:sldId id="266" r:id="rId30"/>
    <p:sldId id="261" r:id="rId31"/>
    <p:sldId id="262" r:id="rId32"/>
    <p:sldId id="27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46A76-EC95-43EC-80C6-E12217AFB586}" type="datetimeFigureOut">
              <a:rPr lang="en-US" smtClean="0"/>
              <a:t>9/13/2015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DB999-71B3-4D65-8750-9517BB0B652C}" type="slidenum">
              <a:rPr lang="en-US" smtClean="0"/>
              <a:t>‹#›</a:t>
            </a:fld>
            <a:endParaRPr lang="en-US"/>
          </a:p>
        </p:txBody>
      </p:sp>
    </p:spTree>
    <p:extLst>
      <p:ext uri="{BB962C8B-B14F-4D97-AF65-F5344CB8AC3E}">
        <p14:creationId xmlns:p14="http://schemas.microsoft.com/office/powerpoint/2010/main" val="13004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872CD4-3E0D-4FAE-BE72-41C62309042D}" type="slidenum">
              <a:rPr lang="en-US" altLang="en-US">
                <a:solidFill>
                  <a:srgbClr val="000000"/>
                </a:solidFill>
              </a:rPr>
              <a:pPr/>
              <a:t>22</a:t>
            </a:fld>
            <a:endParaRPr lang="en-US" altLang="en-US">
              <a:solidFill>
                <a:srgbClr val="000000"/>
              </a:solidFill>
            </a:endParaRPr>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a:xfrm>
            <a:off x="914400" y="4343400"/>
            <a:ext cx="5029200" cy="4114800"/>
          </a:xfrm>
        </p:spPr>
        <p:txBody>
          <a:bodyPr/>
          <a:lstStyle/>
          <a:p>
            <a:r>
              <a:rPr lang="en-US" altLang="en-US"/>
              <a:t>Rutherford’s results strongly suggested that both the mass and positive charge are concentrated in a tiny fraction of the volume of the atom, called the </a:t>
            </a:r>
            <a:r>
              <a:rPr lang="en-US" altLang="en-US" b="1" i="1"/>
              <a:t>nucleus.</a:t>
            </a:r>
          </a:p>
          <a:p>
            <a:endParaRPr lang="en-US" altLang="en-US" sz="600" b="1"/>
          </a:p>
          <a:p>
            <a:r>
              <a:rPr lang="en-US" altLang="en-US"/>
              <a:t>Rutherford established that the nucleus of the hydrogen atom was a positively charged particle, which he called a </a:t>
            </a:r>
            <a:r>
              <a:rPr lang="en-US" altLang="en-US" b="1" i="1"/>
              <a:t>proton.</a:t>
            </a:r>
          </a:p>
          <a:p>
            <a:endParaRPr lang="en-US" altLang="en-US" sz="600" b="1"/>
          </a:p>
          <a:p>
            <a:r>
              <a:rPr lang="en-US" altLang="en-US"/>
              <a:t>Also suggested that the nuclei of elements other than hydrogen must contain electrically neutral particles with the same mass as the proton.</a:t>
            </a:r>
          </a:p>
          <a:p>
            <a:endParaRPr lang="en-US" altLang="en-US" sz="600"/>
          </a:p>
          <a:p>
            <a:r>
              <a:rPr lang="en-US" altLang="en-US"/>
              <a:t>The</a:t>
            </a:r>
            <a:r>
              <a:rPr lang="en-US" altLang="en-US" b="1" i="1"/>
              <a:t> neutron</a:t>
            </a:r>
            <a:r>
              <a:rPr lang="en-US" altLang="en-US"/>
              <a:t> was discovered in 1932 by Rutherford’s student Chadwick.</a:t>
            </a:r>
          </a:p>
          <a:p>
            <a:endParaRPr lang="en-US" altLang="en-US" sz="600"/>
          </a:p>
          <a:p>
            <a:r>
              <a:rPr lang="en-US" altLang="en-US"/>
              <a:t>Because of Rutherford’s work, it became clear that an </a:t>
            </a:r>
            <a:r>
              <a:rPr lang="el-GR" altLang="en-US"/>
              <a:t>α</a:t>
            </a:r>
            <a:r>
              <a:rPr lang="en-US" altLang="en-US"/>
              <a:t> particle  contains two protons and neutrons—the nucleus of a helium atom.</a:t>
            </a:r>
          </a:p>
        </p:txBody>
      </p:sp>
    </p:spTree>
    <p:extLst>
      <p:ext uri="{BB962C8B-B14F-4D97-AF65-F5344CB8AC3E}">
        <p14:creationId xmlns:p14="http://schemas.microsoft.com/office/powerpoint/2010/main" val="4113258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30250-8473-492B-AAC5-512DA1401816}" type="slidenum">
              <a:rPr lang="en-US" altLang="en-US">
                <a:solidFill>
                  <a:srgbClr val="000000"/>
                </a:solidFill>
              </a:rPr>
              <a:pPr/>
              <a:t>23</a:t>
            </a:fld>
            <a:endParaRPr lang="en-US" altLang="en-US">
              <a:solidFill>
                <a:srgbClr val="000000"/>
              </a:solidFill>
            </a:endParaRPr>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a:xfrm>
            <a:off x="914400" y="4343400"/>
            <a:ext cx="5029200" cy="4114800"/>
          </a:xfrm>
        </p:spPr>
        <p:txBody>
          <a:bodyPr/>
          <a:lstStyle/>
          <a:p>
            <a:r>
              <a:rPr lang="en-US" altLang="en-US">
                <a:cs typeface="Arial" panose="020B0604020202020204" pitchFamily="34" charset="0"/>
              </a:rPr>
              <a:t>“Rutherford’s Gold-Leaf  Experiment”</a:t>
            </a:r>
            <a:endParaRPr lang="en-US" altLang="en-US">
              <a:cs typeface="Times New Roman" panose="02020603050405020304" pitchFamily="18" charset="0"/>
            </a:endParaRPr>
          </a:p>
          <a:p>
            <a:r>
              <a:rPr lang="en-US" altLang="en-US">
                <a:cs typeface="Arial" panose="020B0604020202020204" pitchFamily="34" charset="0"/>
              </a:rPr>
              <a:t> </a:t>
            </a:r>
            <a:endParaRPr lang="en-US" altLang="en-US">
              <a:cs typeface="Times New Roman" panose="02020603050405020304" pitchFamily="18" charset="0"/>
            </a:endParaRPr>
          </a:p>
          <a:p>
            <a:r>
              <a:rPr lang="en-US" altLang="en-US" b="1">
                <a:cs typeface="Arial" panose="020B0604020202020204" pitchFamily="34" charset="0"/>
              </a:rPr>
              <a:t>Description</a:t>
            </a:r>
            <a:endParaRPr lang="en-US" altLang="en-US" b="1">
              <a:cs typeface="Times New Roman" panose="02020603050405020304" pitchFamily="18" charset="0"/>
            </a:endParaRPr>
          </a:p>
          <a:p>
            <a:r>
              <a:rPr lang="en-US" altLang="en-US">
                <a:cs typeface="Arial" panose="020B0604020202020204" pitchFamily="34" charset="0"/>
              </a:rPr>
              <a:t>This slide illustrates Ernest Rutherford’s experiment with alpha particles and gold foil and his interpretation of the results.</a:t>
            </a:r>
            <a:endParaRPr lang="en-US" altLang="en-US">
              <a:cs typeface="Times New Roman" panose="02020603050405020304" pitchFamily="18" charset="0"/>
            </a:endParaRPr>
          </a:p>
          <a:p>
            <a:r>
              <a:rPr lang="en-US" altLang="en-US">
                <a:cs typeface="Arial" panose="020B0604020202020204" pitchFamily="34" charset="0"/>
              </a:rPr>
              <a:t> </a:t>
            </a:r>
            <a:endParaRPr lang="en-US" altLang="en-US">
              <a:cs typeface="Times New Roman" panose="02020603050405020304" pitchFamily="18" charset="0"/>
            </a:endParaRPr>
          </a:p>
          <a:p>
            <a:r>
              <a:rPr lang="en-US" altLang="en-US" b="1">
                <a:cs typeface="Arial" panose="020B0604020202020204" pitchFamily="34" charset="0"/>
              </a:rPr>
              <a:t>Basic Concepts</a:t>
            </a:r>
            <a:endParaRPr lang="en-US" altLang="en-US" b="1">
              <a:cs typeface="Times New Roman" panose="02020603050405020304" pitchFamily="18" charset="0"/>
            </a:endParaRPr>
          </a:p>
          <a:p>
            <a:pPr>
              <a:buFontTx/>
              <a:buChar char="•"/>
            </a:pPr>
            <a:r>
              <a:rPr lang="en-US" altLang="en-US">
                <a:cs typeface="Arial" panose="020B0604020202020204" pitchFamily="34" charset="0"/>
              </a:rPr>
              <a:t>When charged particles are directed at high speed toward a metal foil target, most pass through with little or no deflection, but some particles are deflected at large angles.</a:t>
            </a:r>
            <a:endParaRPr lang="en-US" altLang="en-US"/>
          </a:p>
          <a:p>
            <a:pPr>
              <a:buFontTx/>
              <a:buChar char="•"/>
            </a:pPr>
            <a:r>
              <a:rPr lang="en-US" altLang="en-US">
                <a:cs typeface="Arial" panose="020B0604020202020204" pitchFamily="34" charset="0"/>
              </a:rPr>
              <a:t>Solids are composed of atoms that are closely packed.  The atoms themselves are mostly empty space.</a:t>
            </a:r>
            <a:endParaRPr lang="en-US" altLang="en-US"/>
          </a:p>
          <a:p>
            <a:pPr>
              <a:buFontTx/>
              <a:buChar char="•"/>
            </a:pPr>
            <a:r>
              <a:rPr lang="en-US" altLang="en-US">
                <a:cs typeface="Arial" panose="020B0604020202020204" pitchFamily="34" charset="0"/>
              </a:rPr>
              <a:t>All atoms contain a relatively small, massive, positively charged nucleus.  The nucleus is surrounded by negatively charged electrons of low mass that occupy a relatively large volume.</a:t>
            </a:r>
            <a:endParaRPr lang="en-US" altLang="en-US"/>
          </a:p>
          <a:p>
            <a:r>
              <a:rPr lang="en-US" altLang="en-US">
                <a:cs typeface="Arial" panose="020B0604020202020204" pitchFamily="34" charset="0"/>
              </a:rPr>
              <a:t> </a:t>
            </a:r>
            <a:endParaRPr lang="en-US" altLang="en-US">
              <a:cs typeface="Times New Roman" panose="02020603050405020304" pitchFamily="18" charset="0"/>
            </a:endParaRPr>
          </a:p>
          <a:p>
            <a:r>
              <a:rPr lang="en-US" altLang="en-US" b="1">
                <a:cs typeface="Arial" panose="020B0604020202020204" pitchFamily="34" charset="0"/>
              </a:rPr>
              <a:t>Teaching Suggestions</a:t>
            </a:r>
            <a:endParaRPr lang="en-US" altLang="en-US" b="1">
              <a:cs typeface="Times New Roman" panose="02020603050405020304" pitchFamily="18" charset="0"/>
            </a:endParaRPr>
          </a:p>
          <a:p>
            <a:r>
              <a:rPr lang="en-US" altLang="en-US">
                <a:cs typeface="Arial" panose="020B0604020202020204" pitchFamily="34" charset="0"/>
              </a:rPr>
              <a:t>     Use this slide to describe and explain Rutherford’s experiment. Rutherford designed the apparatus shown in figure (A) to study the scattering of alpha particles by gold.  Students may have difficult with the concepts in this experiment because they lack the necessary physics background. To help students understand how it was determined that the nucleus is relatively massive, use questions 3 and 4 to explain the concept of inertia.</a:t>
            </a:r>
            <a:endParaRPr lang="en-US" altLang="en-US">
              <a:cs typeface="Times New Roman" panose="02020603050405020304" pitchFamily="18" charset="0"/>
            </a:endParaRPr>
          </a:p>
          <a:p>
            <a:r>
              <a:rPr lang="en-US" altLang="en-US">
                <a:cs typeface="Arial" panose="020B0604020202020204" pitchFamily="34" charset="0"/>
              </a:rPr>
              <a:t>     Explain that the electrostatic force is directly proportional to the quantity of electric charge involved.  A greater charge exerts a greater force.  (Try comparing the electrostatic force to the foce of gravity, which is greater near a massive object like the sun, but smaller near an object of lesser mass, such as the moon.)  The force exerted on an alpha particle by a concentrated nucleus would be much greater that the force exerted on an alpha particle by a single proton.  Hence, larger deflections will result from a dense nucleus than from an atom with diffuse positive charges.</a:t>
            </a:r>
            <a:endParaRPr lang="en-US" altLang="en-US">
              <a:cs typeface="Times New Roman" panose="02020603050405020304" pitchFamily="18" charset="0"/>
            </a:endParaRPr>
          </a:p>
          <a:p>
            <a:r>
              <a:rPr lang="en-US" altLang="en-US">
                <a:cs typeface="Arial" panose="020B0604020202020204" pitchFamily="34" charset="0"/>
              </a:rPr>
              <a:t>     Point out that Rutherford used physics to calculate how small the nucleus would have to be produce the large-angle deflections observed.   He calculated that the maximum possible size of the nucleus is about 1/10,000 the diameter of the atom.  Rutherford concluded that the atom is mostly space.</a:t>
            </a:r>
            <a:endParaRPr lang="en-US" altLang="en-US">
              <a:cs typeface="Times New Roman" panose="02020603050405020304" pitchFamily="18" charset="0"/>
            </a:endParaRPr>
          </a:p>
          <a:p>
            <a:r>
              <a:rPr lang="en-US" altLang="en-US">
                <a:cs typeface="Arial" panose="020B0604020202020204" pitchFamily="34" charset="0"/>
              </a:rPr>
              <a:t> </a:t>
            </a:r>
            <a:endParaRPr lang="en-US" altLang="en-US">
              <a:cs typeface="Times New Roman" panose="02020603050405020304" pitchFamily="18" charset="0"/>
            </a:endParaRPr>
          </a:p>
          <a:p>
            <a:r>
              <a:rPr lang="en-US" altLang="en-US">
                <a:cs typeface="Arial" panose="020B0604020202020204" pitchFamily="34" charset="0"/>
              </a:rPr>
              <a:t> </a:t>
            </a:r>
            <a:endParaRPr lang="en-US" altLang="en-US">
              <a:cs typeface="Times New Roman" panose="02020603050405020304" pitchFamily="18" charset="0"/>
            </a:endParaRPr>
          </a:p>
          <a:p>
            <a:r>
              <a:rPr lang="en-US" altLang="en-US" b="1">
                <a:cs typeface="Arial" panose="020B0604020202020204" pitchFamily="34" charset="0"/>
              </a:rPr>
              <a:t>Questions</a:t>
            </a:r>
            <a:endParaRPr lang="en-US" altLang="en-US" b="1">
              <a:cs typeface="Times New Roman" panose="02020603050405020304" pitchFamily="18" charset="0"/>
            </a:endParaRPr>
          </a:p>
          <a:p>
            <a:pPr>
              <a:buFontTx/>
              <a:buAutoNum type="arabicPeriod"/>
            </a:pPr>
            <a:r>
              <a:rPr lang="en-US" altLang="en-US">
                <a:cs typeface="Arial" panose="020B0604020202020204" pitchFamily="34" charset="0"/>
              </a:rPr>
              <a:t>If gold atoms were solid spheres stacked together with no space between them, what would you expect would happen to particles shot at them?  Explain your reasoning.</a:t>
            </a:r>
            <a:endParaRPr lang="en-US" altLang="en-US"/>
          </a:p>
          <a:p>
            <a:pPr>
              <a:buFontTx/>
              <a:buAutoNum type="arabicPeriod"/>
            </a:pPr>
            <a:r>
              <a:rPr lang="en-US" altLang="en-US">
                <a:cs typeface="Arial" panose="020B0604020202020204" pitchFamily="34" charset="0"/>
              </a:rPr>
              <a:t>When Ernest Rutherford performed the experiment shown in diagram (A) he observed that most of the alpha particles passed straight through the gold foil.  He also noted that the gold foil did not appear to be affected.  How can these two observations be explained?</a:t>
            </a:r>
            <a:endParaRPr lang="en-US" altLang="en-US"/>
          </a:p>
          <a:p>
            <a:pPr>
              <a:buFontTx/>
              <a:buAutoNum type="arabicPeriod"/>
            </a:pPr>
            <a:r>
              <a:rPr lang="en-US" altLang="en-US">
                <a:cs typeface="Arial" panose="020B0604020202020204" pitchFamily="34" charset="0"/>
              </a:rPr>
              <a:t>Can you explain why Rutherford concluded that the mass of the f\gold nucleus must be much greater than the mass of an alpha particle?  (Hint:  Imagine one marble striking another marble at high speed.  Compare this with a marble striking a bowling ball.)</a:t>
            </a:r>
            <a:endParaRPr lang="en-US" altLang="en-US"/>
          </a:p>
          <a:p>
            <a:pPr>
              <a:buFontTx/>
              <a:buAutoNum type="arabicPeriod"/>
            </a:pPr>
            <a:r>
              <a:rPr lang="en-US" altLang="en-US">
                <a:cs typeface="Arial" panose="020B0604020202020204" pitchFamily="34" charset="0"/>
              </a:rPr>
              <a:t>Do you think that, in Rutherford’s experiment, the electrons in the gold atoms would deflect the alpha particles significantly?  Why or why not?  (Hint:  The mass of an electron is extremely small.)</a:t>
            </a:r>
            <a:endParaRPr lang="en-US" altLang="en-US"/>
          </a:p>
          <a:p>
            <a:pPr>
              <a:buFontTx/>
              <a:buAutoNum type="arabicPeriod"/>
            </a:pPr>
            <a:r>
              <a:rPr lang="en-US" altLang="en-US">
                <a:cs typeface="Arial" panose="020B0604020202020204" pitchFamily="34" charset="0"/>
              </a:rPr>
              <a:t>Rutherford experimented with many kinds of metal foil as the target.  The results were always similar.  Why was it important to do this?</a:t>
            </a:r>
            <a:endParaRPr lang="en-US" altLang="en-US"/>
          </a:p>
          <a:p>
            <a:pPr>
              <a:buFontTx/>
              <a:buAutoNum type="arabicPeriod"/>
            </a:pPr>
            <a:r>
              <a:rPr lang="en-US" altLang="en-US">
                <a:cs typeface="Arial" panose="020B0604020202020204" pitchFamily="34" charset="0"/>
              </a:rPr>
              <a:t>A friend tries to convince you that gold atoms are solid because gold feels solid.  Your friend also argues that, because the negatively charged electrons are attracted to the positively charged nucleus, the electrons should collapse into the nucleus.  How would you respond?</a:t>
            </a:r>
            <a:endParaRPr lang="en-US" altLang="en-US"/>
          </a:p>
          <a:p>
            <a:pPr>
              <a:buFontTx/>
              <a:buAutoNum type="arabicPeriod"/>
            </a:pPr>
            <a:r>
              <a:rPr lang="en-US" altLang="en-US">
                <a:cs typeface="Arial" panose="020B0604020202020204" pitchFamily="34" charset="0"/>
              </a:rPr>
              <a:t>As you know, like charges repel each other.  Yet, Rutherford determined that the nucleus contains all of an atom’s positive charges.  Invent a theory to explain how all the positive charges can be contained in such a small area without repelling each other.  Be creative!</a:t>
            </a:r>
            <a:endParaRPr lang="en-US" altLang="en-US"/>
          </a:p>
          <a:p>
            <a:r>
              <a:rPr lang="en-US" altLang="en-US">
                <a:cs typeface="Arial" panose="020B0604020202020204" pitchFamily="34" charset="0"/>
              </a:rPr>
              <a:t/>
            </a:r>
            <a:br>
              <a:rPr lang="en-US" altLang="en-US">
                <a:cs typeface="Arial" panose="020B0604020202020204" pitchFamily="34" charset="0"/>
              </a:rPr>
            </a:br>
            <a:endParaRPr lang="en-US" altLang="en-US">
              <a:cs typeface="Arial" panose="020B0604020202020204" pitchFamily="34" charset="0"/>
            </a:endParaRPr>
          </a:p>
        </p:txBody>
      </p:sp>
    </p:spTree>
    <p:extLst>
      <p:ext uri="{BB962C8B-B14F-4D97-AF65-F5344CB8AC3E}">
        <p14:creationId xmlns:p14="http://schemas.microsoft.com/office/powerpoint/2010/main" val="1181024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120275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418540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3639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227888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168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3197644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501116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3283740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CBAEB39-D576-4437-A570-9C1F0ECA07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30248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825B15E-7EA9-4388-A044-F725F78098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36086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37174F-EAA1-41C8-BC3C-C9F13E2F72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2382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2689150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3DD0695-F14B-42E2-B0DF-A9FCFEE4E6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38428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7AB811-EE82-4C56-BD80-871EA55E030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76471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1AE1485-8FDC-4CED-854A-0F7E02FB00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0108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2388CA8-CB90-48F7-A6E7-66645A0C92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16861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7ECE929-0B2B-454A-9047-9FF07F1D53F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79551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0A6E5B4-B7C6-4E1E-AB98-4BEF940425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257869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F0D3CFC-8735-4424-B2D9-5D708E0D6B6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068520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5353FE7-D5E2-4D45-8C14-097727A8823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78295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9147ADAF-87CC-47C7-AFE6-37C6A4FE429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096136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CBAEB39-D576-4437-A570-9C1F0ECA07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9556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08C4A-0FEC-431B-84DC-B153D88D890B}" type="datetimeFigureOut">
              <a:rPr lang="en-US" smtClean="0"/>
              <a:t>9/13/2015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4070928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825B15E-7EA9-4388-A044-F725F78098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429412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37174F-EAA1-41C8-BC3C-C9F13E2F72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1907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3DD0695-F14B-42E2-B0DF-A9FCFEE4E6C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779903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7AB811-EE82-4C56-BD80-871EA55E030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352036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1AE1485-8FDC-4CED-854A-0F7E02FB00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0171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2388CA8-CB90-48F7-A6E7-66645A0C92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206849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7ECE929-0B2B-454A-9047-9FF07F1D53F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257704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0A6E5B4-B7C6-4E1E-AB98-4BEF940425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372773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F0D3CFC-8735-4424-B2D9-5D708E0D6B6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692154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5353FE7-D5E2-4D45-8C14-097727A8823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5662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608C4A-0FEC-431B-84DC-B153D88D890B}"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35243844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9147ADAF-87CC-47C7-AFE6-37C6A4FE429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454965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1807A4-5F50-4D0B-86DA-1FA44C5F533E}" type="slidenum">
              <a:rPr lang="en-US" altLang="en-US"/>
              <a:pPr>
                <a:defRPr/>
              </a:pPr>
              <a:t>‹#›</a:t>
            </a:fld>
            <a:endParaRPr lang="en-US" altLang="en-US"/>
          </a:p>
        </p:txBody>
      </p:sp>
    </p:spTree>
    <p:extLst>
      <p:ext uri="{BB962C8B-B14F-4D97-AF65-F5344CB8AC3E}">
        <p14:creationId xmlns:p14="http://schemas.microsoft.com/office/powerpoint/2010/main" val="2879929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E3759F0-B58A-47ED-9773-28C33350B2EE}" type="slidenum">
              <a:rPr lang="en-US" altLang="en-US"/>
              <a:pPr>
                <a:defRPr/>
              </a:pPr>
              <a:t>‹#›</a:t>
            </a:fld>
            <a:endParaRPr lang="en-US" altLang="en-US"/>
          </a:p>
        </p:txBody>
      </p:sp>
    </p:spTree>
    <p:extLst>
      <p:ext uri="{BB962C8B-B14F-4D97-AF65-F5344CB8AC3E}">
        <p14:creationId xmlns:p14="http://schemas.microsoft.com/office/powerpoint/2010/main" val="6849863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5476E34-99B3-4330-A65D-86EDA630C7E8}" type="slidenum">
              <a:rPr lang="en-US" altLang="en-US"/>
              <a:pPr>
                <a:defRPr/>
              </a:pPr>
              <a:t>‹#›</a:t>
            </a:fld>
            <a:endParaRPr lang="en-US" altLang="en-US"/>
          </a:p>
        </p:txBody>
      </p:sp>
    </p:spTree>
    <p:extLst>
      <p:ext uri="{BB962C8B-B14F-4D97-AF65-F5344CB8AC3E}">
        <p14:creationId xmlns:p14="http://schemas.microsoft.com/office/powerpoint/2010/main" val="34673955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BD9A5E7-59AE-4999-A558-AEB609C88BEF}" type="slidenum">
              <a:rPr lang="en-US" altLang="en-US"/>
              <a:pPr>
                <a:defRPr/>
              </a:pPr>
              <a:t>‹#›</a:t>
            </a:fld>
            <a:endParaRPr lang="en-US" altLang="en-US"/>
          </a:p>
        </p:txBody>
      </p:sp>
    </p:spTree>
    <p:extLst>
      <p:ext uri="{BB962C8B-B14F-4D97-AF65-F5344CB8AC3E}">
        <p14:creationId xmlns:p14="http://schemas.microsoft.com/office/powerpoint/2010/main" val="2256881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F673871-96B4-438B-98ED-3B45AB005CE7}" type="slidenum">
              <a:rPr lang="en-US" altLang="en-US"/>
              <a:pPr>
                <a:defRPr/>
              </a:pPr>
              <a:t>‹#›</a:t>
            </a:fld>
            <a:endParaRPr lang="en-US" altLang="en-US"/>
          </a:p>
        </p:txBody>
      </p:sp>
    </p:spTree>
    <p:extLst>
      <p:ext uri="{BB962C8B-B14F-4D97-AF65-F5344CB8AC3E}">
        <p14:creationId xmlns:p14="http://schemas.microsoft.com/office/powerpoint/2010/main" val="7926876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88437C5-1D49-4E87-873E-801C41C23A04}" type="slidenum">
              <a:rPr lang="en-US" altLang="en-US"/>
              <a:pPr>
                <a:defRPr/>
              </a:pPr>
              <a:t>‹#›</a:t>
            </a:fld>
            <a:endParaRPr lang="en-US" altLang="en-US"/>
          </a:p>
        </p:txBody>
      </p:sp>
    </p:spTree>
    <p:extLst>
      <p:ext uri="{BB962C8B-B14F-4D97-AF65-F5344CB8AC3E}">
        <p14:creationId xmlns:p14="http://schemas.microsoft.com/office/powerpoint/2010/main" val="19773365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21042B3-3766-4FCA-952C-24B54A23B153}" type="slidenum">
              <a:rPr lang="en-US" altLang="en-US"/>
              <a:pPr>
                <a:defRPr/>
              </a:pPr>
              <a:t>‹#›</a:t>
            </a:fld>
            <a:endParaRPr lang="en-US" altLang="en-US"/>
          </a:p>
        </p:txBody>
      </p:sp>
    </p:spTree>
    <p:extLst>
      <p:ext uri="{BB962C8B-B14F-4D97-AF65-F5344CB8AC3E}">
        <p14:creationId xmlns:p14="http://schemas.microsoft.com/office/powerpoint/2010/main" val="305039214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1E16E7-C984-480A-A429-6C7A6CBB9260}" type="slidenum">
              <a:rPr lang="en-US" altLang="en-US"/>
              <a:pPr>
                <a:defRPr/>
              </a:pPr>
              <a:t>‹#›</a:t>
            </a:fld>
            <a:endParaRPr lang="en-US" altLang="en-US"/>
          </a:p>
        </p:txBody>
      </p:sp>
    </p:spTree>
    <p:extLst>
      <p:ext uri="{BB962C8B-B14F-4D97-AF65-F5344CB8AC3E}">
        <p14:creationId xmlns:p14="http://schemas.microsoft.com/office/powerpoint/2010/main" val="27107908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12AB44D-2A9B-4DA3-8305-AADC5BFCBC5D}" type="slidenum">
              <a:rPr lang="en-US" altLang="en-US"/>
              <a:pPr>
                <a:defRPr/>
              </a:pPr>
              <a:t>‹#›</a:t>
            </a:fld>
            <a:endParaRPr lang="en-US" altLang="en-US"/>
          </a:p>
        </p:txBody>
      </p:sp>
    </p:spTree>
    <p:extLst>
      <p:ext uri="{BB962C8B-B14F-4D97-AF65-F5344CB8AC3E}">
        <p14:creationId xmlns:p14="http://schemas.microsoft.com/office/powerpoint/2010/main" val="302134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608C4A-0FEC-431B-84DC-B153D88D890B}" type="datetimeFigureOut">
              <a:rPr lang="en-US" smtClean="0"/>
              <a:t>9/13/2015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31826355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338B343-A111-4BD2-9C4A-9FB58448A4CB}" type="slidenum">
              <a:rPr lang="en-US" altLang="en-US"/>
              <a:pPr>
                <a:defRPr/>
              </a:pPr>
              <a:t>‹#›</a:t>
            </a:fld>
            <a:endParaRPr lang="en-US" altLang="en-US"/>
          </a:p>
        </p:txBody>
      </p:sp>
    </p:spTree>
    <p:extLst>
      <p:ext uri="{BB962C8B-B14F-4D97-AF65-F5344CB8AC3E}">
        <p14:creationId xmlns:p14="http://schemas.microsoft.com/office/powerpoint/2010/main" val="19695286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4F8B0D9-0EF4-41DE-963B-68FB4557DE9C}" type="slidenum">
              <a:rPr lang="en-US" altLang="en-US"/>
              <a:pPr>
                <a:defRPr/>
              </a:pPr>
              <a:t>‹#›</a:t>
            </a:fld>
            <a:endParaRPr lang="en-US" altLang="en-US"/>
          </a:p>
        </p:txBody>
      </p:sp>
    </p:spTree>
    <p:extLst>
      <p:ext uri="{BB962C8B-B14F-4D97-AF65-F5344CB8AC3E}">
        <p14:creationId xmlns:p14="http://schemas.microsoft.com/office/powerpoint/2010/main" val="10651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608C4A-0FEC-431B-84DC-B153D88D890B}" type="datetimeFigureOut">
              <a:rPr lang="en-US" smtClean="0"/>
              <a:t>9/13/2015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1981495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08C4A-0FEC-431B-84DC-B153D88D890B}" type="datetimeFigureOut">
              <a:rPr lang="en-US" smtClean="0"/>
              <a:t>9/13/2015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190871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08C4A-0FEC-431B-84DC-B153D88D890B}"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313581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08C4A-0FEC-431B-84DC-B153D88D890B}" type="datetimeFigureOut">
              <a:rPr lang="en-US" smtClean="0"/>
              <a:t>9/13/2015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E817-9170-43A3-A94C-965D44E11AE1}" type="slidenum">
              <a:rPr lang="en-US" smtClean="0"/>
              <a:t>‹#›</a:t>
            </a:fld>
            <a:endParaRPr lang="en-US"/>
          </a:p>
        </p:txBody>
      </p:sp>
    </p:spTree>
    <p:extLst>
      <p:ext uri="{BB962C8B-B14F-4D97-AF65-F5344CB8AC3E}">
        <p14:creationId xmlns:p14="http://schemas.microsoft.com/office/powerpoint/2010/main" val="146721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3.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608C4A-0FEC-431B-84DC-B153D88D890B}" type="datetimeFigureOut">
              <a:rPr lang="en-US" smtClean="0"/>
              <a:t>9/13/2015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7FE817-9170-43A3-A94C-965D44E11AE1}" type="slidenum">
              <a:rPr lang="en-US" smtClean="0"/>
              <a:t>‹#›</a:t>
            </a:fld>
            <a:endParaRPr lang="en-US"/>
          </a:p>
        </p:txBody>
      </p:sp>
    </p:spTree>
    <p:extLst>
      <p:ext uri="{BB962C8B-B14F-4D97-AF65-F5344CB8AC3E}">
        <p14:creationId xmlns:p14="http://schemas.microsoft.com/office/powerpoint/2010/main" val="2736481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42A8D71-AAA9-4C8E-814F-E9BD47429520}"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9205488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42A8D71-AAA9-4C8E-814F-E9BD47429520}"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56285888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ED37C92D-A2B9-4193-8A87-D444EC54056E}" type="slidenum">
              <a:rPr lang="en-US" altLang="en-US">
                <a:latin typeface="Arial" panose="020B0604020202020204" pitchFamily="34" charset="0"/>
              </a:rPr>
              <a:pPr fontAlgn="base">
                <a:spcBef>
                  <a:spcPct val="0"/>
                </a:spcBef>
                <a:spcAft>
                  <a:spcPct val="0"/>
                </a:spcAft>
                <a:defRPr/>
              </a:pPr>
              <a:t>‹#›</a:t>
            </a:fld>
            <a:endParaRPr lang="en-US" altLang="en-US">
              <a:latin typeface="Arial" panose="020B0604020202020204" pitchFamily="34" charset="0"/>
            </a:endParaRPr>
          </a:p>
        </p:txBody>
      </p:sp>
    </p:spTree>
    <p:extLst>
      <p:ext uri="{BB962C8B-B14F-4D97-AF65-F5344CB8AC3E}">
        <p14:creationId xmlns:p14="http://schemas.microsoft.com/office/powerpoint/2010/main" val="347297208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Ernest_Rutherfor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video" Target="file:///L:\CHEMISTRY\PowerPoint%202006\Atom%20PP\Gold%20foil%202.wmv" TargetMode="External"/><Relationship Id="rId1" Type="http://schemas.openxmlformats.org/officeDocument/2006/relationships/themeOverride" Target="../theme/themeOverride1.xml"/><Relationship Id="rId6" Type="http://schemas.openxmlformats.org/officeDocument/2006/relationships/image" Target="../media/image5.png"/><Relationship Id="rId5" Type="http://schemas.openxmlformats.org/officeDocument/2006/relationships/slide" Target="slide2.xml"/><Relationship Id="rId4" Type="http://schemas.openxmlformats.org/officeDocument/2006/relationships/notesSlide" Target="../notesSlides/notesSlide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0.xml"/><Relationship Id="rId1" Type="http://schemas.openxmlformats.org/officeDocument/2006/relationships/themeOverride" Target="../theme/themeOverride2.xml"/><Relationship Id="rId6" Type="http://schemas.openxmlformats.org/officeDocument/2006/relationships/hyperlink" Target="http://en.wikipedia.org/wiki/Gold_foil_experiment" TargetMode="External"/><Relationship Id="rId5" Type="http://schemas.openxmlformats.org/officeDocument/2006/relationships/slide" Target="slide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3675" y="1957725"/>
            <a:ext cx="9694334" cy="1897302"/>
          </a:xfrm>
        </p:spPr>
        <p:txBody>
          <a:bodyPr/>
          <a:lstStyle/>
          <a:p>
            <a:pPr algn="ctr"/>
            <a:r>
              <a:rPr lang="en-US" dirty="0" smtClean="0"/>
              <a:t>REVIEW Standard Benchmark TEST</a:t>
            </a:r>
            <a:endParaRPr lang="en-US" dirty="0"/>
          </a:p>
        </p:txBody>
      </p:sp>
    </p:spTree>
    <p:extLst>
      <p:ext uri="{BB962C8B-B14F-4D97-AF65-F5344CB8AC3E}">
        <p14:creationId xmlns:p14="http://schemas.microsoft.com/office/powerpoint/2010/main" val="621101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7030A0"/>
                </a:solidFill>
              </a:rPr>
              <a:t>Describe Thomson's and Millikan's contributions to atomic </a:t>
            </a:r>
            <a:r>
              <a:rPr lang="en-US" dirty="0" smtClean="0">
                <a:solidFill>
                  <a:srgbClr val="7030A0"/>
                </a:solidFill>
              </a:rPr>
              <a:t>theory</a:t>
            </a:r>
            <a:r>
              <a:rPr lang="en-US" dirty="0"/>
              <a:t>?</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3200" dirty="0">
                <a:solidFill>
                  <a:schemeClr val="accent5"/>
                </a:solidFill>
              </a:rPr>
              <a:t>Thomson</a:t>
            </a:r>
            <a:r>
              <a:rPr lang="en-US" sz="3200" dirty="0"/>
              <a:t> passed an electric current through sealed glass tubes filled with gases. The resulting glowing beam consisted of tiny negatively charged particles moving at high speed. Thomson concluded that electrons must be parts of the atoms of all </a:t>
            </a:r>
            <a:r>
              <a:rPr lang="en-US" sz="3200" dirty="0" smtClean="0"/>
              <a:t>elements.</a:t>
            </a:r>
          </a:p>
          <a:p>
            <a:r>
              <a:rPr lang="en-US" sz="3200" dirty="0" smtClean="0">
                <a:solidFill>
                  <a:schemeClr val="accent5"/>
                </a:solidFill>
              </a:rPr>
              <a:t>Millikan</a:t>
            </a:r>
            <a:r>
              <a:rPr lang="en-US" sz="3200" dirty="0" smtClean="0"/>
              <a:t> </a:t>
            </a:r>
            <a:r>
              <a:rPr lang="en-US" sz="3200" dirty="0"/>
              <a:t>determined the charge and mass of the electron.</a:t>
            </a:r>
            <a:endParaRPr lang="en-US" sz="3200" dirty="0"/>
          </a:p>
        </p:txBody>
      </p:sp>
    </p:spTree>
    <p:extLst>
      <p:ext uri="{BB962C8B-B14F-4D97-AF65-F5344CB8AC3E}">
        <p14:creationId xmlns:p14="http://schemas.microsoft.com/office/powerpoint/2010/main" val="838305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did Rutherford's model of the atom differ from Thomson's?</a:t>
            </a:r>
            <a:br>
              <a:rPr lang="en-US" dirty="0"/>
            </a:br>
            <a:endParaRPr lang="en-US" dirty="0"/>
          </a:p>
        </p:txBody>
      </p:sp>
      <p:sp>
        <p:nvSpPr>
          <p:cNvPr id="3" name="Content Placeholder 2"/>
          <p:cNvSpPr>
            <a:spLocks noGrp="1"/>
          </p:cNvSpPr>
          <p:nvPr>
            <p:ph idx="1"/>
          </p:nvPr>
        </p:nvSpPr>
        <p:spPr/>
        <p:txBody>
          <a:bodyPr>
            <a:normAutofit/>
          </a:bodyPr>
          <a:lstStyle/>
          <a:p>
            <a:r>
              <a:rPr lang="en-US" sz="3200" dirty="0"/>
              <a:t>Rutherford's atomic model described the atom as having a positively charged dense nucleus that is tiny compared to the atom as a whole. In Thomson's plum-pudding model, electrons were stuck in a chunk of positive charge.</a:t>
            </a:r>
            <a:endParaRPr lang="en-US" sz="3200" dirty="0"/>
          </a:p>
        </p:txBody>
      </p:sp>
    </p:spTree>
    <p:extLst>
      <p:ext uri="{BB962C8B-B14F-4D97-AF65-F5344CB8AC3E}">
        <p14:creationId xmlns:p14="http://schemas.microsoft.com/office/powerpoint/2010/main" val="4294079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solidFill>
              </a:rPr>
              <a:t>Three isotopes of chromium and chromium-50 chromium-52 and chromium-53. How many neutrons are in each isotope, given that chromium has an atomic number of 24?</a:t>
            </a:r>
            <a:br>
              <a:rPr lang="en-US" dirty="0">
                <a:solidFill>
                  <a:schemeClr val="accent5"/>
                </a:solidFill>
              </a:rPr>
            </a:br>
            <a:endParaRPr lang="en-US" dirty="0">
              <a:solidFill>
                <a:schemeClr val="accent5"/>
              </a:solidFill>
            </a:endParaRPr>
          </a:p>
        </p:txBody>
      </p:sp>
      <p:sp>
        <p:nvSpPr>
          <p:cNvPr id="3" name="Content Placeholder 2"/>
          <p:cNvSpPr>
            <a:spLocks noGrp="1"/>
          </p:cNvSpPr>
          <p:nvPr>
            <p:ph idx="1"/>
          </p:nvPr>
        </p:nvSpPr>
        <p:spPr>
          <a:xfrm>
            <a:off x="677334" y="2982191"/>
            <a:ext cx="8596668" cy="3059171"/>
          </a:xfrm>
        </p:spPr>
        <p:txBody>
          <a:bodyPr>
            <a:normAutofit/>
          </a:bodyPr>
          <a:lstStyle/>
          <a:p>
            <a:r>
              <a:rPr lang="en-US" sz="3200" dirty="0">
                <a:solidFill>
                  <a:srgbClr val="0070C0"/>
                </a:solidFill>
              </a:rPr>
              <a:t>Cr-26 Cr-28 Cr-29</a:t>
            </a:r>
            <a:endParaRPr lang="en-US" sz="3200" dirty="0">
              <a:solidFill>
                <a:srgbClr val="0070C0"/>
              </a:solidFill>
            </a:endParaRPr>
          </a:p>
        </p:txBody>
      </p:sp>
    </p:spTree>
    <p:extLst>
      <p:ext uri="{BB962C8B-B14F-4D97-AF65-F5344CB8AC3E}">
        <p14:creationId xmlns:p14="http://schemas.microsoft.com/office/powerpoint/2010/main" val="2409561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988" y="1007918"/>
            <a:ext cx="8596668" cy="5459471"/>
          </a:xfrm>
        </p:spPr>
        <p:txBody>
          <a:bodyPr>
            <a:normAutofit fontScale="92500" lnSpcReduction="20000"/>
          </a:bodyPr>
          <a:lstStyle/>
          <a:p>
            <a:r>
              <a:rPr lang="en-US" sz="3200" dirty="0"/>
              <a:t>Who founded the neutron</a:t>
            </a:r>
            <a:r>
              <a:rPr lang="en-US" sz="3200" dirty="0" smtClean="0"/>
              <a:t>? </a:t>
            </a:r>
            <a:r>
              <a:rPr lang="en-US" sz="3200" dirty="0"/>
              <a:t>James Chadwick</a:t>
            </a:r>
          </a:p>
          <a:p>
            <a:r>
              <a:rPr lang="en-US" sz="3200" dirty="0"/>
              <a:t>Who did the Plum-pudding experiment</a:t>
            </a:r>
            <a:r>
              <a:rPr lang="en-US" sz="3200" dirty="0" smtClean="0"/>
              <a:t>? Thomson</a:t>
            </a:r>
          </a:p>
          <a:p>
            <a:r>
              <a:rPr lang="en-US" sz="3200" dirty="0"/>
              <a:t>Who did the oil drop experiment</a:t>
            </a:r>
            <a:r>
              <a:rPr lang="en-US" sz="3200" dirty="0" smtClean="0"/>
              <a:t>? </a:t>
            </a:r>
            <a:r>
              <a:rPr lang="en-US" sz="3200" dirty="0"/>
              <a:t>Robert </a:t>
            </a:r>
            <a:r>
              <a:rPr lang="en-US" sz="3200" dirty="0" smtClean="0"/>
              <a:t>Millikan    he determined the charge of electron</a:t>
            </a:r>
          </a:p>
          <a:p>
            <a:r>
              <a:rPr lang="en-US" sz="3200" dirty="0"/>
              <a:t>Who discovered the electron</a:t>
            </a:r>
            <a:r>
              <a:rPr lang="en-US" sz="3200" dirty="0" smtClean="0"/>
              <a:t>? Thomson</a:t>
            </a:r>
          </a:p>
          <a:p>
            <a:r>
              <a:rPr lang="en-US" sz="3200" dirty="0"/>
              <a:t>Number of protons plus the number of neutrons equals</a:t>
            </a:r>
            <a:r>
              <a:rPr lang="en-US" sz="3200" dirty="0" smtClean="0"/>
              <a:t>?</a:t>
            </a:r>
            <a:r>
              <a:rPr lang="en-US" sz="3200" dirty="0"/>
              <a:t> Atomic </a:t>
            </a:r>
            <a:r>
              <a:rPr lang="en-US" sz="3200" dirty="0" smtClean="0"/>
              <a:t>Mass</a:t>
            </a:r>
          </a:p>
          <a:p>
            <a:r>
              <a:rPr lang="en-US" sz="3200" dirty="0"/>
              <a:t>Number of Protons equals</a:t>
            </a:r>
            <a:r>
              <a:rPr lang="en-US" sz="3200" dirty="0" smtClean="0"/>
              <a:t>? </a:t>
            </a:r>
            <a:r>
              <a:rPr lang="en-US" sz="3200" dirty="0"/>
              <a:t>Atomic Number</a:t>
            </a:r>
          </a:p>
          <a:p>
            <a:endParaRPr lang="en-US" dirty="0"/>
          </a:p>
          <a:p>
            <a:pPr marL="0" indent="0">
              <a:buNone/>
            </a:pPr>
            <a:r>
              <a:rPr lang="en-US" dirty="0"/>
              <a:t/>
            </a:r>
            <a:br>
              <a:rPr lang="en-US" dirty="0"/>
            </a:br>
            <a:endParaRPr lang="en-US" dirty="0"/>
          </a:p>
        </p:txBody>
      </p:sp>
      <p:sp>
        <p:nvSpPr>
          <p:cNvPr id="4" name="Rectangle 3"/>
          <p:cNvSpPr/>
          <p:nvPr/>
        </p:nvSpPr>
        <p:spPr>
          <a:xfrm>
            <a:off x="5673436" y="1007918"/>
            <a:ext cx="2940628" cy="529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22219" y="1849582"/>
            <a:ext cx="1527463" cy="467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03373" y="3449782"/>
            <a:ext cx="1641763" cy="477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21282" y="4457700"/>
            <a:ext cx="2182091" cy="467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673436" y="5029200"/>
            <a:ext cx="2691246" cy="394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7604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18309"/>
            <a:ext cx="8596668" cy="5023053"/>
          </a:xfrm>
        </p:spPr>
        <p:txBody>
          <a:bodyPr>
            <a:normAutofit/>
          </a:bodyPr>
          <a:lstStyle/>
          <a:p>
            <a:r>
              <a:rPr lang="en-US" sz="2800" dirty="0"/>
              <a:t>Mass number-atomic number equals? Number of Neutrons</a:t>
            </a:r>
          </a:p>
          <a:p>
            <a:r>
              <a:rPr lang="en-US" sz="2800" dirty="0"/>
              <a:t>Same number of protons but different number of neutrons? Isotopes</a:t>
            </a:r>
          </a:p>
          <a:p>
            <a:r>
              <a:rPr lang="en-US" sz="2800" dirty="0"/>
              <a:t>The smallest particle of an element that retains its identity in a chemical reaction. Atom</a:t>
            </a:r>
          </a:p>
          <a:p>
            <a:r>
              <a:rPr lang="en-US" sz="2800" dirty="0"/>
              <a:t>Horizontal row of the periodic table? Period</a:t>
            </a:r>
          </a:p>
          <a:p>
            <a:r>
              <a:rPr lang="en-US" sz="2800" dirty="0"/>
              <a:t>Vertical column of the periodic table? Group</a:t>
            </a:r>
          </a:p>
          <a:p>
            <a:endParaRPr lang="en-US" sz="2800" dirty="0"/>
          </a:p>
        </p:txBody>
      </p:sp>
    </p:spTree>
    <p:extLst>
      <p:ext uri="{BB962C8B-B14F-4D97-AF65-F5344CB8AC3E}">
        <p14:creationId xmlns:p14="http://schemas.microsoft.com/office/powerpoint/2010/main" val="1628948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Convert To Kelvin</a:t>
            </a:r>
          </a:p>
        </p:txBody>
      </p:sp>
      <p:sp>
        <p:nvSpPr>
          <p:cNvPr id="24579" name="Content Placeholder 2"/>
          <p:cNvSpPr>
            <a:spLocks noGrp="1"/>
          </p:cNvSpPr>
          <p:nvPr>
            <p:ph idx="1"/>
          </p:nvPr>
        </p:nvSpPr>
        <p:spPr/>
        <p:txBody>
          <a:bodyPr/>
          <a:lstStyle/>
          <a:p>
            <a:endParaRPr lang="en-US" altLang="en-US" smtClean="0"/>
          </a:p>
          <a:p>
            <a:r>
              <a:rPr lang="en-US" altLang="en-US" smtClean="0"/>
              <a:t>K = C +273</a:t>
            </a:r>
          </a:p>
          <a:p>
            <a:r>
              <a:rPr lang="en-US" altLang="en-US" smtClean="0"/>
              <a:t>C = K- 273</a:t>
            </a:r>
          </a:p>
        </p:txBody>
      </p:sp>
    </p:spTree>
    <p:extLst>
      <p:ext uri="{BB962C8B-B14F-4D97-AF65-F5344CB8AC3E}">
        <p14:creationId xmlns:p14="http://schemas.microsoft.com/office/powerpoint/2010/main" val="127100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070" y="883227"/>
            <a:ext cx="8596668" cy="5216237"/>
          </a:xfrm>
        </p:spPr>
        <p:txBody>
          <a:bodyPr>
            <a:normAutofit/>
          </a:bodyPr>
          <a:lstStyle/>
          <a:p>
            <a:pPr marL="742950" indent="-742950">
              <a:buFont typeface="+mj-lt"/>
              <a:buAutoNum type="arabicPeriod"/>
            </a:pPr>
            <a:r>
              <a:rPr lang="en-US" dirty="0" smtClean="0">
                <a:solidFill>
                  <a:srgbClr val="0070C0"/>
                </a:solidFill>
              </a:rPr>
              <a:t>What are Valence Electrons?? Electrons in the last shell</a:t>
            </a:r>
            <a:br>
              <a:rPr lang="en-US" dirty="0" smtClean="0">
                <a:solidFill>
                  <a:srgbClr val="0070C0"/>
                </a:solidFill>
              </a:rPr>
            </a:br>
            <a:r>
              <a:rPr lang="en-US" dirty="0">
                <a:solidFill>
                  <a:srgbClr val="0070C0"/>
                </a:solidFill>
              </a:rPr>
              <a:t/>
            </a:r>
            <a:br>
              <a:rPr lang="en-US" dirty="0">
                <a:solidFill>
                  <a:srgbClr val="0070C0"/>
                </a:solidFill>
              </a:rPr>
            </a:br>
            <a:r>
              <a:rPr lang="en-US" dirty="0" smtClean="0">
                <a:solidFill>
                  <a:srgbClr val="C00000"/>
                </a:solidFill>
              </a:rPr>
              <a:t>2. Bonding between elements with the same electronegativity has what kind of bond? Covalent bonds</a:t>
            </a:r>
            <a:br>
              <a:rPr lang="en-US" dirty="0" smtClean="0">
                <a:solidFill>
                  <a:srgbClr val="C00000"/>
                </a:solidFill>
              </a:rPr>
            </a:br>
            <a:r>
              <a:rPr lang="en-US" dirty="0" smtClean="0">
                <a:solidFill>
                  <a:srgbClr val="C00000"/>
                </a:solidFill>
              </a:rPr>
              <a:t> </a:t>
            </a:r>
            <a:br>
              <a:rPr lang="en-US" dirty="0" smtClean="0">
                <a:solidFill>
                  <a:srgbClr val="C00000"/>
                </a:solidFill>
              </a:rPr>
            </a:br>
            <a:r>
              <a:rPr lang="en-US" dirty="0" smtClean="0">
                <a:solidFill>
                  <a:srgbClr val="C00000"/>
                </a:solidFill>
              </a:rPr>
              <a:t>3. </a:t>
            </a:r>
            <a:r>
              <a:rPr lang="en-US" dirty="0">
                <a:solidFill>
                  <a:srgbClr val="7030A0"/>
                </a:solidFill>
              </a:rPr>
              <a:t>T</a:t>
            </a:r>
            <a:r>
              <a:rPr lang="en-US" dirty="0" smtClean="0">
                <a:solidFill>
                  <a:srgbClr val="7030A0"/>
                </a:solidFill>
              </a:rPr>
              <a:t>he periodic table is arranged according to what? Atomic number</a:t>
            </a:r>
            <a:endParaRPr lang="en-US" dirty="0">
              <a:solidFill>
                <a:srgbClr val="7030A0"/>
              </a:solidFill>
            </a:endParaRPr>
          </a:p>
        </p:txBody>
      </p:sp>
      <p:sp>
        <p:nvSpPr>
          <p:cNvPr id="4" name="Rectangle 3"/>
          <p:cNvSpPr/>
          <p:nvPr/>
        </p:nvSpPr>
        <p:spPr>
          <a:xfrm>
            <a:off x="5533159" y="5330536"/>
            <a:ext cx="3106882" cy="665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84964" y="3730336"/>
            <a:ext cx="3418609" cy="623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85900" y="1600200"/>
            <a:ext cx="5600700" cy="384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506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3200" dirty="0" smtClean="0"/>
              <a:t>Elements in the same family group have the same valence electrons</a:t>
            </a:r>
          </a:p>
          <a:p>
            <a:r>
              <a:rPr lang="en-US" sz="3200" dirty="0" smtClean="0"/>
              <a:t>Any compound that starts with an H is and ACID and starts with hydro + name of element –</a:t>
            </a:r>
            <a:r>
              <a:rPr lang="en-US" sz="3200" dirty="0" err="1" smtClean="0"/>
              <a:t>ic</a:t>
            </a:r>
            <a:endParaRPr lang="en-US" sz="3200" dirty="0" smtClean="0"/>
          </a:p>
          <a:p>
            <a:r>
              <a:rPr lang="en-US" sz="3200" dirty="0" smtClean="0"/>
              <a:t>HCL</a:t>
            </a:r>
          </a:p>
          <a:p>
            <a:r>
              <a:rPr lang="en-US" sz="3200" dirty="0" smtClean="0"/>
              <a:t>HF</a:t>
            </a:r>
          </a:p>
          <a:p>
            <a:r>
              <a:rPr lang="en-US" sz="3200" dirty="0" smtClean="0"/>
              <a:t>H2SO4</a:t>
            </a:r>
          </a:p>
          <a:p>
            <a:r>
              <a:rPr lang="en-US" sz="3200" dirty="0" smtClean="0"/>
              <a:t>H3PO4 – PHOSPHORIC ACID</a:t>
            </a:r>
            <a:endParaRPr lang="en-US" sz="3200" dirty="0"/>
          </a:p>
        </p:txBody>
      </p:sp>
      <p:sp>
        <p:nvSpPr>
          <p:cNvPr id="4" name="Rectangle 3"/>
          <p:cNvSpPr/>
          <p:nvPr/>
        </p:nvSpPr>
        <p:spPr>
          <a:xfrm>
            <a:off x="2379518" y="2576946"/>
            <a:ext cx="3543300" cy="5091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7721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Numerals are equivalent to what?</a:t>
            </a:r>
            <a:endParaRPr lang="en-US" dirty="0"/>
          </a:p>
        </p:txBody>
      </p:sp>
      <p:sp>
        <p:nvSpPr>
          <p:cNvPr id="3" name="Content Placeholder 2"/>
          <p:cNvSpPr>
            <a:spLocks noGrp="1"/>
          </p:cNvSpPr>
          <p:nvPr>
            <p:ph idx="1"/>
          </p:nvPr>
        </p:nvSpPr>
        <p:spPr/>
        <p:txBody>
          <a:bodyPr/>
          <a:lstStyle/>
          <a:p>
            <a:r>
              <a:rPr lang="en-US" dirty="0" smtClean="0"/>
              <a:t>The charge of an element </a:t>
            </a:r>
          </a:p>
          <a:p>
            <a:endParaRPr lang="en-US" dirty="0"/>
          </a:p>
          <a:p>
            <a:pPr marL="0" indent="0">
              <a:buNone/>
            </a:pPr>
            <a:r>
              <a:rPr lang="en-US" dirty="0" smtClean="0"/>
              <a:t>Copper (III) Oxide</a:t>
            </a:r>
          </a:p>
          <a:p>
            <a:endParaRPr lang="en-US" dirty="0"/>
          </a:p>
          <a:p>
            <a:endParaRPr lang="en-US" dirty="0"/>
          </a:p>
        </p:txBody>
      </p:sp>
    </p:spTree>
    <p:extLst>
      <p:ext uri="{BB962C8B-B14F-4D97-AF65-F5344CB8AC3E}">
        <p14:creationId xmlns:p14="http://schemas.microsoft.com/office/powerpoint/2010/main" val="967322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energy to be absorbed or radiated in Quanta's</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Which theory????</a:t>
            </a:r>
            <a:endParaRPr lang="en-US" sz="2800" dirty="0"/>
          </a:p>
        </p:txBody>
      </p:sp>
    </p:spTree>
    <p:extLst>
      <p:ext uri="{BB962C8B-B14F-4D97-AF65-F5344CB8AC3E}">
        <p14:creationId xmlns:p14="http://schemas.microsoft.com/office/powerpoint/2010/main" val="4031380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LAB EQUIPMENT</a:t>
            </a:r>
            <a:endParaRPr lang="en-US" dirty="0"/>
          </a:p>
        </p:txBody>
      </p:sp>
      <p:sp>
        <p:nvSpPr>
          <p:cNvPr id="3" name="Content Placeholder 2"/>
          <p:cNvSpPr>
            <a:spLocks noGrp="1"/>
          </p:cNvSpPr>
          <p:nvPr>
            <p:ph idx="1"/>
          </p:nvPr>
        </p:nvSpPr>
        <p:spPr>
          <a:xfrm>
            <a:off x="677334" y="2160589"/>
            <a:ext cx="6336530" cy="3460893"/>
          </a:xfrm>
        </p:spPr>
        <p:txBody>
          <a:bodyPr>
            <a:normAutofit fontScale="92500" lnSpcReduction="20000"/>
          </a:bodyPr>
          <a:lstStyle/>
          <a:p>
            <a:r>
              <a:rPr lang="en-US" sz="4000" dirty="0" smtClean="0"/>
              <a:t>Flint Striker</a:t>
            </a:r>
          </a:p>
          <a:p>
            <a:r>
              <a:rPr lang="en-US" sz="4000" dirty="0" smtClean="0"/>
              <a:t>Graduate Cylinder</a:t>
            </a:r>
          </a:p>
          <a:p>
            <a:r>
              <a:rPr lang="en-US" sz="4000" dirty="0" smtClean="0"/>
              <a:t>Benson burner</a:t>
            </a:r>
          </a:p>
          <a:p>
            <a:r>
              <a:rPr lang="en-US" sz="4000" dirty="0" smtClean="0"/>
              <a:t>Flask</a:t>
            </a:r>
          </a:p>
          <a:p>
            <a:r>
              <a:rPr lang="en-US" sz="4000" dirty="0" smtClean="0"/>
              <a:t>Crucibles </a:t>
            </a:r>
          </a:p>
          <a:p>
            <a:r>
              <a:rPr lang="en-US" sz="4000" dirty="0" smtClean="0"/>
              <a:t>Filter </a:t>
            </a:r>
          </a:p>
          <a:p>
            <a:endParaRPr lang="en-US" dirty="0"/>
          </a:p>
        </p:txBody>
      </p:sp>
      <p:pic>
        <p:nvPicPr>
          <p:cNvPr id="2050" name="Picture 2" descr="http://img1.exportersindia.com/product_images/bc-small/dir_8/231313/crucibles-1005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537" y="127000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harborfreight.com/media/catalog/product/cache/1/image/9df78eab33525d08d6e5fb8d27136e95/i/m/image_1469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2945" y="1136435"/>
            <a:ext cx="1818120" cy="181812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chemistry.sjsu.edu/straus/IMAGES/Techniques/Gravfilt/Grav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2673" y="3405189"/>
            <a:ext cx="2374417" cy="3163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18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1.What density of an aqueous solution has a mass of 10.081g and 12.5ml?</a:t>
            </a:r>
            <a:endParaRPr lang="en-US" dirty="0"/>
          </a:p>
        </p:txBody>
      </p:sp>
      <p:sp>
        <p:nvSpPr>
          <p:cNvPr id="3" name="Content Placeholder 2"/>
          <p:cNvSpPr>
            <a:spLocks noGrp="1"/>
          </p:cNvSpPr>
          <p:nvPr>
            <p:ph idx="1"/>
          </p:nvPr>
        </p:nvSpPr>
        <p:spPr>
          <a:xfrm>
            <a:off x="677334" y="2160589"/>
            <a:ext cx="9225202" cy="3880773"/>
          </a:xfrm>
        </p:spPr>
        <p:txBody>
          <a:bodyPr>
            <a:normAutofit/>
          </a:bodyPr>
          <a:lstStyle/>
          <a:p>
            <a:r>
              <a:rPr lang="en-US" sz="3200" dirty="0" smtClean="0">
                <a:solidFill>
                  <a:srgbClr val="0070C0"/>
                </a:solidFill>
              </a:rPr>
              <a:t>Which element has 16 neutrons, 15 protons and 15 electrons??</a:t>
            </a:r>
          </a:p>
          <a:p>
            <a:r>
              <a:rPr lang="en-US" sz="3200" dirty="0" smtClean="0">
                <a:solidFill>
                  <a:srgbClr val="0070C0"/>
                </a:solidFill>
              </a:rPr>
              <a:t>In the formula for BaCl2 , Barium is written first why??</a:t>
            </a:r>
          </a:p>
          <a:p>
            <a:r>
              <a:rPr lang="en-US" sz="3200" dirty="0" smtClean="0">
                <a:solidFill>
                  <a:srgbClr val="0070C0"/>
                </a:solidFill>
              </a:rPr>
              <a:t>Best way to separate a solid from a liquid is ?</a:t>
            </a:r>
          </a:p>
          <a:p>
            <a:endParaRPr lang="en-US" sz="3200" dirty="0">
              <a:solidFill>
                <a:srgbClr val="0070C0"/>
              </a:solidFill>
            </a:endParaRPr>
          </a:p>
        </p:txBody>
      </p:sp>
    </p:spTree>
    <p:extLst>
      <p:ext uri="{BB962C8B-B14F-4D97-AF65-F5344CB8AC3E}">
        <p14:creationId xmlns:p14="http://schemas.microsoft.com/office/powerpoint/2010/main" val="1944256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Theories</a:t>
            </a:r>
            <a:endParaRPr lang="en-US" dirty="0"/>
          </a:p>
        </p:txBody>
      </p:sp>
      <p:sp>
        <p:nvSpPr>
          <p:cNvPr id="3" name="Content Placeholder 2"/>
          <p:cNvSpPr>
            <a:spLocks noGrp="1"/>
          </p:cNvSpPr>
          <p:nvPr>
            <p:ph idx="1"/>
          </p:nvPr>
        </p:nvSpPr>
        <p:spPr>
          <a:xfrm>
            <a:off x="677334" y="2160590"/>
            <a:ext cx="8596668" cy="2037338"/>
          </a:xfrm>
        </p:spPr>
        <p:txBody>
          <a:bodyPr>
            <a:normAutofit fontScale="92500"/>
          </a:bodyPr>
          <a:lstStyle/>
          <a:p>
            <a:pPr marL="0" indent="0">
              <a:buNone/>
            </a:pPr>
            <a:r>
              <a:rPr lang="en-US" sz="4000" dirty="0" smtClean="0"/>
              <a:t>Rutherford –  Stated that the nucleus  of an atom is very small and dense and has a positive charge . </a:t>
            </a:r>
            <a:endParaRPr lang="en-US" sz="4000" dirty="0"/>
          </a:p>
        </p:txBody>
      </p:sp>
      <p:pic>
        <p:nvPicPr>
          <p:cNvPr id="4" name="Picture 4" descr="Ernest Rutheford">
            <a:hlinkClick r:id="rId2" tooltip="Wikipedia -  ERNEST   R U T H E R F O R D"/>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1006" y="3723594"/>
            <a:ext cx="1757939" cy="2401992"/>
          </a:xfrm>
          <a:prstGeom prst="rect">
            <a:avLst/>
          </a:prstGeom>
          <a:noFill/>
          <a:ln>
            <a:solidFill>
              <a:srgbClr val="99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32182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314450" y="274638"/>
            <a:ext cx="8229600" cy="1143000"/>
          </a:xfrm>
        </p:spPr>
        <p:txBody>
          <a:bodyPr/>
          <a:lstStyle/>
          <a:p>
            <a:r>
              <a:rPr lang="en-US" altLang="en-US"/>
              <a:t>Rutherford ‘Scattering’</a:t>
            </a:r>
          </a:p>
        </p:txBody>
      </p:sp>
      <p:sp>
        <p:nvSpPr>
          <p:cNvPr id="80899" name="Rectangle 3"/>
          <p:cNvSpPr>
            <a:spLocks noGrp="1" noChangeArrowheads="1"/>
          </p:cNvSpPr>
          <p:nvPr>
            <p:ph type="body" idx="1"/>
          </p:nvPr>
        </p:nvSpPr>
        <p:spPr>
          <a:xfrm>
            <a:off x="2209800" y="1981200"/>
            <a:ext cx="7848600" cy="2286000"/>
          </a:xfrm>
        </p:spPr>
        <p:txBody>
          <a:bodyPr/>
          <a:lstStyle/>
          <a:p>
            <a:r>
              <a:rPr lang="en-US" altLang="en-US" dirty="0" smtClean="0">
                <a:solidFill>
                  <a:srgbClr val="FF0000"/>
                </a:solidFill>
              </a:rPr>
              <a:t>He </a:t>
            </a:r>
            <a:r>
              <a:rPr lang="en-US" altLang="en-US" dirty="0">
                <a:solidFill>
                  <a:srgbClr val="FF0000"/>
                </a:solidFill>
              </a:rPr>
              <a:t>fired </a:t>
            </a:r>
            <a:r>
              <a:rPr lang="en-US" altLang="en-US" dirty="0">
                <a:solidFill>
                  <a:srgbClr val="FF0000"/>
                </a:solidFill>
                <a:latin typeface="Symbol" panose="05050102010706020507" pitchFamily="18" charset="2"/>
              </a:rPr>
              <a:t>a</a:t>
            </a:r>
            <a:r>
              <a:rPr lang="en-US" altLang="en-US" dirty="0">
                <a:solidFill>
                  <a:srgbClr val="FF0000"/>
                </a:solidFill>
              </a:rPr>
              <a:t> (alpha) particles at a very thin sample of gold foil</a:t>
            </a:r>
          </a:p>
          <a:p>
            <a:r>
              <a:rPr lang="en-US" altLang="en-US" sz="2000" dirty="0"/>
              <a:t>According to the Thomson model the </a:t>
            </a:r>
            <a:r>
              <a:rPr lang="en-US" altLang="en-US" sz="2000" dirty="0">
                <a:latin typeface="Symbol" panose="05050102010706020507" pitchFamily="18" charset="2"/>
              </a:rPr>
              <a:t>a</a:t>
            </a:r>
            <a:r>
              <a:rPr lang="en-US" altLang="en-US" sz="2000" dirty="0"/>
              <a:t> particles would only </a:t>
            </a:r>
          </a:p>
          <a:p>
            <a:pPr>
              <a:buFontTx/>
              <a:buNone/>
            </a:pPr>
            <a:r>
              <a:rPr lang="en-US" altLang="en-US" sz="2000" dirty="0"/>
              <a:t>	be slightly deflected</a:t>
            </a:r>
          </a:p>
          <a:p>
            <a:r>
              <a:rPr lang="en-US" altLang="en-US" sz="2000" dirty="0"/>
              <a:t>Rutherford discovered that they were deflected through large angles and could even be reflected straight back to the source</a:t>
            </a:r>
          </a:p>
        </p:txBody>
      </p:sp>
      <p:grpSp>
        <p:nvGrpSpPr>
          <p:cNvPr id="80900" name="Group 4"/>
          <p:cNvGrpSpPr>
            <a:grpSpLocks/>
          </p:cNvGrpSpPr>
          <p:nvPr/>
        </p:nvGrpSpPr>
        <p:grpSpPr bwMode="auto">
          <a:xfrm>
            <a:off x="1524000" y="4303714"/>
            <a:ext cx="8077200" cy="2401887"/>
            <a:chOff x="0" y="2711"/>
            <a:chExt cx="5088" cy="1513"/>
          </a:xfrm>
        </p:grpSpPr>
        <p:sp>
          <p:nvSpPr>
            <p:cNvPr id="80901" name="Text Box 5"/>
            <p:cNvSpPr txBox="1">
              <a:spLocks noChangeArrowheads="1"/>
            </p:cNvSpPr>
            <p:nvPr/>
          </p:nvSpPr>
          <p:spPr bwMode="auto">
            <a:xfrm>
              <a:off x="528" y="3072"/>
              <a:ext cx="58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i="1">
                  <a:solidFill>
                    <a:srgbClr val="000000"/>
                  </a:solidFill>
                </a:rPr>
                <a:t>particle</a:t>
              </a:r>
            </a:p>
            <a:p>
              <a:pPr fontAlgn="base">
                <a:spcBef>
                  <a:spcPct val="0"/>
                </a:spcBef>
                <a:spcAft>
                  <a:spcPct val="0"/>
                </a:spcAft>
              </a:pPr>
              <a:r>
                <a:rPr lang="en-US" altLang="en-US" i="1">
                  <a:solidFill>
                    <a:srgbClr val="000000"/>
                  </a:solidFill>
                </a:rPr>
                <a:t>source</a:t>
              </a:r>
            </a:p>
          </p:txBody>
        </p:sp>
        <p:sp>
          <p:nvSpPr>
            <p:cNvPr id="80902" name="Oval 6"/>
            <p:cNvSpPr>
              <a:spLocks noChangeArrowheads="1"/>
            </p:cNvSpPr>
            <p:nvPr/>
          </p:nvSpPr>
          <p:spPr bwMode="auto">
            <a:xfrm>
              <a:off x="960" y="3408"/>
              <a:ext cx="336" cy="288"/>
            </a:xfrm>
            <a:prstGeom prst="ellipse">
              <a:avLst/>
            </a:prstGeom>
            <a:solidFill>
              <a:srgbClr val="FF00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3" name="Line 7"/>
            <p:cNvSpPr>
              <a:spLocks noChangeShapeType="1"/>
            </p:cNvSpPr>
            <p:nvPr/>
          </p:nvSpPr>
          <p:spPr bwMode="auto">
            <a:xfrm flipV="1">
              <a:off x="1248" y="2976"/>
              <a:ext cx="33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04" name="Line 8"/>
            <p:cNvSpPr>
              <a:spLocks noChangeShapeType="1"/>
            </p:cNvSpPr>
            <p:nvPr/>
          </p:nvSpPr>
          <p:spPr bwMode="auto">
            <a:xfrm>
              <a:off x="1296" y="3696"/>
              <a:ext cx="48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05" name="Line 9"/>
            <p:cNvSpPr>
              <a:spLocks noChangeShapeType="1"/>
            </p:cNvSpPr>
            <p:nvPr/>
          </p:nvSpPr>
          <p:spPr bwMode="auto">
            <a:xfrm>
              <a:off x="1152" y="3792"/>
              <a:ext cx="432"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06" name="Rectangle 10"/>
            <p:cNvSpPr>
              <a:spLocks noChangeArrowheads="1"/>
            </p:cNvSpPr>
            <p:nvPr/>
          </p:nvSpPr>
          <p:spPr bwMode="auto">
            <a:xfrm>
              <a:off x="2160" y="2976"/>
              <a:ext cx="144" cy="576"/>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7" name="Rectangle 11"/>
            <p:cNvSpPr>
              <a:spLocks noChangeArrowheads="1"/>
            </p:cNvSpPr>
            <p:nvPr/>
          </p:nvSpPr>
          <p:spPr bwMode="auto">
            <a:xfrm>
              <a:off x="2160" y="3648"/>
              <a:ext cx="144" cy="576"/>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08" name="Line 12"/>
            <p:cNvSpPr>
              <a:spLocks noChangeShapeType="1"/>
            </p:cNvSpPr>
            <p:nvPr/>
          </p:nvSpPr>
          <p:spPr bwMode="auto">
            <a:xfrm>
              <a:off x="1392" y="3600"/>
              <a:ext cx="25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09" name="Line 13"/>
            <p:cNvSpPr>
              <a:spLocks noChangeShapeType="1"/>
            </p:cNvSpPr>
            <p:nvPr/>
          </p:nvSpPr>
          <p:spPr bwMode="auto">
            <a:xfrm flipV="1">
              <a:off x="1344" y="3360"/>
              <a:ext cx="48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0" name="Line 14"/>
            <p:cNvSpPr>
              <a:spLocks noChangeShapeType="1"/>
            </p:cNvSpPr>
            <p:nvPr/>
          </p:nvSpPr>
          <p:spPr bwMode="auto">
            <a:xfrm flipV="1">
              <a:off x="1344" y="3120"/>
              <a:ext cx="384"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1" name="Text Box 15"/>
            <p:cNvSpPr txBox="1">
              <a:spLocks noChangeArrowheads="1"/>
            </p:cNvSpPr>
            <p:nvPr/>
          </p:nvSpPr>
          <p:spPr bwMode="auto">
            <a:xfrm>
              <a:off x="2112" y="2711"/>
              <a:ext cx="10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a:solidFill>
                    <a:srgbClr val="000000"/>
                  </a:solidFill>
                </a:rPr>
                <a:t>Lead collimator</a:t>
              </a:r>
            </a:p>
          </p:txBody>
        </p:sp>
        <p:sp>
          <p:nvSpPr>
            <p:cNvPr id="80912" name="Rectangle 16"/>
            <p:cNvSpPr>
              <a:spLocks noChangeArrowheads="1"/>
            </p:cNvSpPr>
            <p:nvPr/>
          </p:nvSpPr>
          <p:spPr bwMode="auto">
            <a:xfrm>
              <a:off x="3936" y="3024"/>
              <a:ext cx="48" cy="115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80913" name="Text Box 17"/>
            <p:cNvSpPr txBox="1">
              <a:spLocks noChangeArrowheads="1"/>
            </p:cNvSpPr>
            <p:nvPr/>
          </p:nvSpPr>
          <p:spPr bwMode="auto">
            <a:xfrm>
              <a:off x="3648" y="2784"/>
              <a:ext cx="6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a:solidFill>
                    <a:srgbClr val="000000"/>
                  </a:solidFill>
                </a:rPr>
                <a:t>Gold foil</a:t>
              </a:r>
            </a:p>
          </p:txBody>
        </p:sp>
        <p:sp>
          <p:nvSpPr>
            <p:cNvPr id="80914" name="Line 18"/>
            <p:cNvSpPr>
              <a:spLocks noChangeShapeType="1"/>
            </p:cNvSpPr>
            <p:nvPr/>
          </p:nvSpPr>
          <p:spPr bwMode="auto">
            <a:xfrm>
              <a:off x="3984" y="3600"/>
              <a:ext cx="1104"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5" name="Line 19"/>
            <p:cNvSpPr>
              <a:spLocks noChangeShapeType="1"/>
            </p:cNvSpPr>
            <p:nvPr/>
          </p:nvSpPr>
          <p:spPr bwMode="auto">
            <a:xfrm flipV="1">
              <a:off x="3984" y="3120"/>
              <a:ext cx="96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80916" name="Text Box 20"/>
            <p:cNvSpPr txBox="1">
              <a:spLocks noChangeArrowheads="1"/>
            </p:cNvSpPr>
            <p:nvPr/>
          </p:nvSpPr>
          <p:spPr bwMode="auto">
            <a:xfrm>
              <a:off x="336" y="3024"/>
              <a:ext cx="21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a:solidFill>
                    <a:srgbClr val="FF00FF"/>
                  </a:solidFill>
                  <a:latin typeface="Symbol" panose="05050102010706020507" pitchFamily="18" charset="2"/>
                </a:rPr>
                <a:t>a</a:t>
              </a:r>
            </a:p>
          </p:txBody>
        </p:sp>
        <p:sp>
          <p:nvSpPr>
            <p:cNvPr id="80917" name="Text Box 21"/>
            <p:cNvSpPr txBox="1">
              <a:spLocks noChangeArrowheads="1"/>
            </p:cNvSpPr>
            <p:nvPr/>
          </p:nvSpPr>
          <p:spPr bwMode="auto">
            <a:xfrm>
              <a:off x="4368" y="3377"/>
              <a:ext cx="19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000">
                  <a:solidFill>
                    <a:srgbClr val="000000"/>
                  </a:solidFill>
                  <a:latin typeface="Symbol" panose="05050102010706020507" pitchFamily="18" charset="2"/>
                </a:rPr>
                <a:t>q</a:t>
              </a:r>
            </a:p>
          </p:txBody>
        </p:sp>
        <p:sp>
          <p:nvSpPr>
            <p:cNvPr id="80918" name="AutoShape 22">
              <a:hlinkClick r:id="rId5" action="ppaction://hlinksldjump" highlightClick="1"/>
            </p:cNvPr>
            <p:cNvSpPr>
              <a:spLocks noChangeArrowheads="1"/>
            </p:cNvSpPr>
            <p:nvPr/>
          </p:nvSpPr>
          <p:spPr bwMode="auto">
            <a:xfrm>
              <a:off x="0" y="3855"/>
              <a:ext cx="384" cy="225"/>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80919" name="AutoShape 23">
            <a:hlinkClick r:id="rId5" action="ppaction://hlinksldjump" highlightClick="1"/>
          </p:cNvPr>
          <p:cNvSpPr>
            <a:spLocks noChangeArrowheads="1"/>
          </p:cNvSpPr>
          <p:nvPr/>
        </p:nvSpPr>
        <p:spPr bwMode="auto">
          <a:xfrm>
            <a:off x="152400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pic>
        <p:nvPicPr>
          <p:cNvPr id="80920" name="Gold foil 2.wmv">
            <a:hlinkClick r:id="" action="ppaction://media"/>
          </p:cNvPr>
          <p:cNvPicPr>
            <a:picLocks noRot="1" noChangeAspect="1" noChangeArrowheads="1"/>
          </p:cNvPicPr>
          <p:nvPr>
            <a:videoFile r:link="rId2"/>
          </p:nvPr>
        </p:nvPicPr>
        <p:blipFill>
          <a:blip r:embed="rId6">
            <a:extLst>
              <a:ext uri="{28A0092B-C50C-407E-A947-70E740481C1C}">
                <a14:useLocalDpi xmlns:a14="http://schemas.microsoft.com/office/drawing/2010/main" val="0"/>
              </a:ext>
            </a:extLst>
          </a:blip>
          <a:srcRect/>
          <a:stretch>
            <a:fillRect/>
          </a:stretch>
        </p:blipFill>
        <p:spPr bwMode="auto">
          <a:xfrm>
            <a:off x="8640764" y="307976"/>
            <a:ext cx="1722437" cy="129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7282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8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08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08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089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0899">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80920"/>
                                        </p:tgtEl>
                                        <p:attrNameLst>
                                          <p:attrName>style.visibility</p:attrName>
                                        </p:attrNameLst>
                                      </p:cBhvr>
                                      <p:to>
                                        <p:strVal val="visible"/>
                                      </p:to>
                                    </p:set>
                                    <p:animEffect transition="in" filter="fade">
                                      <p:cBhvr>
                                        <p:cTn id="23" dur="2000"/>
                                        <p:tgtEl>
                                          <p:spTgt spid="809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80920"/>
                    </p:tgtEl>
                  </p:cond>
                </p:stCondLst>
                <p:endSync evt="end" delay="0">
                  <p:rtn val="all"/>
                </p:endSync>
                <p:childTnLst>
                  <p:par>
                    <p:cTn id="25" fill="hold" nodeType="clickPar">
                      <p:stCondLst>
                        <p:cond delay="0"/>
                      </p:stCondLst>
                      <p:childTnLst>
                        <p:par>
                          <p:cTn id="26" fill="hold" nodeType="withGroup">
                            <p:stCondLst>
                              <p:cond delay="0"/>
                            </p:stCondLst>
                            <p:childTnLst>
                              <p:par>
                                <p:cTn id="27" presetID="2" presetClass="mediacall" presetSubtype="0" fill="hold" nodeType="clickEffect">
                                  <p:stCondLst>
                                    <p:cond delay="0"/>
                                  </p:stCondLst>
                                  <p:childTnLst>
                                    <p:cmd type="call" cmd="togglePause">
                                      <p:cBhvr>
                                        <p:cTn id="28" dur="1" fill="hold"/>
                                        <p:tgtEl>
                                          <p:spTgt spid="80920"/>
                                        </p:tgtEl>
                                      </p:cBhvr>
                                    </p:cmd>
                                  </p:childTnLst>
                                </p:cTn>
                              </p:par>
                            </p:childTnLst>
                          </p:cTn>
                        </p:par>
                      </p:childTnLst>
                    </p:cTn>
                  </p:par>
                </p:childTnLst>
              </p:cTn>
              <p:nextCondLst>
                <p:cond evt="onClick" delay="0">
                  <p:tgtEl>
                    <p:spTgt spid="80920"/>
                  </p:tgtEl>
                </p:cond>
              </p:nextCondLst>
            </p:seq>
            <p:video fullScrn="1">
              <p:cMediaNode>
                <p:cTn id="29" fill="hold" display="0">
                  <p:stCondLst>
                    <p:cond delay="indefinite"/>
                  </p:stCondLst>
                  <p:endCondLst>
                    <p:cond evt="onNext" delay="0">
                      <p:tgtEl>
                        <p:sldTgt/>
                      </p:tgtEl>
                    </p:cond>
                    <p:cond evt="onPrev" delay="0">
                      <p:tgtEl>
                        <p:sldTgt/>
                      </p:tgtEl>
                    </p:cond>
                  </p:endCondLst>
                </p:cTn>
                <p:tgtEl>
                  <p:spTgt spid="80920"/>
                </p:tgtEl>
              </p:cMediaNode>
            </p:video>
          </p:childTnLst>
        </p:cTn>
      </p:par>
    </p:tnLst>
    <p:bldLst>
      <p:bldP spid="8089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2133600" y="2438400"/>
            <a:ext cx="4114800" cy="1143000"/>
          </a:xfrm>
        </p:spPr>
        <p:txBody>
          <a:bodyPr/>
          <a:lstStyle/>
          <a:p>
            <a:pPr algn="l"/>
            <a:r>
              <a:rPr lang="en-US" altLang="en-US" sz="4000"/>
              <a:t>Rutherford’s</a:t>
            </a:r>
            <a:br>
              <a:rPr lang="en-US" altLang="en-US" sz="4000"/>
            </a:br>
            <a:r>
              <a:rPr lang="en-US" altLang="en-US" sz="4000"/>
              <a:t>Gold-Leaf Experiment</a:t>
            </a:r>
            <a:r>
              <a:rPr lang="en-US" altLang="en-US"/>
              <a:t/>
            </a:r>
            <a:br>
              <a:rPr lang="en-US" altLang="en-US"/>
            </a:br>
            <a:r>
              <a:rPr lang="en-US" altLang="en-US"/>
              <a:t/>
            </a:r>
            <a:br>
              <a:rPr lang="en-US" altLang="en-US"/>
            </a:br>
            <a:r>
              <a:rPr lang="en-US" altLang="en-US" sz="3200"/>
              <a:t>Conclusions:</a:t>
            </a:r>
            <a:br>
              <a:rPr lang="en-US" altLang="en-US" sz="3200"/>
            </a:br>
            <a:r>
              <a:rPr lang="en-US" altLang="en-US" sz="3200"/>
              <a:t/>
            </a:r>
            <a:br>
              <a:rPr lang="en-US" altLang="en-US" sz="3200"/>
            </a:br>
            <a:r>
              <a:rPr lang="en-US" altLang="en-US" sz="1800"/>
              <a:t>Atom is mostly empty space</a:t>
            </a:r>
            <a:br>
              <a:rPr lang="en-US" altLang="en-US" sz="1800"/>
            </a:br>
            <a:r>
              <a:rPr lang="en-US" altLang="en-US" sz="1800"/>
              <a:t/>
            </a:r>
            <a:br>
              <a:rPr lang="en-US" altLang="en-US" sz="1800"/>
            </a:br>
            <a:r>
              <a:rPr lang="en-US" altLang="en-US" sz="1800"/>
              <a:t>Nucleus has (+) charge</a:t>
            </a:r>
            <a:br>
              <a:rPr lang="en-US" altLang="en-US" sz="1800"/>
            </a:br>
            <a:r>
              <a:rPr lang="en-US" altLang="en-US" sz="1800"/>
              <a:t/>
            </a:r>
            <a:br>
              <a:rPr lang="en-US" altLang="en-US" sz="1800"/>
            </a:br>
            <a:r>
              <a:rPr lang="en-US" altLang="en-US" sz="1800"/>
              <a:t>Electrons float around nucleus</a:t>
            </a:r>
          </a:p>
        </p:txBody>
      </p:sp>
      <p:pic>
        <p:nvPicPr>
          <p:cNvPr id="123907" name="Picture 3" descr="Rutherford's gold foil experiment"/>
          <p:cNvPicPr>
            <a:picLocks noChangeAspect="1" noChangeArrowheads="1"/>
          </p:cNvPicPr>
          <p:nvPr/>
        </p:nvPicPr>
        <p:blipFill>
          <a:blip r:embed="rId4" cstate="print">
            <a:lum bright="2000" contrast="12000"/>
            <a:extLst>
              <a:ext uri="{28A0092B-C50C-407E-A947-70E740481C1C}">
                <a14:useLocalDpi xmlns:a14="http://schemas.microsoft.com/office/drawing/2010/main" val="0"/>
              </a:ext>
            </a:extLst>
          </a:blip>
          <a:srcRect/>
          <a:stretch>
            <a:fillRect/>
          </a:stretch>
        </p:blipFill>
        <p:spPr bwMode="auto">
          <a:xfrm>
            <a:off x="5486401" y="228600"/>
            <a:ext cx="4786313" cy="6629400"/>
          </a:xfrm>
          <a:prstGeom prst="rect">
            <a:avLst/>
          </a:prstGeom>
          <a:noFill/>
          <a:extLst>
            <a:ext uri="{909E8E84-426E-40DD-AFC4-6F175D3DCCD1}">
              <a14:hiddenFill xmlns:a14="http://schemas.microsoft.com/office/drawing/2010/main">
                <a:solidFill>
                  <a:srgbClr val="FFFFFF"/>
                </a:solidFill>
              </a14:hiddenFill>
            </a:ext>
          </a:extLst>
        </p:spPr>
      </p:pic>
      <p:sp>
        <p:nvSpPr>
          <p:cNvPr id="123908" name="Rectangle 4"/>
          <p:cNvSpPr>
            <a:spLocks noChangeArrowheads="1"/>
          </p:cNvSpPr>
          <p:nvPr/>
        </p:nvSpPr>
        <p:spPr bwMode="auto">
          <a:xfrm>
            <a:off x="1600201" y="6553200"/>
            <a:ext cx="40158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800">
                <a:solidFill>
                  <a:srgbClr val="000000"/>
                </a:solidFill>
              </a:rPr>
              <a:t>Dorin, Demmin, Gabel, </a:t>
            </a:r>
            <a:r>
              <a:rPr lang="en-US" altLang="en-US" sz="800" u="sng">
                <a:solidFill>
                  <a:srgbClr val="000000"/>
                </a:solidFill>
              </a:rPr>
              <a:t>Chemistry The Study of Matter </a:t>
            </a:r>
            <a:r>
              <a:rPr lang="en-US" altLang="en-US" sz="800">
                <a:solidFill>
                  <a:srgbClr val="000000"/>
                </a:solidFill>
              </a:rPr>
              <a:t> , 3</a:t>
            </a:r>
            <a:r>
              <a:rPr lang="en-US" altLang="en-US" sz="800" baseline="30000">
                <a:solidFill>
                  <a:srgbClr val="000000"/>
                </a:solidFill>
              </a:rPr>
              <a:t>rd</a:t>
            </a:r>
            <a:r>
              <a:rPr lang="en-US" altLang="en-US" sz="800">
                <a:solidFill>
                  <a:srgbClr val="000000"/>
                </a:solidFill>
              </a:rPr>
              <a:t> Edition, 1990, page 120</a:t>
            </a:r>
          </a:p>
        </p:txBody>
      </p:sp>
      <p:sp>
        <p:nvSpPr>
          <p:cNvPr id="123909" name="AutoShape 5">
            <a:hlinkClick r:id="rId5" action="ppaction://hlinksldjump" highlightClick="1"/>
          </p:cNvPr>
          <p:cNvSpPr>
            <a:spLocks noChangeArrowheads="1"/>
          </p:cNvSpPr>
          <p:nvPr/>
        </p:nvSpPr>
        <p:spPr bwMode="auto">
          <a:xfrm>
            <a:off x="1524000" y="6172200"/>
            <a:ext cx="609600" cy="357188"/>
          </a:xfrm>
          <a:prstGeom prst="actionButtonBeginning">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23910" name="Rectangle 6">
            <a:hlinkClick r:id="rId6" tooltip="Wikipedia -  G O L D   F O I L   Experiment"/>
          </p:cNvPr>
          <p:cNvSpPr>
            <a:spLocks noChangeArrowheads="1"/>
          </p:cNvSpPr>
          <p:nvPr/>
        </p:nvSpPr>
        <p:spPr bwMode="auto">
          <a:xfrm>
            <a:off x="2070100" y="1306514"/>
            <a:ext cx="2814638" cy="104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38655968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Dalton</a:t>
            </a:r>
            <a:endParaRPr lang="en-US" dirty="0"/>
          </a:p>
        </p:txBody>
      </p:sp>
      <p:sp>
        <p:nvSpPr>
          <p:cNvPr id="3" name="Content Placeholder 2"/>
          <p:cNvSpPr>
            <a:spLocks noGrp="1"/>
          </p:cNvSpPr>
          <p:nvPr>
            <p:ph idx="1"/>
          </p:nvPr>
        </p:nvSpPr>
        <p:spPr/>
        <p:txBody>
          <a:bodyPr/>
          <a:lstStyle/>
          <a:p>
            <a:pPr marL="0" indent="0">
              <a:buNone/>
            </a:pPr>
            <a:r>
              <a:rPr lang="en-US" dirty="0" smtClean="0"/>
              <a:t>1) All </a:t>
            </a:r>
            <a:r>
              <a:rPr lang="en-US" dirty="0"/>
              <a:t>matter is made of atoms. Atoms are indivisible and indestructible.</a:t>
            </a:r>
          </a:p>
          <a:p>
            <a:pPr marL="0" indent="0">
              <a:buNone/>
            </a:pPr>
            <a:r>
              <a:rPr lang="en-US" dirty="0"/>
              <a:t>2) All atoms of a given element are identical in mass and properties</a:t>
            </a:r>
          </a:p>
          <a:p>
            <a:pPr marL="0" indent="0">
              <a:buNone/>
            </a:pPr>
            <a:r>
              <a:rPr lang="en-US" dirty="0"/>
              <a:t>3) Compounds are formed by a combination of two or more different kinds of atoms.</a:t>
            </a:r>
          </a:p>
          <a:p>
            <a:pPr marL="0" indent="0">
              <a:buNone/>
            </a:pPr>
            <a:r>
              <a:rPr lang="en-US" dirty="0"/>
              <a:t>4) A chemical reaction is </a:t>
            </a:r>
            <a:r>
              <a:rPr lang="en-US" dirty="0" err="1"/>
              <a:t>a</a:t>
            </a:r>
            <a:r>
              <a:rPr lang="en-US" b="1" i="1" dirty="0" err="1"/>
              <a:t>rearrangement</a:t>
            </a:r>
            <a:r>
              <a:rPr lang="en-US" dirty="0" err="1"/>
              <a:t>of</a:t>
            </a:r>
            <a:r>
              <a:rPr lang="en-US" dirty="0"/>
              <a:t> atoms.</a:t>
            </a:r>
          </a:p>
          <a:p>
            <a:endParaRPr lang="en-US" dirty="0"/>
          </a:p>
        </p:txBody>
      </p:sp>
    </p:spTree>
    <p:extLst>
      <p:ext uri="{BB962C8B-B14F-4D97-AF65-F5344CB8AC3E}">
        <p14:creationId xmlns:p14="http://schemas.microsoft.com/office/powerpoint/2010/main" val="3635295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15" y="1391227"/>
            <a:ext cx="8596668" cy="1320800"/>
          </a:xfrm>
        </p:spPr>
        <p:txBody>
          <a:bodyPr>
            <a:normAutofit fontScale="90000"/>
          </a:bodyPr>
          <a:lstStyle/>
          <a:p>
            <a:r>
              <a:rPr lang="en-US" dirty="0" smtClean="0">
                <a:solidFill>
                  <a:srgbClr val="7030A0"/>
                </a:solidFill>
              </a:rPr>
              <a:t>1. Why do elements lose or gain electrons?</a:t>
            </a:r>
            <a:br>
              <a:rPr lang="en-US" dirty="0" smtClean="0">
                <a:solidFill>
                  <a:srgbClr val="7030A0"/>
                </a:solidFill>
              </a:rPr>
            </a:br>
            <a:r>
              <a:rPr lang="en-US" dirty="0" smtClean="0">
                <a:solidFill>
                  <a:srgbClr val="7030A0"/>
                </a:solidFill>
              </a:rPr>
              <a:t/>
            </a:r>
            <a:br>
              <a:rPr lang="en-US" dirty="0" smtClean="0">
                <a:solidFill>
                  <a:srgbClr val="7030A0"/>
                </a:solidFill>
              </a:rPr>
            </a:br>
            <a:r>
              <a:rPr lang="en-US" dirty="0" smtClean="0">
                <a:solidFill>
                  <a:srgbClr val="7030A0"/>
                </a:solidFill>
              </a:rPr>
              <a:t>2. What is the outer region of a compound called? </a:t>
            </a:r>
            <a:r>
              <a:rPr lang="en-US" dirty="0" smtClean="0"/>
              <a:t>Electron cloud</a:t>
            </a:r>
            <a:br>
              <a:rPr lang="en-US" dirty="0" smtClean="0"/>
            </a:br>
            <a:r>
              <a:rPr lang="en-US" dirty="0" smtClean="0"/>
              <a:t/>
            </a:r>
            <a:br>
              <a:rPr lang="en-US" dirty="0" smtClean="0"/>
            </a:br>
            <a:r>
              <a:rPr lang="en-US" dirty="0" smtClean="0"/>
              <a:t>3. </a:t>
            </a:r>
            <a:r>
              <a:rPr lang="en-US" dirty="0">
                <a:solidFill>
                  <a:srgbClr val="7030A0"/>
                </a:solidFill>
              </a:rPr>
              <a:t>T</a:t>
            </a:r>
            <a:r>
              <a:rPr lang="en-US" dirty="0" smtClean="0">
                <a:solidFill>
                  <a:srgbClr val="7030A0"/>
                </a:solidFill>
              </a:rPr>
              <a:t>ransition metals are known for having an incomplete </a:t>
            </a:r>
            <a:r>
              <a:rPr lang="en-US" dirty="0" smtClean="0"/>
              <a:t>D level</a:t>
            </a:r>
            <a:br>
              <a:rPr lang="en-US" dirty="0" smtClean="0"/>
            </a:br>
            <a:r>
              <a:rPr lang="en-US" dirty="0"/>
              <a:t/>
            </a:r>
            <a:br>
              <a:rPr lang="en-US" dirty="0"/>
            </a:br>
            <a:r>
              <a:rPr lang="en-US" dirty="0" smtClean="0"/>
              <a:t>4. </a:t>
            </a:r>
            <a:r>
              <a:rPr lang="en-US" dirty="0" smtClean="0">
                <a:solidFill>
                  <a:srgbClr val="7030A0"/>
                </a:solidFill>
              </a:rPr>
              <a:t>MOVING ACROSS THE TABLE DO YOU GAIN NEUTRONS OR PROTONS???</a:t>
            </a:r>
            <a:endParaRPr lang="en-US" dirty="0">
              <a:solidFill>
                <a:srgbClr val="7030A0"/>
              </a:solidFill>
            </a:endParaRPr>
          </a:p>
        </p:txBody>
      </p:sp>
      <p:sp>
        <p:nvSpPr>
          <p:cNvPr id="4" name="Rectangle 3"/>
          <p:cNvSpPr/>
          <p:nvPr/>
        </p:nvSpPr>
        <p:spPr>
          <a:xfrm>
            <a:off x="2232467" y="2940627"/>
            <a:ext cx="2878282" cy="467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01394" y="4353792"/>
            <a:ext cx="1340427" cy="748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5581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MSDS</a:t>
            </a:r>
            <a:endParaRPr lang="en-US" dirty="0"/>
          </a:p>
        </p:txBody>
      </p:sp>
      <p:sp>
        <p:nvSpPr>
          <p:cNvPr id="3" name="Content Placeholder 2"/>
          <p:cNvSpPr>
            <a:spLocks noGrp="1"/>
          </p:cNvSpPr>
          <p:nvPr>
            <p:ph idx="1"/>
          </p:nvPr>
        </p:nvSpPr>
        <p:spPr/>
        <p:txBody>
          <a:bodyPr/>
          <a:lstStyle/>
          <a:p>
            <a:r>
              <a:rPr lang="en-US" dirty="0">
                <a:solidFill>
                  <a:srgbClr val="222222"/>
                </a:solidFill>
                <a:latin typeface="arial" panose="020B0604020202020204" pitchFamily="34" charset="0"/>
              </a:rPr>
              <a:t>A </a:t>
            </a:r>
            <a:r>
              <a:rPr lang="en-US" b="1" dirty="0">
                <a:solidFill>
                  <a:srgbClr val="222222"/>
                </a:solidFill>
                <a:latin typeface="arial" panose="020B0604020202020204" pitchFamily="34" charset="0"/>
              </a:rPr>
              <a:t>Material Safety Data Sheet</a:t>
            </a:r>
            <a:r>
              <a:rPr lang="en-US" dirty="0">
                <a:solidFill>
                  <a:srgbClr val="222222"/>
                </a:solidFill>
                <a:latin typeface="arial" panose="020B0604020202020204" pitchFamily="34" charset="0"/>
              </a:rPr>
              <a:t> (</a:t>
            </a:r>
            <a:r>
              <a:rPr lang="en-US" b="1" dirty="0">
                <a:solidFill>
                  <a:srgbClr val="222222"/>
                </a:solidFill>
                <a:latin typeface="arial" panose="020B0604020202020204" pitchFamily="34" charset="0"/>
              </a:rPr>
              <a:t>MSDS</a:t>
            </a:r>
            <a:r>
              <a:rPr lang="en-US" dirty="0">
                <a:solidFill>
                  <a:srgbClr val="222222"/>
                </a:solidFill>
                <a:latin typeface="arial" panose="020B0604020202020204" pitchFamily="34" charset="0"/>
              </a:rPr>
              <a:t>) is a document that contains information on the potential health effects of exposure to chemicals, or other potentially dangerous substances, and on safe working procedures when handling chemical products.</a:t>
            </a:r>
            <a:endParaRPr lang="en-US" dirty="0"/>
          </a:p>
        </p:txBody>
      </p:sp>
    </p:spTree>
    <p:extLst>
      <p:ext uri="{BB962C8B-B14F-4D97-AF65-F5344CB8AC3E}">
        <p14:creationId xmlns:p14="http://schemas.microsoft.com/office/powerpoint/2010/main" val="4041793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term refers to a state of lower energy and highest energy</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t>G. level</a:t>
            </a:r>
          </a:p>
          <a:p>
            <a:r>
              <a:rPr lang="en-US" sz="4400" dirty="0" smtClean="0"/>
              <a:t>E. Level</a:t>
            </a:r>
          </a:p>
          <a:p>
            <a:endParaRPr lang="en-US" sz="4400" dirty="0"/>
          </a:p>
          <a:p>
            <a:r>
              <a:rPr lang="en-US" sz="4400" dirty="0" smtClean="0"/>
              <a:t>How do you know an electron dropped from one level to the next?</a:t>
            </a:r>
            <a:endParaRPr lang="en-US" sz="4400" dirty="0"/>
          </a:p>
        </p:txBody>
      </p:sp>
    </p:spTree>
    <p:extLst>
      <p:ext uri="{BB962C8B-B14F-4D97-AF65-F5344CB8AC3E}">
        <p14:creationId xmlns:p14="http://schemas.microsoft.com/office/powerpoint/2010/main" val="705157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552" y="90055"/>
            <a:ext cx="8596668" cy="4191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1. </a:t>
            </a:r>
            <a:r>
              <a:rPr lang="en-US" dirty="0" smtClean="0">
                <a:solidFill>
                  <a:srgbClr val="7030A0"/>
                </a:solidFill>
              </a:rPr>
              <a:t>What's a neutral  atom?</a:t>
            </a:r>
            <a:br>
              <a:rPr lang="en-US" dirty="0" smtClean="0">
                <a:solidFill>
                  <a:srgbClr val="7030A0"/>
                </a:solidFill>
              </a:rPr>
            </a:br>
            <a:r>
              <a:rPr lang="en-US" dirty="0">
                <a:solidFill>
                  <a:srgbClr val="7030A0"/>
                </a:solidFill>
              </a:rPr>
              <a:t/>
            </a:r>
            <a:br>
              <a:rPr lang="en-US" dirty="0">
                <a:solidFill>
                  <a:srgbClr val="7030A0"/>
                </a:solidFill>
              </a:rPr>
            </a:br>
            <a:r>
              <a:rPr lang="en-US" dirty="0" smtClean="0"/>
              <a:t/>
            </a:r>
            <a:br>
              <a:rPr lang="en-US" dirty="0" smtClean="0"/>
            </a:br>
            <a:r>
              <a:rPr lang="en-US" dirty="0" smtClean="0"/>
              <a:t>2. </a:t>
            </a:r>
            <a:r>
              <a:rPr lang="en-US" dirty="0" smtClean="0">
                <a:solidFill>
                  <a:srgbClr val="7030A0"/>
                </a:solidFill>
              </a:rPr>
              <a:t>Compare the size of atom between a cation and anion?</a:t>
            </a:r>
            <a:br>
              <a:rPr lang="en-US" dirty="0" smtClean="0">
                <a:solidFill>
                  <a:srgbClr val="7030A0"/>
                </a:solidFill>
              </a:rPr>
            </a:br>
            <a:r>
              <a:rPr lang="en-US" dirty="0">
                <a:solidFill>
                  <a:srgbClr val="7030A0"/>
                </a:solidFill>
              </a:rPr>
              <a:t/>
            </a:r>
            <a:br>
              <a:rPr lang="en-US" dirty="0">
                <a:solidFill>
                  <a:srgbClr val="7030A0"/>
                </a:solidFill>
              </a:rPr>
            </a:br>
            <a:r>
              <a:rPr lang="en-US" dirty="0" smtClean="0">
                <a:solidFill>
                  <a:srgbClr val="7030A0"/>
                </a:solidFill>
              </a:rPr>
              <a:t>3. Draw an electron configuration and show them the difference between a cation and anion?</a:t>
            </a:r>
            <a:endParaRPr lang="en-US" dirty="0">
              <a:solidFill>
                <a:srgbClr val="7030A0"/>
              </a:solidFill>
            </a:endParaRPr>
          </a:p>
        </p:txBody>
      </p:sp>
      <p:pic>
        <p:nvPicPr>
          <p:cNvPr id="1026" name="Picture 2" descr="https://encrypted-tbn0.gstatic.com/images?q=tbn:ANd9GcTRf4IOwmfJBUazGDYJqPOVtLAAYsnY4HE5dHDRpMfH0aCHomMd3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678" y="3581400"/>
            <a:ext cx="4398867" cy="3152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439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properties describe group 1A</a:t>
            </a:r>
            <a:endParaRPr lang="en-US" dirty="0"/>
          </a:p>
        </p:txBody>
      </p:sp>
      <p:sp>
        <p:nvSpPr>
          <p:cNvPr id="3" name="Content Placeholder 2"/>
          <p:cNvSpPr>
            <a:spLocks noGrp="1"/>
          </p:cNvSpPr>
          <p:nvPr>
            <p:ph idx="1"/>
          </p:nvPr>
        </p:nvSpPr>
        <p:spPr/>
        <p:txBody>
          <a:bodyPr>
            <a:normAutofit/>
          </a:bodyPr>
          <a:lstStyle/>
          <a:p>
            <a:r>
              <a:rPr lang="en-US" sz="3200" dirty="0" smtClean="0"/>
              <a:t>HIGHLY REACTIVE AND FORMS STABLE COMPOUNDS</a:t>
            </a:r>
            <a:endParaRPr lang="en-US" sz="3200" dirty="0"/>
          </a:p>
        </p:txBody>
      </p:sp>
    </p:spTree>
    <p:extLst>
      <p:ext uri="{BB962C8B-B14F-4D97-AF65-F5344CB8AC3E}">
        <p14:creationId xmlns:p14="http://schemas.microsoft.com/office/powerpoint/2010/main" val="115875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NAMING COMPOUNDS</a:t>
            </a:r>
            <a:endParaRPr lang="en-US" dirty="0"/>
          </a:p>
        </p:txBody>
      </p:sp>
      <p:sp>
        <p:nvSpPr>
          <p:cNvPr id="3" name="Content Placeholder 2"/>
          <p:cNvSpPr>
            <a:spLocks noGrp="1"/>
          </p:cNvSpPr>
          <p:nvPr>
            <p:ph idx="1"/>
          </p:nvPr>
        </p:nvSpPr>
        <p:spPr/>
        <p:txBody>
          <a:bodyPr>
            <a:normAutofit/>
          </a:bodyPr>
          <a:lstStyle/>
          <a:p>
            <a:r>
              <a:rPr lang="en-US" sz="2800" dirty="0"/>
              <a:t>Metal  +  Nonmetal  —&gt;  ionic compound (usually)</a:t>
            </a:r>
          </a:p>
          <a:p>
            <a:r>
              <a:rPr lang="en-US" sz="2800" dirty="0"/>
              <a:t>Metal  +  Polyatomic ion  —&gt;  ionic compound (usually)</a:t>
            </a:r>
          </a:p>
          <a:p>
            <a:r>
              <a:rPr lang="en-US" sz="2800" dirty="0"/>
              <a:t>Nonmetal  +  Nonmetal  —&gt;  covalent compound (usually)</a:t>
            </a:r>
          </a:p>
          <a:p>
            <a:r>
              <a:rPr lang="en-US" sz="2800" dirty="0"/>
              <a:t>Hydrogen  +  Nonmetal  —&gt;  covalent compound (usually)</a:t>
            </a:r>
          </a:p>
          <a:p>
            <a:endParaRPr lang="en-US" sz="2800" dirty="0"/>
          </a:p>
        </p:txBody>
      </p:sp>
    </p:spTree>
    <p:extLst>
      <p:ext uri="{BB962C8B-B14F-4D97-AF65-F5344CB8AC3E}">
        <p14:creationId xmlns:p14="http://schemas.microsoft.com/office/powerpoint/2010/main" val="206086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Name the following compounds</a:t>
            </a:r>
            <a:endParaRPr lang="en-US" dirty="0"/>
          </a:p>
        </p:txBody>
      </p:sp>
      <p:sp>
        <p:nvSpPr>
          <p:cNvPr id="3" name="Content Placeholder 2"/>
          <p:cNvSpPr>
            <a:spLocks noGrp="1"/>
          </p:cNvSpPr>
          <p:nvPr>
            <p:ph idx="1"/>
          </p:nvPr>
        </p:nvSpPr>
        <p:spPr/>
        <p:txBody>
          <a:bodyPr/>
          <a:lstStyle/>
          <a:p>
            <a:r>
              <a:rPr lang="en-US" dirty="0" err="1" smtClean="0"/>
              <a:t>NaOH</a:t>
            </a:r>
            <a:endParaRPr lang="en-US" dirty="0" smtClean="0"/>
          </a:p>
          <a:p>
            <a:r>
              <a:rPr lang="en-US" dirty="0" smtClean="0"/>
              <a:t>Ca(NO</a:t>
            </a:r>
            <a:r>
              <a:rPr lang="en-US" baseline="-25000" dirty="0" smtClean="0"/>
              <a:t>3</a:t>
            </a:r>
            <a:r>
              <a:rPr lang="en-US" dirty="0" smtClean="0"/>
              <a:t>)</a:t>
            </a:r>
            <a:r>
              <a:rPr lang="en-US" baseline="-25000" dirty="0" smtClean="0"/>
              <a:t>2</a:t>
            </a:r>
          </a:p>
          <a:p>
            <a:r>
              <a:rPr lang="en-US" dirty="0" smtClean="0"/>
              <a:t>K</a:t>
            </a:r>
            <a:r>
              <a:rPr lang="en-US" baseline="-25000" dirty="0" smtClean="0"/>
              <a:t>3</a:t>
            </a:r>
            <a:r>
              <a:rPr lang="en-US" dirty="0" smtClean="0"/>
              <a:t>PO</a:t>
            </a:r>
            <a:r>
              <a:rPr lang="en-US" baseline="-25000" dirty="0" smtClean="0"/>
              <a:t>4</a:t>
            </a:r>
          </a:p>
          <a:p>
            <a:r>
              <a:rPr lang="en-US" dirty="0"/>
              <a:t>(</a:t>
            </a:r>
            <a:r>
              <a:rPr lang="en-US" dirty="0" smtClean="0"/>
              <a:t>NH</a:t>
            </a:r>
            <a:r>
              <a:rPr lang="en-US" baseline="-25000" dirty="0" smtClean="0"/>
              <a:t>4</a:t>
            </a:r>
            <a:r>
              <a:rPr lang="en-US" dirty="0" smtClean="0"/>
              <a:t>)</a:t>
            </a:r>
            <a:r>
              <a:rPr lang="en-US" baseline="-25000" dirty="0" smtClean="0"/>
              <a:t>2</a:t>
            </a:r>
            <a:r>
              <a:rPr lang="en-US" dirty="0" smtClean="0"/>
              <a:t>SO</a:t>
            </a:r>
            <a:r>
              <a:rPr lang="en-US" baseline="-25000" dirty="0" smtClean="0"/>
              <a:t>4</a:t>
            </a:r>
          </a:p>
          <a:p>
            <a:r>
              <a:rPr lang="en-US" dirty="0" smtClean="0"/>
              <a:t>NH</a:t>
            </a:r>
            <a:r>
              <a:rPr lang="en-US" baseline="-25000" dirty="0" smtClean="0"/>
              <a:t>4</a:t>
            </a:r>
            <a:r>
              <a:rPr lang="en-US" dirty="0" smtClean="0"/>
              <a:t>F</a:t>
            </a:r>
          </a:p>
          <a:p>
            <a:r>
              <a:rPr lang="en-US" dirty="0" smtClean="0"/>
              <a:t>CaCO</a:t>
            </a:r>
            <a:r>
              <a:rPr lang="en-US" baseline="-25000" dirty="0" smtClean="0"/>
              <a:t>3</a:t>
            </a:r>
          </a:p>
          <a:p>
            <a:r>
              <a:rPr lang="en-US" dirty="0" smtClean="0"/>
              <a:t>Mg(C</a:t>
            </a:r>
            <a:r>
              <a:rPr lang="en-US" baseline="-25000" dirty="0" smtClean="0"/>
              <a:t>2</a:t>
            </a:r>
            <a:r>
              <a:rPr lang="en-US" dirty="0" smtClean="0"/>
              <a:t>H</a:t>
            </a:r>
            <a:r>
              <a:rPr lang="en-US" baseline="-25000" dirty="0" smtClean="0"/>
              <a:t>3</a:t>
            </a:r>
            <a:r>
              <a:rPr lang="en-US" dirty="0" smtClean="0"/>
              <a:t>O</a:t>
            </a:r>
            <a:r>
              <a:rPr lang="en-US" baseline="-25000" dirty="0" smtClean="0"/>
              <a:t>2</a:t>
            </a:r>
            <a:r>
              <a:rPr lang="en-US" dirty="0" smtClean="0"/>
              <a:t>)</a:t>
            </a:r>
            <a:r>
              <a:rPr lang="en-US" baseline="-25000" dirty="0" smtClean="0"/>
              <a:t>2</a:t>
            </a:r>
          </a:p>
          <a:p>
            <a:r>
              <a:rPr lang="en-US" dirty="0" smtClean="0"/>
              <a:t>Fe(OH)</a:t>
            </a:r>
            <a:r>
              <a:rPr lang="en-US" baseline="-25000" dirty="0" smtClean="0"/>
              <a:t>3</a:t>
            </a:r>
          </a:p>
          <a:p>
            <a:r>
              <a:rPr lang="en-US" dirty="0"/>
              <a:t>Cr</a:t>
            </a:r>
            <a:r>
              <a:rPr lang="en-US" baseline="-25000" dirty="0"/>
              <a:t>3</a:t>
            </a:r>
            <a:r>
              <a:rPr lang="en-US" dirty="0"/>
              <a:t>(PO</a:t>
            </a:r>
            <a:r>
              <a:rPr lang="en-US" baseline="-25000" dirty="0"/>
              <a:t>4</a:t>
            </a:r>
            <a:r>
              <a:rPr lang="en-US" dirty="0"/>
              <a:t>)</a:t>
            </a:r>
            <a:r>
              <a:rPr lang="en-US" baseline="-25000" dirty="0"/>
              <a:t>2</a:t>
            </a:r>
            <a:endParaRPr lang="en-US" dirty="0"/>
          </a:p>
        </p:txBody>
      </p:sp>
    </p:spTree>
    <p:extLst>
      <p:ext uri="{BB962C8B-B14F-4D97-AF65-F5344CB8AC3E}">
        <p14:creationId xmlns:p14="http://schemas.microsoft.com/office/powerpoint/2010/main" val="40234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40783239"/>
              </p:ext>
            </p:extLst>
          </p:nvPr>
        </p:nvGraphicFramePr>
        <p:xfrm>
          <a:off x="1094152" y="1246908"/>
          <a:ext cx="7763734" cy="4795116"/>
        </p:xfrm>
        <a:graphic>
          <a:graphicData uri="http://schemas.openxmlformats.org/drawingml/2006/table">
            <a:tbl>
              <a:tblPr/>
              <a:tblGrid>
                <a:gridCol w="3881867"/>
                <a:gridCol w="3881867"/>
              </a:tblGrid>
              <a:tr h="408095">
                <a:tc>
                  <a:txBody>
                    <a:bodyPr/>
                    <a:lstStyle/>
                    <a:p>
                      <a:r>
                        <a:rPr lang="en-US" sz="1600"/>
                        <a:t>Sodium hydroxide</a:t>
                      </a:r>
                    </a:p>
                  </a:txBody>
                  <a:tcPr marL="82584" marR="82584" marT="41292" marB="41292" anchor="ctr">
                    <a:lnL>
                      <a:noFill/>
                    </a:lnL>
                    <a:lnR>
                      <a:noFill/>
                    </a:lnR>
                    <a:lnT>
                      <a:noFill/>
                    </a:lnT>
                    <a:lnB>
                      <a:noFill/>
                    </a:lnB>
                  </a:tcPr>
                </a:tc>
                <a:tc>
                  <a:txBody>
                    <a:bodyPr/>
                    <a:lstStyle/>
                    <a:p>
                      <a:endParaRPr lang="en-US" sz="1600"/>
                    </a:p>
                  </a:txBody>
                  <a:tcPr marL="82584" marR="82584" marT="41292" marB="41292">
                    <a:lnL>
                      <a:noFill/>
                    </a:lnL>
                  </a:tcPr>
                </a:tc>
              </a:tr>
              <a:tr h="408095">
                <a:tc>
                  <a:txBody>
                    <a:bodyPr/>
                    <a:lstStyle/>
                    <a:p>
                      <a:r>
                        <a:rPr lang="en-US" sz="1600"/>
                        <a:t>Ca(NO</a:t>
                      </a:r>
                      <a:r>
                        <a:rPr lang="en-US" sz="1600" baseline="-25000"/>
                        <a:t>3</a:t>
                      </a:r>
                      <a:r>
                        <a:rPr lang="en-US" sz="1600"/>
                        <a:t>)</a:t>
                      </a:r>
                      <a:r>
                        <a:rPr lang="en-US" sz="1600" baseline="-25000"/>
                        <a:t>2</a:t>
                      </a:r>
                      <a:endParaRPr lang="en-US" sz="1600"/>
                    </a:p>
                  </a:txBody>
                  <a:tcPr marL="82584" marR="82584" marT="41292" marB="41292" anchor="ctr">
                    <a:lnL>
                      <a:noFill/>
                    </a:lnL>
                    <a:lnR>
                      <a:noFill/>
                    </a:lnR>
                    <a:lnT>
                      <a:noFill/>
                    </a:lnT>
                    <a:lnB>
                      <a:noFill/>
                    </a:lnB>
                  </a:tcPr>
                </a:tc>
                <a:tc>
                  <a:txBody>
                    <a:bodyPr/>
                    <a:lstStyle/>
                    <a:p>
                      <a:r>
                        <a:rPr lang="en-US" sz="1600"/>
                        <a:t>Calcium nitrate</a:t>
                      </a:r>
                    </a:p>
                  </a:txBody>
                  <a:tcPr marL="82584" marR="82584" marT="41292" marB="41292" anchor="ctr">
                    <a:lnL>
                      <a:noFill/>
                    </a:lnL>
                    <a:lnR>
                      <a:noFill/>
                    </a:lnR>
                    <a:lnB>
                      <a:noFill/>
                    </a:lnB>
                  </a:tcPr>
                </a:tc>
              </a:tr>
              <a:tr h="408095">
                <a:tc>
                  <a:txBody>
                    <a:bodyPr/>
                    <a:lstStyle/>
                    <a:p>
                      <a:r>
                        <a:rPr lang="en-US" sz="1600"/>
                        <a:t>K</a:t>
                      </a:r>
                      <a:r>
                        <a:rPr lang="en-US" sz="1600" baseline="-25000"/>
                        <a:t>3</a:t>
                      </a:r>
                      <a:r>
                        <a:rPr lang="en-US" sz="1600"/>
                        <a:t>PO</a:t>
                      </a:r>
                      <a:r>
                        <a:rPr lang="en-US" sz="1600" baseline="-25000"/>
                        <a:t>4</a:t>
                      </a:r>
                      <a:endParaRPr lang="en-US" sz="1600"/>
                    </a:p>
                  </a:txBody>
                  <a:tcPr marL="82584" marR="82584" marT="41292" marB="41292" anchor="ctr">
                    <a:lnL>
                      <a:noFill/>
                    </a:lnL>
                    <a:lnR>
                      <a:noFill/>
                    </a:lnR>
                    <a:lnT>
                      <a:noFill/>
                    </a:lnT>
                    <a:lnB>
                      <a:noFill/>
                    </a:lnB>
                  </a:tcPr>
                </a:tc>
                <a:tc>
                  <a:txBody>
                    <a:bodyPr/>
                    <a:lstStyle/>
                    <a:p>
                      <a:r>
                        <a:rPr lang="en-US" sz="1600"/>
                        <a:t>Potassium phosphate</a:t>
                      </a:r>
                    </a:p>
                  </a:txBody>
                  <a:tcPr marL="82584" marR="82584" marT="41292" marB="41292" anchor="ctr">
                    <a:lnL>
                      <a:noFill/>
                    </a:lnL>
                    <a:lnR>
                      <a:noFill/>
                    </a:lnR>
                    <a:lnT>
                      <a:noFill/>
                    </a:lnT>
                    <a:lnB>
                      <a:noFill/>
                    </a:lnB>
                  </a:tcPr>
                </a:tc>
              </a:tr>
              <a:tr h="408095">
                <a:tc>
                  <a:txBody>
                    <a:bodyPr/>
                    <a:lstStyle/>
                    <a:p>
                      <a:r>
                        <a:rPr lang="en-US" sz="1600"/>
                        <a:t>(NH</a:t>
                      </a:r>
                      <a:r>
                        <a:rPr lang="en-US" sz="1600" baseline="-25000"/>
                        <a:t>4</a:t>
                      </a:r>
                      <a:r>
                        <a:rPr lang="en-US" sz="1600"/>
                        <a:t>)</a:t>
                      </a:r>
                      <a:r>
                        <a:rPr lang="en-US" sz="1600" baseline="-25000"/>
                        <a:t>2</a:t>
                      </a:r>
                      <a:r>
                        <a:rPr lang="en-US" sz="1600"/>
                        <a:t>SO</a:t>
                      </a:r>
                      <a:r>
                        <a:rPr lang="en-US" sz="1600" baseline="-25000"/>
                        <a:t>4</a:t>
                      </a:r>
                      <a:endParaRPr lang="en-US" sz="1600"/>
                    </a:p>
                  </a:txBody>
                  <a:tcPr marL="82584" marR="82584" marT="41292" marB="41292" anchor="ctr">
                    <a:lnL>
                      <a:noFill/>
                    </a:lnL>
                    <a:lnR>
                      <a:noFill/>
                    </a:lnR>
                    <a:lnT>
                      <a:noFill/>
                    </a:lnT>
                    <a:lnB>
                      <a:noFill/>
                    </a:lnB>
                  </a:tcPr>
                </a:tc>
                <a:tc>
                  <a:txBody>
                    <a:bodyPr/>
                    <a:lstStyle/>
                    <a:p>
                      <a:r>
                        <a:rPr lang="en-US" sz="1600"/>
                        <a:t>Ammonium sulfate</a:t>
                      </a:r>
                    </a:p>
                  </a:txBody>
                  <a:tcPr marL="82584" marR="82584" marT="41292" marB="41292" anchor="ctr">
                    <a:lnL>
                      <a:noFill/>
                    </a:lnL>
                    <a:lnR>
                      <a:noFill/>
                    </a:lnR>
                    <a:lnT>
                      <a:noFill/>
                    </a:lnT>
                    <a:lnB>
                      <a:noFill/>
                    </a:lnB>
                  </a:tcPr>
                </a:tc>
              </a:tr>
              <a:tr h="408095">
                <a:tc>
                  <a:txBody>
                    <a:bodyPr/>
                    <a:lstStyle/>
                    <a:p>
                      <a:r>
                        <a:rPr lang="en-US" sz="1600"/>
                        <a:t>NH</a:t>
                      </a:r>
                      <a:r>
                        <a:rPr lang="en-US" sz="1600" baseline="-25000"/>
                        <a:t>4</a:t>
                      </a:r>
                      <a:r>
                        <a:rPr lang="en-US" sz="1600"/>
                        <a:t>F</a:t>
                      </a:r>
                    </a:p>
                  </a:txBody>
                  <a:tcPr marL="82584" marR="82584" marT="41292" marB="41292" anchor="ctr">
                    <a:lnL>
                      <a:noFill/>
                    </a:lnL>
                    <a:lnR>
                      <a:noFill/>
                    </a:lnR>
                    <a:lnT>
                      <a:noFill/>
                    </a:lnT>
                    <a:lnB>
                      <a:noFill/>
                    </a:lnB>
                  </a:tcPr>
                </a:tc>
                <a:tc>
                  <a:txBody>
                    <a:bodyPr/>
                    <a:lstStyle/>
                    <a:p>
                      <a:r>
                        <a:rPr lang="en-US" sz="1600"/>
                        <a:t>Ammonium fluoride</a:t>
                      </a:r>
                    </a:p>
                  </a:txBody>
                  <a:tcPr marL="82584" marR="82584" marT="41292" marB="41292" anchor="ctr">
                    <a:lnL>
                      <a:noFill/>
                    </a:lnL>
                    <a:lnR>
                      <a:noFill/>
                    </a:lnR>
                    <a:lnT>
                      <a:noFill/>
                    </a:lnT>
                    <a:lnB>
                      <a:noFill/>
                    </a:lnB>
                  </a:tcPr>
                </a:tc>
              </a:tr>
              <a:tr h="408095">
                <a:tc>
                  <a:txBody>
                    <a:bodyPr/>
                    <a:lstStyle/>
                    <a:p>
                      <a:r>
                        <a:rPr lang="en-US" sz="1600"/>
                        <a:t>CaCO</a:t>
                      </a:r>
                      <a:r>
                        <a:rPr lang="en-US" sz="1600" baseline="-25000"/>
                        <a:t>3</a:t>
                      </a:r>
                      <a:endParaRPr lang="en-US" sz="1600"/>
                    </a:p>
                  </a:txBody>
                  <a:tcPr marL="82584" marR="82584" marT="41292" marB="41292" anchor="ctr">
                    <a:lnL>
                      <a:noFill/>
                    </a:lnL>
                    <a:lnR>
                      <a:noFill/>
                    </a:lnR>
                    <a:lnT>
                      <a:noFill/>
                    </a:lnT>
                    <a:lnB>
                      <a:noFill/>
                    </a:lnB>
                  </a:tcPr>
                </a:tc>
                <a:tc>
                  <a:txBody>
                    <a:bodyPr/>
                    <a:lstStyle/>
                    <a:p>
                      <a:r>
                        <a:rPr lang="en-US" sz="1600"/>
                        <a:t>Calcium carbonate</a:t>
                      </a:r>
                    </a:p>
                  </a:txBody>
                  <a:tcPr marL="82584" marR="82584" marT="41292" marB="41292" anchor="ctr">
                    <a:lnL>
                      <a:noFill/>
                    </a:lnL>
                    <a:lnR>
                      <a:noFill/>
                    </a:lnR>
                    <a:lnT>
                      <a:noFill/>
                    </a:lnT>
                    <a:lnB>
                      <a:noFill/>
                    </a:lnB>
                  </a:tcPr>
                </a:tc>
              </a:tr>
              <a:tr h="408095">
                <a:tc>
                  <a:txBody>
                    <a:bodyPr/>
                    <a:lstStyle/>
                    <a:p>
                      <a:r>
                        <a:rPr lang="en-US" sz="1600"/>
                        <a:t>Mg(C</a:t>
                      </a:r>
                      <a:r>
                        <a:rPr lang="en-US" sz="1600" baseline="-25000"/>
                        <a:t>2</a:t>
                      </a:r>
                      <a:r>
                        <a:rPr lang="en-US" sz="1600"/>
                        <a:t>H</a:t>
                      </a:r>
                      <a:r>
                        <a:rPr lang="en-US" sz="1600" baseline="-25000"/>
                        <a:t>3</a:t>
                      </a:r>
                      <a:r>
                        <a:rPr lang="en-US" sz="1600"/>
                        <a:t>O</a:t>
                      </a:r>
                      <a:r>
                        <a:rPr lang="en-US" sz="1600" baseline="-25000"/>
                        <a:t>2</a:t>
                      </a:r>
                      <a:r>
                        <a:rPr lang="en-US" sz="1600"/>
                        <a:t>)</a:t>
                      </a:r>
                      <a:r>
                        <a:rPr lang="en-US" sz="1600" baseline="-25000"/>
                        <a:t>2</a:t>
                      </a:r>
                      <a:endParaRPr lang="en-US" sz="1600"/>
                    </a:p>
                  </a:txBody>
                  <a:tcPr marL="82584" marR="82584" marT="41292" marB="41292" anchor="ctr">
                    <a:lnL>
                      <a:noFill/>
                    </a:lnL>
                    <a:lnR>
                      <a:noFill/>
                    </a:lnR>
                    <a:lnT>
                      <a:noFill/>
                    </a:lnT>
                    <a:lnB>
                      <a:noFill/>
                    </a:lnB>
                  </a:tcPr>
                </a:tc>
                <a:tc>
                  <a:txBody>
                    <a:bodyPr/>
                    <a:lstStyle/>
                    <a:p>
                      <a:r>
                        <a:rPr lang="en-US" sz="1600"/>
                        <a:t>Magnesium acetate</a:t>
                      </a:r>
                    </a:p>
                  </a:txBody>
                  <a:tcPr marL="82584" marR="82584" marT="41292" marB="41292" anchor="ctr">
                    <a:lnL>
                      <a:noFill/>
                    </a:lnL>
                    <a:lnR>
                      <a:noFill/>
                    </a:lnR>
                    <a:lnT>
                      <a:noFill/>
                    </a:lnT>
                    <a:lnB>
                      <a:noFill/>
                    </a:lnB>
                  </a:tcPr>
                </a:tc>
              </a:tr>
              <a:tr h="408095">
                <a:tc>
                  <a:txBody>
                    <a:bodyPr/>
                    <a:lstStyle/>
                    <a:p>
                      <a:r>
                        <a:rPr lang="en-US" sz="1600"/>
                        <a:t>Fe(OH)</a:t>
                      </a:r>
                      <a:r>
                        <a:rPr lang="en-US" sz="1600" baseline="-25000"/>
                        <a:t>3</a:t>
                      </a:r>
                      <a:endParaRPr lang="en-US" sz="1600"/>
                    </a:p>
                  </a:txBody>
                  <a:tcPr marL="82584" marR="82584" marT="41292" marB="41292" anchor="ctr">
                    <a:lnL>
                      <a:noFill/>
                    </a:lnL>
                    <a:lnR>
                      <a:noFill/>
                    </a:lnR>
                    <a:lnT>
                      <a:noFill/>
                    </a:lnT>
                    <a:lnB>
                      <a:noFill/>
                    </a:lnB>
                  </a:tcPr>
                </a:tc>
                <a:tc>
                  <a:txBody>
                    <a:bodyPr/>
                    <a:lstStyle/>
                    <a:p>
                      <a:r>
                        <a:rPr lang="en-US" sz="1600"/>
                        <a:t>Iron(III) hydroxide or ferrous hydroxide</a:t>
                      </a:r>
                    </a:p>
                  </a:txBody>
                  <a:tcPr marL="82584" marR="82584" marT="41292" marB="41292" anchor="ctr">
                    <a:lnL>
                      <a:noFill/>
                    </a:lnL>
                    <a:lnR>
                      <a:noFill/>
                    </a:lnR>
                    <a:lnT>
                      <a:noFill/>
                    </a:lnT>
                    <a:lnB>
                      <a:noFill/>
                    </a:lnB>
                  </a:tcPr>
                </a:tc>
              </a:tr>
              <a:tr h="408095">
                <a:tc>
                  <a:txBody>
                    <a:bodyPr/>
                    <a:lstStyle/>
                    <a:p>
                      <a:r>
                        <a:rPr lang="en-US" sz="1600"/>
                        <a:t>Cr</a:t>
                      </a:r>
                      <a:r>
                        <a:rPr lang="en-US" sz="1600" baseline="-25000"/>
                        <a:t>3</a:t>
                      </a:r>
                      <a:r>
                        <a:rPr lang="en-US" sz="1600"/>
                        <a:t>(PO</a:t>
                      </a:r>
                      <a:r>
                        <a:rPr lang="en-US" sz="1600" baseline="-25000"/>
                        <a:t>4</a:t>
                      </a:r>
                      <a:r>
                        <a:rPr lang="en-US" sz="1600"/>
                        <a:t>)</a:t>
                      </a:r>
                      <a:r>
                        <a:rPr lang="en-US" sz="1600" baseline="-25000"/>
                        <a:t>2</a:t>
                      </a:r>
                      <a:endParaRPr lang="en-US" sz="1600"/>
                    </a:p>
                  </a:txBody>
                  <a:tcPr marL="82584" marR="82584" marT="41292" marB="41292" anchor="ctr">
                    <a:lnL>
                      <a:noFill/>
                    </a:lnL>
                    <a:lnR>
                      <a:noFill/>
                    </a:lnR>
                    <a:lnT>
                      <a:noFill/>
                    </a:lnT>
                    <a:lnB>
                      <a:noFill/>
                    </a:lnB>
                  </a:tcPr>
                </a:tc>
                <a:tc>
                  <a:txBody>
                    <a:bodyPr/>
                    <a:lstStyle/>
                    <a:p>
                      <a:r>
                        <a:rPr lang="en-US" sz="1600"/>
                        <a:t> Chromium(II) phosphate</a:t>
                      </a:r>
                    </a:p>
                  </a:txBody>
                  <a:tcPr marL="82584" marR="82584" marT="41292" marB="41292" anchor="ctr">
                    <a:lnL>
                      <a:noFill/>
                    </a:lnL>
                    <a:lnR>
                      <a:noFill/>
                    </a:lnR>
                    <a:lnT>
                      <a:noFill/>
                    </a:lnT>
                    <a:lnB>
                      <a:noFill/>
                    </a:lnB>
                  </a:tcPr>
                </a:tc>
              </a:tr>
              <a:tr h="408095">
                <a:tc>
                  <a:txBody>
                    <a:bodyPr/>
                    <a:lstStyle/>
                    <a:p>
                      <a:r>
                        <a:rPr lang="en-US" sz="1600"/>
                        <a:t>CrPO</a:t>
                      </a:r>
                      <a:r>
                        <a:rPr lang="en-US" sz="1600" baseline="-25000"/>
                        <a:t>4</a:t>
                      </a:r>
                      <a:endParaRPr lang="en-US" sz="1600"/>
                    </a:p>
                  </a:txBody>
                  <a:tcPr marL="82584" marR="82584" marT="41292" marB="41292" anchor="ctr">
                    <a:lnL>
                      <a:noFill/>
                    </a:lnL>
                    <a:lnR>
                      <a:noFill/>
                    </a:lnR>
                    <a:lnT>
                      <a:noFill/>
                    </a:lnT>
                    <a:lnB>
                      <a:noFill/>
                    </a:lnB>
                  </a:tcPr>
                </a:tc>
                <a:tc>
                  <a:txBody>
                    <a:bodyPr/>
                    <a:lstStyle/>
                    <a:p>
                      <a:r>
                        <a:rPr lang="en-US" sz="1600"/>
                        <a:t>Chromium(III) phosphate</a:t>
                      </a:r>
                    </a:p>
                  </a:txBody>
                  <a:tcPr marL="82584" marR="82584" marT="41292" marB="41292" anchor="ctr">
                    <a:lnL>
                      <a:noFill/>
                    </a:lnL>
                    <a:lnR>
                      <a:noFill/>
                    </a:lnR>
                    <a:lnT>
                      <a:noFill/>
                    </a:lnT>
                    <a:lnB>
                      <a:noFill/>
                    </a:lnB>
                  </a:tcPr>
                </a:tc>
              </a:tr>
              <a:tr h="714166">
                <a:tc>
                  <a:txBody>
                    <a:bodyPr/>
                    <a:lstStyle/>
                    <a:p>
                      <a:r>
                        <a:rPr lang="en-US" sz="1600"/>
                        <a:t>NaHCO</a:t>
                      </a:r>
                      <a:r>
                        <a:rPr lang="en-US" sz="1600" baseline="-25000"/>
                        <a:t>3</a:t>
                      </a:r>
                      <a:endParaRPr lang="en-US" sz="1600"/>
                    </a:p>
                  </a:txBody>
                  <a:tcPr marL="82584" marR="82584" marT="41292" marB="41292" anchor="ctr">
                    <a:lnL>
                      <a:noFill/>
                    </a:lnL>
                    <a:lnR>
                      <a:noFill/>
                    </a:lnR>
                    <a:lnT>
                      <a:noFill/>
                    </a:lnT>
                    <a:lnB>
                      <a:noFill/>
                    </a:lnB>
                  </a:tcPr>
                </a:tc>
                <a:tc>
                  <a:txBody>
                    <a:bodyPr/>
                    <a:lstStyle/>
                    <a:p>
                      <a:r>
                        <a:rPr lang="en-US" sz="1600" dirty="0"/>
                        <a:t>Sodium hydrogen carbonate or sodium bicarbonate</a:t>
                      </a:r>
                    </a:p>
                  </a:txBody>
                  <a:tcPr marL="82584" marR="82584" marT="41292" marB="41292" anchor="ctr">
                    <a:lnL>
                      <a:noFill/>
                    </a:lnL>
                    <a:lnR>
                      <a:noFill/>
                    </a:lnR>
                    <a:lnT>
                      <a:noFill/>
                    </a:lnT>
                    <a:lnB>
                      <a:noFill/>
                    </a:lnB>
                  </a:tcPr>
                </a:tc>
              </a:tr>
            </a:tbl>
          </a:graphicData>
        </a:graphic>
      </p:graphicFrame>
    </p:spTree>
    <p:extLst>
      <p:ext uri="{BB962C8B-B14F-4D97-AF65-F5344CB8AC3E}">
        <p14:creationId xmlns:p14="http://schemas.microsoft.com/office/powerpoint/2010/main" val="20252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ACID NAMING</a:t>
            </a:r>
            <a:endParaRPr lang="en-US" dirty="0"/>
          </a:p>
        </p:txBody>
      </p:sp>
      <p:sp>
        <p:nvSpPr>
          <p:cNvPr id="3" name="Content Placeholder 2"/>
          <p:cNvSpPr>
            <a:spLocks noGrp="1"/>
          </p:cNvSpPr>
          <p:nvPr>
            <p:ph idx="1"/>
          </p:nvPr>
        </p:nvSpPr>
        <p:spPr>
          <a:xfrm>
            <a:off x="677334" y="2160589"/>
            <a:ext cx="8596668" cy="1112547"/>
          </a:xfrm>
        </p:spPr>
        <p:txBody>
          <a:bodyPr/>
          <a:lstStyle/>
          <a:p>
            <a:r>
              <a:rPr lang="en-US" b="1" dirty="0"/>
              <a:t>Acids</a:t>
            </a:r>
            <a:r>
              <a:rPr lang="en-US" dirty="0"/>
              <a:t> are compounds in which the "cation" is </a:t>
            </a:r>
            <a:r>
              <a:rPr lang="en-US" dirty="0" smtClean="0"/>
              <a:t>H. </a:t>
            </a:r>
            <a:r>
              <a:rPr lang="en-US" dirty="0"/>
              <a:t>The word "hydrogen" is omitted, the word "acid" is added to the end</a:t>
            </a:r>
            <a:r>
              <a:rPr lang="en-US" dirty="0" smtClean="0"/>
              <a:t>; </a:t>
            </a:r>
            <a:r>
              <a:rPr lang="en-US" dirty="0"/>
              <a:t>the suffix is changed as shown below: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50334961"/>
              </p:ext>
            </p:extLst>
          </p:nvPr>
        </p:nvGraphicFramePr>
        <p:xfrm>
          <a:off x="943912" y="3503325"/>
          <a:ext cx="2619375" cy="2377440"/>
        </p:xfrm>
        <a:graphic>
          <a:graphicData uri="http://schemas.openxmlformats.org/drawingml/2006/table">
            <a:tbl>
              <a:tblPr/>
              <a:tblGrid>
                <a:gridCol w="1323975"/>
                <a:gridCol w="1295400"/>
              </a:tblGrid>
              <a:tr h="0">
                <a:tc>
                  <a:txBody>
                    <a:bodyPr/>
                    <a:lstStyle/>
                    <a:p>
                      <a:pPr algn="ctr"/>
                      <a:r>
                        <a:rPr lang="en-US" b="1"/>
                        <a:t>Compound name</a:t>
                      </a:r>
                      <a:endParaRPr lang="en-US"/>
                    </a:p>
                  </a:txBody>
                  <a:tcPr anchor="ctr">
                    <a:lnL>
                      <a:noFill/>
                    </a:lnL>
                    <a:lnR>
                      <a:noFill/>
                    </a:lnR>
                    <a:lnT>
                      <a:noFill/>
                    </a:lnT>
                    <a:lnB>
                      <a:noFill/>
                    </a:lnB>
                  </a:tcPr>
                </a:tc>
                <a:tc>
                  <a:txBody>
                    <a:bodyPr/>
                    <a:lstStyle/>
                    <a:p>
                      <a:r>
                        <a:rPr lang="en-US" b="1"/>
                        <a:t>Acid name</a:t>
                      </a:r>
                      <a:endParaRPr lang="en-US"/>
                    </a:p>
                  </a:txBody>
                  <a:tcPr anchor="ctr">
                    <a:lnL>
                      <a:noFill/>
                    </a:lnL>
                    <a:lnR>
                      <a:noFill/>
                    </a:lnR>
                    <a:lnT>
                      <a:noFill/>
                    </a:lnT>
                    <a:lnB>
                      <a:noFill/>
                    </a:lnB>
                  </a:tcPr>
                </a:tc>
              </a:tr>
              <a:tr h="0">
                <a:tc>
                  <a:txBody>
                    <a:bodyPr/>
                    <a:lstStyle/>
                    <a:p>
                      <a:pPr algn="ctr"/>
                      <a:r>
                        <a:rPr lang="en-US" i="1"/>
                        <a:t>-ate</a:t>
                      </a:r>
                      <a:endParaRPr lang="en-US"/>
                    </a:p>
                  </a:txBody>
                  <a:tcPr anchor="ctr">
                    <a:lnL>
                      <a:noFill/>
                    </a:lnL>
                    <a:lnR>
                      <a:noFill/>
                    </a:lnR>
                    <a:lnT>
                      <a:noFill/>
                    </a:lnT>
                    <a:lnB>
                      <a:noFill/>
                    </a:lnB>
                  </a:tcPr>
                </a:tc>
                <a:tc>
                  <a:txBody>
                    <a:bodyPr/>
                    <a:lstStyle/>
                    <a:p>
                      <a:r>
                        <a:rPr lang="en-US" i="1"/>
                        <a:t>-ic</a:t>
                      </a:r>
                      <a:r>
                        <a:rPr lang="en-US"/>
                        <a:t> + acid</a:t>
                      </a:r>
                    </a:p>
                  </a:txBody>
                  <a:tcPr anchor="ctr">
                    <a:lnL>
                      <a:noFill/>
                    </a:lnL>
                    <a:lnR>
                      <a:noFill/>
                    </a:lnR>
                    <a:lnT>
                      <a:noFill/>
                    </a:lnT>
                    <a:lnB>
                      <a:noFill/>
                    </a:lnB>
                  </a:tcPr>
                </a:tc>
              </a:tr>
              <a:tr h="0">
                <a:tc>
                  <a:txBody>
                    <a:bodyPr/>
                    <a:lstStyle/>
                    <a:p>
                      <a:pPr algn="ctr"/>
                      <a:r>
                        <a:rPr lang="en-US"/>
                        <a:t> </a:t>
                      </a:r>
                    </a:p>
                  </a:txBody>
                  <a:tcPr anchor="ctr">
                    <a:lnL>
                      <a:noFill/>
                    </a:lnL>
                    <a:lnR>
                      <a:noFill/>
                    </a:lnR>
                    <a:lnT>
                      <a:noFill/>
                    </a:lnT>
                    <a:lnB>
                      <a:noFill/>
                    </a:lnB>
                  </a:tcPr>
                </a:tc>
                <a:tc>
                  <a:txBody>
                    <a:bodyPr/>
                    <a:lstStyle/>
                    <a:p>
                      <a:r>
                        <a:rPr lang="en-US"/>
                        <a:t> </a:t>
                      </a:r>
                    </a:p>
                  </a:txBody>
                  <a:tcPr anchor="ctr">
                    <a:lnL>
                      <a:noFill/>
                    </a:lnL>
                    <a:lnR>
                      <a:noFill/>
                    </a:lnR>
                    <a:lnT>
                      <a:noFill/>
                    </a:lnT>
                    <a:lnB>
                      <a:noFill/>
                    </a:lnB>
                  </a:tcPr>
                </a:tc>
              </a:tr>
              <a:tr h="0">
                <a:tc>
                  <a:txBody>
                    <a:bodyPr/>
                    <a:lstStyle/>
                    <a:p>
                      <a:pPr algn="ctr"/>
                      <a:r>
                        <a:rPr lang="en-US" i="1"/>
                        <a:t>-ite</a:t>
                      </a:r>
                      <a:endParaRPr lang="en-US"/>
                    </a:p>
                  </a:txBody>
                  <a:tcPr anchor="ctr">
                    <a:lnL>
                      <a:noFill/>
                    </a:lnL>
                    <a:lnR>
                      <a:noFill/>
                    </a:lnR>
                    <a:lnT>
                      <a:noFill/>
                    </a:lnT>
                    <a:lnB>
                      <a:noFill/>
                    </a:lnB>
                  </a:tcPr>
                </a:tc>
                <a:tc>
                  <a:txBody>
                    <a:bodyPr/>
                    <a:lstStyle/>
                    <a:p>
                      <a:r>
                        <a:rPr lang="en-US" i="1"/>
                        <a:t>-ous</a:t>
                      </a:r>
                      <a:r>
                        <a:rPr lang="en-US"/>
                        <a:t> + acid</a:t>
                      </a:r>
                    </a:p>
                  </a:txBody>
                  <a:tcPr anchor="ctr">
                    <a:lnL>
                      <a:noFill/>
                    </a:lnL>
                    <a:lnR>
                      <a:noFill/>
                    </a:lnR>
                    <a:lnT>
                      <a:noFill/>
                    </a:lnT>
                    <a:lnB>
                      <a:noFill/>
                    </a:lnB>
                  </a:tcPr>
                </a:tc>
              </a:tr>
              <a:tr h="0">
                <a:tc>
                  <a:txBody>
                    <a:bodyPr/>
                    <a:lstStyle/>
                    <a:p>
                      <a:pPr algn="ctr"/>
                      <a:r>
                        <a:rPr lang="en-US" i="1"/>
                        <a:t>-ide</a:t>
                      </a:r>
                      <a:endParaRPr lang="en-US"/>
                    </a:p>
                  </a:txBody>
                  <a:tcPr anchor="ctr">
                    <a:lnL>
                      <a:noFill/>
                    </a:lnL>
                    <a:lnR>
                      <a:noFill/>
                    </a:lnR>
                    <a:lnT>
                      <a:noFill/>
                    </a:lnT>
                    <a:lnB>
                      <a:noFill/>
                    </a:lnB>
                  </a:tcPr>
                </a:tc>
                <a:tc>
                  <a:txBody>
                    <a:bodyPr/>
                    <a:lstStyle/>
                    <a:p>
                      <a:r>
                        <a:rPr lang="en-US" i="1" dirty="0"/>
                        <a:t>hydro- -</a:t>
                      </a:r>
                      <a:r>
                        <a:rPr lang="en-US" i="1" dirty="0" err="1"/>
                        <a:t>ic</a:t>
                      </a:r>
                      <a:r>
                        <a:rPr lang="en-US" dirty="0"/>
                        <a:t> + acid</a:t>
                      </a:r>
                    </a:p>
                  </a:txBody>
                  <a:tcPr anchor="ctr">
                    <a:lnL>
                      <a:noFill/>
                    </a:lnL>
                    <a:lnR>
                      <a:noFill/>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71448119"/>
              </p:ext>
            </p:extLst>
          </p:nvPr>
        </p:nvGraphicFramePr>
        <p:xfrm>
          <a:off x="4135581" y="3134952"/>
          <a:ext cx="5476010" cy="1828800"/>
        </p:xfrm>
        <a:graphic>
          <a:graphicData uri="http://schemas.openxmlformats.org/drawingml/2006/table">
            <a:tbl>
              <a:tblPr/>
              <a:tblGrid>
                <a:gridCol w="1147209"/>
                <a:gridCol w="2187345"/>
                <a:gridCol w="2141456"/>
              </a:tblGrid>
              <a:tr h="0">
                <a:tc>
                  <a:txBody>
                    <a:bodyPr/>
                    <a:lstStyle/>
                    <a:p>
                      <a:r>
                        <a:rPr lang="en-US" b="1" dirty="0">
                          <a:solidFill>
                            <a:srgbClr val="7030A0"/>
                          </a:solidFill>
                        </a:rPr>
                        <a:t>Example</a:t>
                      </a:r>
                      <a:endParaRPr lang="en-US" dirty="0">
                        <a:solidFill>
                          <a:srgbClr val="7030A0"/>
                        </a:solidFill>
                      </a:endParaRPr>
                    </a:p>
                  </a:txBody>
                  <a:tcPr anchor="ctr">
                    <a:lnL>
                      <a:noFill/>
                    </a:lnL>
                    <a:lnR>
                      <a:noFill/>
                    </a:lnR>
                    <a:lnT>
                      <a:noFill/>
                    </a:lnT>
                    <a:lnB>
                      <a:noFill/>
                    </a:lnB>
                  </a:tcPr>
                </a:tc>
                <a:tc>
                  <a:txBody>
                    <a:bodyPr/>
                    <a:lstStyle/>
                    <a:p>
                      <a:r>
                        <a:rPr lang="en-US" b="1" dirty="0">
                          <a:solidFill>
                            <a:srgbClr val="7030A0"/>
                          </a:solidFill>
                        </a:rPr>
                        <a:t>Compound Name</a:t>
                      </a:r>
                      <a:endParaRPr lang="en-US" dirty="0">
                        <a:solidFill>
                          <a:srgbClr val="7030A0"/>
                        </a:solidFill>
                      </a:endParaRPr>
                    </a:p>
                  </a:txBody>
                  <a:tcPr anchor="ctr">
                    <a:lnL>
                      <a:noFill/>
                    </a:lnL>
                    <a:lnR>
                      <a:noFill/>
                    </a:lnR>
                    <a:lnT>
                      <a:noFill/>
                    </a:lnT>
                    <a:lnB>
                      <a:noFill/>
                    </a:lnB>
                  </a:tcPr>
                </a:tc>
                <a:tc>
                  <a:txBody>
                    <a:bodyPr/>
                    <a:lstStyle/>
                    <a:p>
                      <a:r>
                        <a:rPr lang="en-US" b="1"/>
                        <a:t>Acid name</a:t>
                      </a:r>
                      <a:endParaRPr lang="en-US"/>
                    </a:p>
                  </a:txBody>
                  <a:tcPr anchor="ctr">
                    <a:lnL>
                      <a:noFill/>
                    </a:lnL>
                    <a:lnR>
                      <a:noFill/>
                    </a:lnR>
                    <a:lnT>
                      <a:noFill/>
                    </a:lnT>
                    <a:lnB>
                      <a:noFill/>
                    </a:lnB>
                  </a:tcPr>
                </a:tc>
              </a:tr>
              <a:tr h="0">
                <a:tc>
                  <a:txBody>
                    <a:bodyPr/>
                    <a:lstStyle/>
                    <a:p>
                      <a:r>
                        <a:rPr lang="en-US" dirty="0" smtClean="0">
                          <a:solidFill>
                            <a:srgbClr val="7030A0"/>
                          </a:solidFill>
                        </a:rPr>
                        <a:t>HCl</a:t>
                      </a:r>
                      <a:r>
                        <a:rPr lang="en-US" baseline="-25000" dirty="0" smtClean="0">
                          <a:solidFill>
                            <a:srgbClr val="7030A0"/>
                          </a:solidFill>
                        </a:rPr>
                        <a:t>3</a:t>
                      </a:r>
                      <a:endParaRPr lang="en-US" dirty="0">
                        <a:solidFill>
                          <a:srgbClr val="7030A0"/>
                        </a:solidFill>
                      </a:endParaRPr>
                    </a:p>
                  </a:txBody>
                  <a:tcPr anchor="ctr">
                    <a:lnL>
                      <a:noFill/>
                    </a:lnL>
                    <a:lnR>
                      <a:noFill/>
                    </a:lnR>
                    <a:lnT>
                      <a:noFill/>
                    </a:lnT>
                    <a:lnB>
                      <a:noFill/>
                    </a:lnB>
                  </a:tcPr>
                </a:tc>
                <a:tc>
                  <a:txBody>
                    <a:bodyPr/>
                    <a:lstStyle/>
                    <a:p>
                      <a:r>
                        <a:rPr lang="en-US" dirty="0">
                          <a:solidFill>
                            <a:srgbClr val="7030A0"/>
                          </a:solidFill>
                        </a:rPr>
                        <a:t>hydrogen chlorate</a:t>
                      </a:r>
                    </a:p>
                  </a:txBody>
                  <a:tcPr anchor="ctr">
                    <a:lnL>
                      <a:noFill/>
                    </a:lnL>
                    <a:lnR>
                      <a:noFill/>
                    </a:lnR>
                    <a:lnT>
                      <a:noFill/>
                    </a:lnT>
                    <a:lnB>
                      <a:noFill/>
                    </a:lnB>
                  </a:tcPr>
                </a:tc>
                <a:tc>
                  <a:txBody>
                    <a:bodyPr/>
                    <a:lstStyle/>
                    <a:p>
                      <a:r>
                        <a:rPr lang="en-US"/>
                        <a:t>chloric acid</a:t>
                      </a:r>
                    </a:p>
                  </a:txBody>
                  <a:tcPr anchor="ctr">
                    <a:lnL>
                      <a:noFill/>
                    </a:lnL>
                    <a:lnR>
                      <a:noFill/>
                    </a:lnR>
                    <a:lnT>
                      <a:noFill/>
                    </a:lnT>
                    <a:lnB>
                      <a:noFill/>
                    </a:lnB>
                  </a:tcPr>
                </a:tc>
              </a:tr>
              <a:tr h="0">
                <a:tc>
                  <a:txBody>
                    <a:bodyPr/>
                    <a:lstStyle/>
                    <a:p>
                      <a:r>
                        <a:rPr lang="en-US" dirty="0" smtClean="0">
                          <a:solidFill>
                            <a:srgbClr val="7030A0"/>
                          </a:solidFill>
                        </a:rPr>
                        <a:t>H</a:t>
                      </a:r>
                      <a:r>
                        <a:rPr lang="en-US" baseline="-25000" dirty="0" smtClean="0">
                          <a:solidFill>
                            <a:srgbClr val="7030A0"/>
                          </a:solidFill>
                        </a:rPr>
                        <a:t>2</a:t>
                      </a:r>
                      <a:r>
                        <a:rPr lang="en-US" dirty="0" smtClean="0">
                          <a:solidFill>
                            <a:srgbClr val="7030A0"/>
                          </a:solidFill>
                        </a:rPr>
                        <a:t>SO</a:t>
                      </a:r>
                      <a:r>
                        <a:rPr lang="en-US" baseline="-25000" dirty="0" smtClean="0">
                          <a:solidFill>
                            <a:srgbClr val="7030A0"/>
                          </a:solidFill>
                        </a:rPr>
                        <a:t>4</a:t>
                      </a:r>
                      <a:endParaRPr lang="en-US" dirty="0">
                        <a:solidFill>
                          <a:srgbClr val="7030A0"/>
                        </a:solidFill>
                      </a:endParaRPr>
                    </a:p>
                  </a:txBody>
                  <a:tcPr anchor="ctr">
                    <a:lnL>
                      <a:noFill/>
                    </a:lnL>
                    <a:lnR>
                      <a:noFill/>
                    </a:lnR>
                    <a:lnT>
                      <a:noFill/>
                    </a:lnT>
                    <a:lnB>
                      <a:noFill/>
                    </a:lnB>
                  </a:tcPr>
                </a:tc>
                <a:tc>
                  <a:txBody>
                    <a:bodyPr/>
                    <a:lstStyle/>
                    <a:p>
                      <a:r>
                        <a:rPr lang="en-US" dirty="0">
                          <a:solidFill>
                            <a:srgbClr val="7030A0"/>
                          </a:solidFill>
                        </a:rPr>
                        <a:t>hydrogen sulfate</a:t>
                      </a:r>
                    </a:p>
                  </a:txBody>
                  <a:tcPr anchor="ctr">
                    <a:lnL>
                      <a:noFill/>
                    </a:lnL>
                    <a:lnR>
                      <a:noFill/>
                    </a:lnR>
                    <a:lnT>
                      <a:noFill/>
                    </a:lnT>
                    <a:lnB>
                      <a:noFill/>
                    </a:lnB>
                  </a:tcPr>
                </a:tc>
                <a:tc>
                  <a:txBody>
                    <a:bodyPr/>
                    <a:lstStyle/>
                    <a:p>
                      <a:r>
                        <a:rPr lang="en-US"/>
                        <a:t>sulfuric acid</a:t>
                      </a:r>
                    </a:p>
                  </a:txBody>
                  <a:tcPr anchor="ctr">
                    <a:lnL>
                      <a:noFill/>
                    </a:lnL>
                    <a:lnR>
                      <a:noFill/>
                    </a:lnR>
                    <a:lnT>
                      <a:noFill/>
                    </a:lnT>
                    <a:lnB>
                      <a:noFill/>
                    </a:lnB>
                  </a:tcPr>
                </a:tc>
              </a:tr>
              <a:tr h="0">
                <a:tc>
                  <a:txBody>
                    <a:bodyPr/>
                    <a:lstStyle/>
                    <a:p>
                      <a:r>
                        <a:rPr lang="en-US">
                          <a:solidFill>
                            <a:srgbClr val="7030A0"/>
                          </a:solidFill>
                        </a:rPr>
                        <a:t>HClO</a:t>
                      </a:r>
                      <a:r>
                        <a:rPr lang="en-US" baseline="-25000">
                          <a:solidFill>
                            <a:srgbClr val="7030A0"/>
                          </a:solidFill>
                        </a:rPr>
                        <a:t>2</a:t>
                      </a:r>
                      <a:endParaRPr lang="en-US">
                        <a:solidFill>
                          <a:srgbClr val="7030A0"/>
                        </a:solidFill>
                      </a:endParaRPr>
                    </a:p>
                  </a:txBody>
                  <a:tcPr anchor="ctr">
                    <a:lnL>
                      <a:noFill/>
                    </a:lnL>
                    <a:lnR>
                      <a:noFill/>
                    </a:lnR>
                    <a:lnT>
                      <a:noFill/>
                    </a:lnT>
                    <a:lnB>
                      <a:noFill/>
                    </a:lnB>
                  </a:tcPr>
                </a:tc>
                <a:tc>
                  <a:txBody>
                    <a:bodyPr/>
                    <a:lstStyle/>
                    <a:p>
                      <a:r>
                        <a:rPr lang="en-US" dirty="0">
                          <a:solidFill>
                            <a:srgbClr val="7030A0"/>
                          </a:solidFill>
                        </a:rPr>
                        <a:t>hydrogen chlorite</a:t>
                      </a:r>
                    </a:p>
                  </a:txBody>
                  <a:tcPr anchor="ctr">
                    <a:lnL>
                      <a:noFill/>
                    </a:lnL>
                    <a:lnR>
                      <a:noFill/>
                    </a:lnR>
                    <a:lnT>
                      <a:noFill/>
                    </a:lnT>
                    <a:lnB>
                      <a:noFill/>
                    </a:lnB>
                  </a:tcPr>
                </a:tc>
                <a:tc>
                  <a:txBody>
                    <a:bodyPr/>
                    <a:lstStyle/>
                    <a:p>
                      <a:r>
                        <a:rPr lang="en-US"/>
                        <a:t>chlorous acid</a:t>
                      </a:r>
                    </a:p>
                  </a:txBody>
                  <a:tcPr anchor="ctr">
                    <a:lnL>
                      <a:noFill/>
                    </a:lnL>
                    <a:lnR>
                      <a:noFill/>
                    </a:lnR>
                    <a:lnT>
                      <a:noFill/>
                    </a:lnT>
                    <a:lnB>
                      <a:noFill/>
                    </a:lnB>
                  </a:tcPr>
                </a:tc>
              </a:tr>
              <a:tr h="0">
                <a:tc>
                  <a:txBody>
                    <a:bodyPr/>
                    <a:lstStyle/>
                    <a:p>
                      <a:r>
                        <a:rPr lang="en-US">
                          <a:solidFill>
                            <a:srgbClr val="7030A0"/>
                          </a:solidFill>
                        </a:rPr>
                        <a:t>HCl</a:t>
                      </a:r>
                    </a:p>
                  </a:txBody>
                  <a:tcPr anchor="ctr">
                    <a:lnL>
                      <a:noFill/>
                    </a:lnL>
                    <a:lnR>
                      <a:noFill/>
                    </a:lnR>
                    <a:lnT>
                      <a:noFill/>
                    </a:lnT>
                    <a:lnB>
                      <a:noFill/>
                    </a:lnB>
                  </a:tcPr>
                </a:tc>
                <a:tc>
                  <a:txBody>
                    <a:bodyPr/>
                    <a:lstStyle/>
                    <a:p>
                      <a:r>
                        <a:rPr lang="en-US" dirty="0">
                          <a:solidFill>
                            <a:srgbClr val="7030A0"/>
                          </a:solidFill>
                        </a:rPr>
                        <a:t>hydrogen chloride</a:t>
                      </a:r>
                    </a:p>
                  </a:txBody>
                  <a:tcPr anchor="ctr">
                    <a:lnL>
                      <a:noFill/>
                    </a:lnL>
                    <a:lnR>
                      <a:noFill/>
                    </a:lnR>
                    <a:lnT>
                      <a:noFill/>
                    </a:lnT>
                    <a:lnB>
                      <a:noFill/>
                    </a:lnB>
                  </a:tcPr>
                </a:tc>
                <a:tc>
                  <a:txBody>
                    <a:bodyPr/>
                    <a:lstStyle/>
                    <a:p>
                      <a:r>
                        <a:rPr lang="en-US" dirty="0"/>
                        <a:t>hydrochloric acid</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2641966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Acid salts</a:t>
            </a:r>
            <a:r>
              <a:rPr lang="en-US" dirty="0">
                <a:solidFill>
                  <a:srgbClr val="7030A0"/>
                </a:solidFill>
              </a:rPr>
              <a:t> are ionic compounds that still contain an acidic hydrogen, such as NaHSO</a:t>
            </a:r>
            <a:r>
              <a:rPr lang="en-US" baseline="-25000" dirty="0">
                <a:solidFill>
                  <a:srgbClr val="7030A0"/>
                </a:solidFill>
              </a:rPr>
              <a:t>4</a:t>
            </a:r>
            <a:r>
              <a:rPr lang="en-US" dirty="0"/>
              <a:t>. </a:t>
            </a:r>
            <a:endParaRPr lang="en-US" dirty="0"/>
          </a:p>
        </p:txBody>
      </p:sp>
      <p:graphicFrame>
        <p:nvGraphicFramePr>
          <p:cNvPr id="4" name="Content Placeholder 3"/>
          <p:cNvGraphicFramePr>
            <a:graphicFrameLocks noGrp="1"/>
          </p:cNvGraphicFramePr>
          <p:nvPr>
            <p:ph idx="1"/>
          </p:nvPr>
        </p:nvGraphicFramePr>
        <p:xfrm>
          <a:off x="677863" y="3232626"/>
          <a:ext cx="8596312" cy="1737360"/>
        </p:xfrm>
        <a:graphic>
          <a:graphicData uri="http://schemas.openxmlformats.org/drawingml/2006/table">
            <a:tbl>
              <a:tblPr/>
              <a:tblGrid>
                <a:gridCol w="4298156"/>
                <a:gridCol w="4298156"/>
              </a:tblGrid>
              <a:tr h="0">
                <a:tc>
                  <a:txBody>
                    <a:bodyPr/>
                    <a:lstStyle/>
                    <a:p>
                      <a:r>
                        <a:rPr lang="en-US"/>
                        <a:t>NaHSO</a:t>
                      </a:r>
                      <a:r>
                        <a:rPr lang="en-US" baseline="-25000"/>
                        <a:t>4</a:t>
                      </a:r>
                      <a:endParaRPr lang="en-US"/>
                    </a:p>
                  </a:txBody>
                  <a:tcPr anchor="ctr">
                    <a:lnL>
                      <a:noFill/>
                    </a:lnL>
                    <a:lnR>
                      <a:noFill/>
                    </a:lnR>
                    <a:lnT>
                      <a:noFill/>
                    </a:lnT>
                    <a:lnB>
                      <a:noFill/>
                    </a:lnB>
                  </a:tcPr>
                </a:tc>
                <a:tc>
                  <a:txBody>
                    <a:bodyPr/>
                    <a:lstStyle/>
                    <a:p>
                      <a:r>
                        <a:rPr lang="en-US"/>
                        <a:t>sodium hydrogen sulfate</a:t>
                      </a:r>
                    </a:p>
                  </a:txBody>
                  <a:tcPr anchor="ctr">
                    <a:lnL>
                      <a:noFill/>
                    </a:lnL>
                    <a:lnR>
                      <a:noFill/>
                    </a:lnR>
                    <a:lnT>
                      <a:noFill/>
                    </a:lnT>
                    <a:lnB>
                      <a:noFill/>
                    </a:lnB>
                  </a:tcPr>
                </a:tc>
              </a:tr>
              <a:tr h="0">
                <a:tc>
                  <a:txBody>
                    <a:bodyPr/>
                    <a:lstStyle/>
                    <a:p>
                      <a:r>
                        <a:rPr lang="en-US"/>
                        <a:t>NaH</a:t>
                      </a:r>
                      <a:r>
                        <a:rPr lang="en-US" baseline="-25000"/>
                        <a:t>2</a:t>
                      </a:r>
                      <a:r>
                        <a:rPr lang="en-US"/>
                        <a:t>PO</a:t>
                      </a:r>
                      <a:r>
                        <a:rPr lang="en-US" baseline="-25000"/>
                        <a:t>4</a:t>
                      </a:r>
                      <a:endParaRPr lang="en-US"/>
                    </a:p>
                  </a:txBody>
                  <a:tcPr anchor="ctr">
                    <a:lnL>
                      <a:noFill/>
                    </a:lnL>
                    <a:lnR>
                      <a:noFill/>
                    </a:lnR>
                    <a:lnT>
                      <a:noFill/>
                    </a:lnT>
                    <a:lnB>
                      <a:noFill/>
                    </a:lnB>
                  </a:tcPr>
                </a:tc>
                <a:tc>
                  <a:txBody>
                    <a:bodyPr/>
                    <a:lstStyle/>
                    <a:p>
                      <a:r>
                        <a:rPr lang="en-US"/>
                        <a:t>sodium dihydrogen phosphate</a:t>
                      </a:r>
                    </a:p>
                  </a:txBody>
                  <a:tcPr anchor="ctr">
                    <a:lnL>
                      <a:noFill/>
                    </a:lnL>
                    <a:lnR>
                      <a:noFill/>
                    </a:lnR>
                    <a:lnT>
                      <a:noFill/>
                    </a:lnT>
                    <a:lnB>
                      <a:noFill/>
                    </a:lnB>
                  </a:tcPr>
                </a:tc>
              </a:tr>
              <a:tr h="0">
                <a:tc>
                  <a:txBody>
                    <a:bodyPr/>
                    <a:lstStyle/>
                    <a:p>
                      <a:r>
                        <a:rPr lang="en-US"/>
                        <a:t>Na</a:t>
                      </a:r>
                      <a:r>
                        <a:rPr lang="en-US" baseline="-25000"/>
                        <a:t>2</a:t>
                      </a:r>
                      <a:r>
                        <a:rPr lang="en-US"/>
                        <a:t>HPO</a:t>
                      </a:r>
                      <a:r>
                        <a:rPr lang="en-US" baseline="-25000"/>
                        <a:t>4</a:t>
                      </a:r>
                      <a:endParaRPr lang="en-US"/>
                    </a:p>
                  </a:txBody>
                  <a:tcPr anchor="ctr">
                    <a:lnL>
                      <a:noFill/>
                    </a:lnL>
                    <a:lnR>
                      <a:noFill/>
                    </a:lnR>
                    <a:lnT>
                      <a:noFill/>
                    </a:lnT>
                    <a:lnB>
                      <a:noFill/>
                    </a:lnB>
                  </a:tcPr>
                </a:tc>
                <a:tc>
                  <a:txBody>
                    <a:bodyPr/>
                    <a:lstStyle/>
                    <a:p>
                      <a:r>
                        <a:rPr lang="en-US"/>
                        <a:t>sodium hydrogen phosphate</a:t>
                      </a:r>
                    </a:p>
                  </a:txBody>
                  <a:tcPr anchor="ctr">
                    <a:lnL>
                      <a:noFill/>
                    </a:lnL>
                    <a:lnR>
                      <a:noFill/>
                    </a:lnR>
                    <a:lnT>
                      <a:noFill/>
                    </a:lnT>
                    <a:lnB>
                      <a:noFill/>
                    </a:lnB>
                  </a:tcPr>
                </a:tc>
              </a:tr>
              <a:tr h="0">
                <a:tc>
                  <a:txBody>
                    <a:bodyPr/>
                    <a:lstStyle/>
                    <a:p>
                      <a:r>
                        <a:rPr lang="en-US"/>
                        <a:t>NaHCO</a:t>
                      </a:r>
                      <a:r>
                        <a:rPr lang="en-US" baseline="-25000"/>
                        <a:t>3</a:t>
                      </a:r>
                      <a:endParaRPr lang="en-US"/>
                    </a:p>
                  </a:txBody>
                  <a:tcPr anchor="ctr">
                    <a:lnL>
                      <a:noFill/>
                    </a:lnL>
                    <a:lnR>
                      <a:noFill/>
                    </a:lnR>
                    <a:lnT>
                      <a:noFill/>
                    </a:lnT>
                    <a:lnB>
                      <a:noFill/>
                    </a:lnB>
                  </a:tcPr>
                </a:tc>
                <a:tc>
                  <a:txBody>
                    <a:bodyPr/>
                    <a:lstStyle/>
                    <a:p>
                      <a:r>
                        <a:rPr lang="en-US" dirty="0"/>
                        <a:t>sodium hydrogen carbonate or sodium bicarbonate</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4002086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Binary Covalent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3552939"/>
              </p:ext>
            </p:extLst>
          </p:nvPr>
        </p:nvGraphicFramePr>
        <p:xfrm>
          <a:off x="677863" y="1797627"/>
          <a:ext cx="8596312" cy="3583839"/>
        </p:xfrm>
        <a:graphic>
          <a:graphicData uri="http://schemas.openxmlformats.org/drawingml/2006/table">
            <a:tbl>
              <a:tblPr/>
              <a:tblGrid>
                <a:gridCol w="4298156"/>
                <a:gridCol w="4298156"/>
              </a:tblGrid>
              <a:tr h="511977">
                <a:tc>
                  <a:txBody>
                    <a:bodyPr/>
                    <a:lstStyle/>
                    <a:p>
                      <a:r>
                        <a:rPr lang="en-US" dirty="0"/>
                        <a:t>O</a:t>
                      </a:r>
                      <a:r>
                        <a:rPr lang="en-US" baseline="-25000" dirty="0"/>
                        <a:t>2</a:t>
                      </a:r>
                      <a:endParaRPr lang="en-US" dirty="0"/>
                    </a:p>
                  </a:txBody>
                  <a:tcPr anchor="ctr">
                    <a:lnL>
                      <a:noFill/>
                    </a:lnL>
                    <a:lnR>
                      <a:noFill/>
                    </a:lnR>
                    <a:lnT>
                      <a:noFill/>
                    </a:lnT>
                    <a:lnB>
                      <a:noFill/>
                    </a:lnB>
                  </a:tcPr>
                </a:tc>
                <a:tc>
                  <a:txBody>
                    <a:bodyPr/>
                    <a:lstStyle/>
                    <a:p>
                      <a:r>
                        <a:rPr lang="en-US"/>
                        <a:t>sulfur dioxide</a:t>
                      </a:r>
                    </a:p>
                  </a:txBody>
                  <a:tcPr anchor="ctr">
                    <a:lnL>
                      <a:noFill/>
                    </a:lnL>
                    <a:lnR>
                      <a:noFill/>
                    </a:lnR>
                    <a:lnT>
                      <a:noFill/>
                    </a:lnT>
                    <a:lnB>
                      <a:noFill/>
                    </a:lnB>
                  </a:tcPr>
                </a:tc>
              </a:tr>
              <a:tr h="511977">
                <a:tc>
                  <a:txBody>
                    <a:bodyPr/>
                    <a:lstStyle/>
                    <a:p>
                      <a:r>
                        <a:rPr lang="en-US"/>
                        <a:t>SO</a:t>
                      </a:r>
                      <a:r>
                        <a:rPr lang="en-US" baseline="-25000"/>
                        <a:t>3</a:t>
                      </a:r>
                      <a:endParaRPr lang="en-US"/>
                    </a:p>
                  </a:txBody>
                  <a:tcPr anchor="ctr">
                    <a:lnL>
                      <a:noFill/>
                    </a:lnL>
                    <a:lnR>
                      <a:noFill/>
                    </a:lnR>
                    <a:lnT>
                      <a:noFill/>
                    </a:lnT>
                    <a:lnB>
                      <a:noFill/>
                    </a:lnB>
                  </a:tcPr>
                </a:tc>
                <a:tc>
                  <a:txBody>
                    <a:bodyPr/>
                    <a:lstStyle/>
                    <a:p>
                      <a:r>
                        <a:rPr lang="en-US"/>
                        <a:t>sulfur trioxide</a:t>
                      </a:r>
                    </a:p>
                  </a:txBody>
                  <a:tcPr anchor="ctr">
                    <a:lnL>
                      <a:noFill/>
                    </a:lnL>
                    <a:lnR>
                      <a:noFill/>
                    </a:lnR>
                    <a:lnT>
                      <a:noFill/>
                    </a:lnT>
                    <a:lnB>
                      <a:noFill/>
                    </a:lnB>
                  </a:tcPr>
                </a:tc>
              </a:tr>
              <a:tr h="511977">
                <a:tc>
                  <a:txBody>
                    <a:bodyPr/>
                    <a:lstStyle/>
                    <a:p>
                      <a:r>
                        <a:rPr lang="en-US"/>
                        <a:t>N</a:t>
                      </a:r>
                      <a:r>
                        <a:rPr lang="en-US" baseline="-25000"/>
                        <a:t>2</a:t>
                      </a:r>
                      <a:r>
                        <a:rPr lang="en-US"/>
                        <a:t>O</a:t>
                      </a:r>
                    </a:p>
                  </a:txBody>
                  <a:tcPr anchor="ctr">
                    <a:lnL>
                      <a:noFill/>
                    </a:lnL>
                    <a:lnR>
                      <a:noFill/>
                    </a:lnR>
                    <a:lnT>
                      <a:noFill/>
                    </a:lnT>
                    <a:lnB>
                      <a:noFill/>
                    </a:lnB>
                  </a:tcPr>
                </a:tc>
                <a:tc>
                  <a:txBody>
                    <a:bodyPr/>
                    <a:lstStyle/>
                    <a:p>
                      <a:r>
                        <a:rPr lang="en-US"/>
                        <a:t>dinitrogen monoxide</a:t>
                      </a:r>
                    </a:p>
                  </a:txBody>
                  <a:tcPr anchor="ctr">
                    <a:lnL>
                      <a:noFill/>
                    </a:lnL>
                    <a:lnR>
                      <a:noFill/>
                    </a:lnR>
                    <a:lnT>
                      <a:noFill/>
                    </a:lnT>
                    <a:lnB>
                      <a:noFill/>
                    </a:lnB>
                  </a:tcPr>
                </a:tc>
              </a:tr>
              <a:tr h="511977">
                <a:tc>
                  <a:txBody>
                    <a:bodyPr/>
                    <a:lstStyle/>
                    <a:p>
                      <a:r>
                        <a:rPr lang="en-US"/>
                        <a:t>NO</a:t>
                      </a:r>
                    </a:p>
                  </a:txBody>
                  <a:tcPr anchor="ctr">
                    <a:lnL>
                      <a:noFill/>
                    </a:lnL>
                    <a:lnR>
                      <a:noFill/>
                    </a:lnR>
                    <a:lnT>
                      <a:noFill/>
                    </a:lnT>
                    <a:lnB>
                      <a:noFill/>
                    </a:lnB>
                  </a:tcPr>
                </a:tc>
                <a:tc>
                  <a:txBody>
                    <a:bodyPr/>
                    <a:lstStyle/>
                    <a:p>
                      <a:r>
                        <a:rPr lang="en-US"/>
                        <a:t>nitrogen monoxide</a:t>
                      </a:r>
                    </a:p>
                  </a:txBody>
                  <a:tcPr anchor="ctr">
                    <a:lnL>
                      <a:noFill/>
                    </a:lnL>
                    <a:lnR>
                      <a:noFill/>
                    </a:lnR>
                    <a:lnT>
                      <a:noFill/>
                    </a:lnT>
                    <a:lnB>
                      <a:noFill/>
                    </a:lnB>
                  </a:tcPr>
                </a:tc>
              </a:tr>
              <a:tr h="511977">
                <a:tc>
                  <a:txBody>
                    <a:bodyPr/>
                    <a:lstStyle/>
                    <a:p>
                      <a:r>
                        <a:rPr lang="en-US"/>
                        <a:t>NO</a:t>
                      </a:r>
                      <a:r>
                        <a:rPr lang="en-US" baseline="-25000"/>
                        <a:t>2</a:t>
                      </a:r>
                      <a:endParaRPr lang="en-US"/>
                    </a:p>
                  </a:txBody>
                  <a:tcPr anchor="ctr">
                    <a:lnL>
                      <a:noFill/>
                    </a:lnL>
                    <a:lnR>
                      <a:noFill/>
                    </a:lnR>
                    <a:lnT>
                      <a:noFill/>
                    </a:lnT>
                    <a:lnB>
                      <a:noFill/>
                    </a:lnB>
                  </a:tcPr>
                </a:tc>
                <a:tc>
                  <a:txBody>
                    <a:bodyPr/>
                    <a:lstStyle/>
                    <a:p>
                      <a:r>
                        <a:rPr lang="en-US"/>
                        <a:t>nitrogen dioxide</a:t>
                      </a:r>
                    </a:p>
                  </a:txBody>
                  <a:tcPr anchor="ctr">
                    <a:lnL>
                      <a:noFill/>
                    </a:lnL>
                    <a:lnR>
                      <a:noFill/>
                    </a:lnR>
                    <a:lnT>
                      <a:noFill/>
                    </a:lnT>
                    <a:lnB>
                      <a:noFill/>
                    </a:lnB>
                  </a:tcPr>
                </a:tc>
              </a:tr>
              <a:tr h="511977">
                <a:tc>
                  <a:txBody>
                    <a:bodyPr/>
                    <a:lstStyle/>
                    <a:p>
                      <a:r>
                        <a:rPr lang="en-US"/>
                        <a:t>N</a:t>
                      </a:r>
                      <a:r>
                        <a:rPr lang="en-US" baseline="-25000"/>
                        <a:t>2</a:t>
                      </a:r>
                      <a:r>
                        <a:rPr lang="en-US"/>
                        <a:t>O</a:t>
                      </a:r>
                      <a:r>
                        <a:rPr lang="en-US" baseline="-25000"/>
                        <a:t>4</a:t>
                      </a:r>
                      <a:endParaRPr lang="en-US"/>
                    </a:p>
                  </a:txBody>
                  <a:tcPr anchor="ctr">
                    <a:lnL>
                      <a:noFill/>
                    </a:lnL>
                    <a:lnR>
                      <a:noFill/>
                    </a:lnR>
                    <a:lnT>
                      <a:noFill/>
                    </a:lnT>
                    <a:lnB>
                      <a:noFill/>
                    </a:lnB>
                  </a:tcPr>
                </a:tc>
                <a:tc>
                  <a:txBody>
                    <a:bodyPr/>
                    <a:lstStyle/>
                    <a:p>
                      <a:r>
                        <a:rPr lang="en-US"/>
                        <a:t>dinitrogen tetroxide</a:t>
                      </a:r>
                    </a:p>
                  </a:txBody>
                  <a:tcPr anchor="ctr">
                    <a:lnL>
                      <a:noFill/>
                    </a:lnL>
                    <a:lnR>
                      <a:noFill/>
                    </a:lnR>
                    <a:lnT>
                      <a:noFill/>
                    </a:lnT>
                    <a:lnB>
                      <a:noFill/>
                    </a:lnB>
                  </a:tcPr>
                </a:tc>
              </a:tr>
              <a:tr h="511977">
                <a:tc>
                  <a:txBody>
                    <a:bodyPr/>
                    <a:lstStyle/>
                    <a:p>
                      <a:r>
                        <a:rPr lang="en-US" dirty="0"/>
                        <a:t>N</a:t>
                      </a:r>
                      <a:r>
                        <a:rPr lang="en-US" baseline="-25000" dirty="0"/>
                        <a:t>2</a:t>
                      </a:r>
                      <a:r>
                        <a:rPr lang="en-US" dirty="0"/>
                        <a:t>O</a:t>
                      </a:r>
                      <a:r>
                        <a:rPr lang="en-US" baseline="-25000" dirty="0"/>
                        <a:t>5</a:t>
                      </a:r>
                      <a:endParaRPr lang="en-US" dirty="0"/>
                    </a:p>
                  </a:txBody>
                  <a:tcPr anchor="ctr">
                    <a:lnL>
                      <a:noFill/>
                    </a:lnL>
                    <a:lnR>
                      <a:noFill/>
                    </a:lnR>
                    <a:lnT>
                      <a:noFill/>
                    </a:lnT>
                    <a:lnB>
                      <a:noFill/>
                    </a:lnB>
                  </a:tcPr>
                </a:tc>
                <a:tc>
                  <a:txBody>
                    <a:bodyPr/>
                    <a:lstStyle/>
                    <a:p>
                      <a:r>
                        <a:rPr lang="en-US" dirty="0"/>
                        <a:t>dinitrogen pentoxide</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1747845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charges and relative masses of the three main subatomic particles?</a:t>
            </a:r>
            <a:br>
              <a:rPr lang="en-US" dirty="0"/>
            </a:br>
            <a:endParaRPr lang="en-US" dirty="0"/>
          </a:p>
        </p:txBody>
      </p:sp>
      <p:sp>
        <p:nvSpPr>
          <p:cNvPr id="3" name="Content Placeholder 2"/>
          <p:cNvSpPr>
            <a:spLocks noGrp="1"/>
          </p:cNvSpPr>
          <p:nvPr>
            <p:ph idx="1"/>
          </p:nvPr>
        </p:nvSpPr>
        <p:spPr/>
        <p:txBody>
          <a:bodyPr>
            <a:normAutofit/>
          </a:bodyPr>
          <a:lstStyle/>
          <a:p>
            <a:r>
              <a:rPr lang="en-US" sz="3600" dirty="0">
                <a:solidFill>
                  <a:srgbClr val="444444"/>
                </a:solidFill>
                <a:latin typeface="georgia" panose="02040502050405020303" pitchFamily="18" charset="0"/>
              </a:rPr>
              <a:t>Positive-positive charge-relative mass=1</a:t>
            </a:r>
            <a:r>
              <a:rPr lang="en-US" sz="3600" dirty="0"/>
              <a:t/>
            </a:r>
            <a:br>
              <a:rPr lang="en-US" sz="3600" dirty="0"/>
            </a:br>
            <a:r>
              <a:rPr lang="en-US" sz="3600" dirty="0">
                <a:solidFill>
                  <a:srgbClr val="444444"/>
                </a:solidFill>
                <a:latin typeface="georgia" panose="02040502050405020303" pitchFamily="18" charset="0"/>
              </a:rPr>
              <a:t>Electron-negative charge-relative mass=1/1840</a:t>
            </a:r>
            <a:r>
              <a:rPr lang="en-US" sz="3600" dirty="0"/>
              <a:t/>
            </a:r>
            <a:br>
              <a:rPr lang="en-US" sz="3600" dirty="0"/>
            </a:br>
            <a:r>
              <a:rPr lang="en-US" sz="3600" dirty="0">
                <a:solidFill>
                  <a:srgbClr val="444444"/>
                </a:solidFill>
                <a:latin typeface="georgia" panose="02040502050405020303" pitchFamily="18" charset="0"/>
              </a:rPr>
              <a:t>Neutron-no charge-relative mass=1</a:t>
            </a:r>
            <a:endParaRPr lang="en-US" sz="3600" dirty="0"/>
          </a:p>
        </p:txBody>
      </p:sp>
    </p:spTree>
    <p:extLst>
      <p:ext uri="{BB962C8B-B14F-4D97-AF65-F5344CB8AC3E}">
        <p14:creationId xmlns:p14="http://schemas.microsoft.com/office/powerpoint/2010/main" val="36868972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99"/>
    </a:hlink>
    <a:folHlink>
      <a:srgbClr val="99CC00"/>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Facet</Template>
  <TotalTime>420</TotalTime>
  <Words>865</Words>
  <Application>Microsoft Office PowerPoint</Application>
  <PresentationFormat>Widescreen</PresentationFormat>
  <Paragraphs>206</Paragraphs>
  <Slides>29</Slides>
  <Notes>2</Notes>
  <HiddenSlides>0</HiddenSlides>
  <MMClips>1</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29</vt:i4>
      </vt:variant>
    </vt:vector>
  </HeadingPairs>
  <TitlesOfParts>
    <vt:vector size="41" baseType="lpstr">
      <vt:lpstr>Arial</vt:lpstr>
      <vt:lpstr>Arial</vt:lpstr>
      <vt:lpstr>Calibri</vt:lpstr>
      <vt:lpstr>georgia</vt:lpstr>
      <vt:lpstr>Symbol</vt:lpstr>
      <vt:lpstr>Times New Roman</vt:lpstr>
      <vt:lpstr>Trebuchet MS</vt:lpstr>
      <vt:lpstr>Wingdings 3</vt:lpstr>
      <vt:lpstr>Facet</vt:lpstr>
      <vt:lpstr>Default Design</vt:lpstr>
      <vt:lpstr>1_Default Design</vt:lpstr>
      <vt:lpstr>Office Theme</vt:lpstr>
      <vt:lpstr>REVIEW Standard Benchmark TEST</vt:lpstr>
      <vt:lpstr>LAB EQUIPMENT</vt:lpstr>
      <vt:lpstr>NAMING COMPOUNDS</vt:lpstr>
      <vt:lpstr>Name the following compounds</vt:lpstr>
      <vt:lpstr>PowerPoint Presentation</vt:lpstr>
      <vt:lpstr>ACID NAMING</vt:lpstr>
      <vt:lpstr>Acid salts are ionic compounds that still contain an acidic hydrogen, such as NaHSO4. </vt:lpstr>
      <vt:lpstr>Binary Covalent</vt:lpstr>
      <vt:lpstr>What are the charges and relative masses of the three main subatomic particles? </vt:lpstr>
      <vt:lpstr>Describe Thomson's and Millikan's contributions to atomic theory? </vt:lpstr>
      <vt:lpstr>How did Rutherford's model of the atom differ from Thomson's? </vt:lpstr>
      <vt:lpstr>Three isotopes of chromium and chromium-50 chromium-52 and chromium-53. How many neutrons are in each isotope, given that chromium has an atomic number of 24? </vt:lpstr>
      <vt:lpstr>PowerPoint Presentation</vt:lpstr>
      <vt:lpstr>PowerPoint Presentation</vt:lpstr>
      <vt:lpstr>Convert To Kelvin</vt:lpstr>
      <vt:lpstr>What are Valence Electrons?? Electrons in the last shell  2. Bonding between elements with the same electronegativity has what kind of bond? Covalent bonds   3. The periodic table is arranged according to what? Atomic number</vt:lpstr>
      <vt:lpstr>PowerPoint Presentation</vt:lpstr>
      <vt:lpstr>Roman Numerals are equivalent to what?</vt:lpstr>
      <vt:lpstr>For energy to be absorbed or radiated in Quanta's</vt:lpstr>
      <vt:lpstr>1.What density of an aqueous solution has a mass of 10.081g and 12.5ml?</vt:lpstr>
      <vt:lpstr>Theories</vt:lpstr>
      <vt:lpstr>Rutherford ‘Scattering’</vt:lpstr>
      <vt:lpstr>Rutherford’s Gold-Leaf Experiment  Conclusions:  Atom is mostly empty space  Nucleus has (+) charge  Electrons float around nucleus</vt:lpstr>
      <vt:lpstr>Dalton</vt:lpstr>
      <vt:lpstr>1. Why do elements lose or gain electrons?  2. What is the outer region of a compound called? Electron cloud  3. Transition metals are known for having an incomplete D level  4. MOVING ACROSS THE TABLE DO YOU GAIN NEUTRONS OR PROTONS???</vt:lpstr>
      <vt:lpstr>MSDS</vt:lpstr>
      <vt:lpstr>Which term refers to a state of lower energy and highest energy</vt:lpstr>
      <vt:lpstr>   1. What's a neutral  atom?   2. Compare the size of atom between a cation and anion?  3. Draw an electron configuration and show them the difference between a cation and anion?</vt:lpstr>
      <vt:lpstr>WHICH properties describe group 1A</vt:lpstr>
    </vt:vector>
  </TitlesOfParts>
  <Company>Manassas Park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TEST</dc:title>
  <dc:creator>Ayyad, Ruba</dc:creator>
  <cp:lastModifiedBy>Ayyad, Ruba</cp:lastModifiedBy>
  <cp:revision>20</cp:revision>
  <dcterms:created xsi:type="dcterms:W3CDTF">2015-09-13T13:00:42Z</dcterms:created>
  <dcterms:modified xsi:type="dcterms:W3CDTF">2015-09-13T20:01:32Z</dcterms:modified>
</cp:coreProperties>
</file>