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20" r:id="rId6"/>
    <p:sldMasterId id="2147483732" r:id="rId7"/>
    <p:sldMasterId id="2147483744" r:id="rId8"/>
    <p:sldMasterId id="2147483756" r:id="rId9"/>
    <p:sldMasterId id="2147483768" r:id="rId10"/>
  </p:sldMasterIdLst>
  <p:notesMasterIdLst>
    <p:notesMasterId r:id="rId34"/>
  </p:notesMasterIdLst>
  <p:sldIdLst>
    <p:sldId id="256" r:id="rId11"/>
    <p:sldId id="257" r:id="rId12"/>
    <p:sldId id="258" r:id="rId13"/>
    <p:sldId id="259" r:id="rId14"/>
    <p:sldId id="260" r:id="rId15"/>
    <p:sldId id="261" r:id="rId16"/>
    <p:sldId id="262" r:id="rId17"/>
    <p:sldId id="263" r:id="rId18"/>
    <p:sldId id="265" r:id="rId19"/>
    <p:sldId id="266" r:id="rId20"/>
    <p:sldId id="277" r:id="rId21"/>
    <p:sldId id="278" r:id="rId22"/>
    <p:sldId id="279" r:id="rId23"/>
    <p:sldId id="267" r:id="rId24"/>
    <p:sldId id="269" r:id="rId25"/>
    <p:sldId id="272" r:id="rId26"/>
    <p:sldId id="273" r:id="rId27"/>
    <p:sldId id="274" r:id="rId28"/>
    <p:sldId id="275" r:id="rId29"/>
    <p:sldId id="276" r:id="rId30"/>
    <p:sldId id="264" r:id="rId31"/>
    <p:sldId id="271" r:id="rId32"/>
    <p:sldId id="270"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21" Type="http://schemas.openxmlformats.org/officeDocument/2006/relationships/slide" Target="slides/slide11.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6D9F097-134B-432C-AB2E-FFBF8E7E9745}" type="datetimeFigureOut">
              <a:rPr lang="en-US" smtClean="0"/>
              <a:t>9/9/2015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F0465BB-2847-4D10-9756-3F18F8FA4631}" type="slidenum">
              <a:rPr lang="en-US" smtClean="0"/>
              <a:t>‹#›</a:t>
            </a:fld>
            <a:endParaRPr lang="en-US"/>
          </a:p>
        </p:txBody>
      </p:sp>
    </p:spTree>
    <p:extLst>
      <p:ext uri="{BB962C8B-B14F-4D97-AF65-F5344CB8AC3E}">
        <p14:creationId xmlns:p14="http://schemas.microsoft.com/office/powerpoint/2010/main" val="278232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48B8413-9CC0-43BC-9039-78508417A5F3}" type="slidenum">
              <a:rPr lang="en-US" altLang="en-US">
                <a:solidFill>
                  <a:srgbClr val="000000"/>
                </a:solidFill>
              </a:rPr>
              <a:pPr/>
              <a:t>9</a:t>
            </a:fld>
            <a:endParaRPr lang="en-US" altLang="en-US">
              <a:solidFill>
                <a:srgbClr val="000000"/>
              </a:solidFill>
            </a:endParaRPr>
          </a:p>
        </p:txBody>
      </p:sp>
      <p:sp>
        <p:nvSpPr>
          <p:cNvPr id="108546" name="Rectangle 2"/>
          <p:cNvSpPr>
            <a:spLocks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5776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0BBE2D3-EE5A-4FE6-A95B-893BC30F546D}" type="slidenum">
              <a:rPr lang="en-US" altLang="en-US">
                <a:solidFill>
                  <a:srgbClr val="000000"/>
                </a:solidFill>
              </a:rPr>
              <a:pPr/>
              <a:t>10</a:t>
            </a:fld>
            <a:endParaRPr lang="en-US" altLang="en-US">
              <a:solidFill>
                <a:srgbClr val="000000"/>
              </a:solidFill>
            </a:endParaRPr>
          </a:p>
        </p:txBody>
      </p:sp>
      <p:sp>
        <p:nvSpPr>
          <p:cNvPr id="109570" name="Rectangle 2"/>
          <p:cNvSpPr>
            <a:spLocks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4027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79710E1-CF58-4E66-A937-F1B004FF5E01}" type="slidenum">
              <a:rPr lang="en-US" altLang="en-US">
                <a:solidFill>
                  <a:srgbClr val="000000"/>
                </a:solidFill>
              </a:rPr>
              <a:pPr/>
              <a:t>14</a:t>
            </a:fld>
            <a:endParaRPr lang="en-US" altLang="en-US">
              <a:solidFill>
                <a:srgbClr val="000000"/>
              </a:solidFill>
            </a:endParaRPr>
          </a:p>
        </p:txBody>
      </p:sp>
      <p:sp>
        <p:nvSpPr>
          <p:cNvPr id="110594" name="Rectangle 2"/>
          <p:cNvSpPr>
            <a:spLocks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665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2B61DD2-CE2C-4C49-928F-B50E800A856D}" type="slidenum">
              <a:rPr lang="en-US" altLang="en-US">
                <a:solidFill>
                  <a:srgbClr val="000000"/>
                </a:solidFill>
              </a:rPr>
              <a:pPr/>
              <a:t>15</a:t>
            </a:fld>
            <a:endParaRPr lang="en-US" altLang="en-US">
              <a:solidFill>
                <a:srgbClr val="000000"/>
              </a:solidFill>
            </a:endParaRPr>
          </a:p>
        </p:txBody>
      </p:sp>
      <p:sp>
        <p:nvSpPr>
          <p:cNvPr id="186370" name="Rectangle 2"/>
          <p:cNvSpPr>
            <a:spLocks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6688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5AD704D6-13F0-43C3-A81A-A054C3E186AA}" type="slidenum">
              <a:rPr lang="en-US" altLang="en-US">
                <a:solidFill>
                  <a:srgbClr val="000000"/>
                </a:solidFill>
              </a:rPr>
              <a:pPr/>
              <a:t>21</a:t>
            </a:fld>
            <a:endParaRPr lang="en-US" altLang="en-US">
              <a:solidFill>
                <a:srgbClr val="000000"/>
              </a:solidFill>
            </a:endParaRPr>
          </a:p>
        </p:txBody>
      </p:sp>
      <p:sp>
        <p:nvSpPr>
          <p:cNvPr id="124930" name="Rectangle 2"/>
          <p:cNvSpPr>
            <a:spLocks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61669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478B1F1-B5C7-4928-88BD-24BCE1B0C353}" type="slidenum">
              <a:rPr lang="en-US" altLang="en-US">
                <a:solidFill>
                  <a:srgbClr val="000000"/>
                </a:solidFill>
              </a:rPr>
              <a:pPr/>
              <a:t>22</a:t>
            </a:fld>
            <a:endParaRPr lang="en-US" altLang="en-US">
              <a:solidFill>
                <a:srgbClr val="000000"/>
              </a:solidFill>
            </a:endParaRPr>
          </a:p>
        </p:txBody>
      </p:sp>
      <p:sp>
        <p:nvSpPr>
          <p:cNvPr id="125954" name="Rectangle 2"/>
          <p:cNvSpPr>
            <a:spLocks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89827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6FD6ECB-F18F-4618-B4D8-9A2AF74F7A7F}" type="slidenum">
              <a:rPr lang="en-US" altLang="en-US">
                <a:solidFill>
                  <a:srgbClr val="000000"/>
                </a:solidFill>
              </a:rPr>
              <a:pPr/>
              <a:t>23</a:t>
            </a:fld>
            <a:endParaRPr lang="en-US" altLang="en-US">
              <a:solidFill>
                <a:srgbClr val="000000"/>
              </a:solidFill>
            </a:endParaRPr>
          </a:p>
        </p:txBody>
      </p:sp>
      <p:sp>
        <p:nvSpPr>
          <p:cNvPr id="112642" name="Rectangle 2"/>
          <p:cNvSpPr>
            <a:spLocks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73576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9AF14-9CD5-4E7C-ADE4-5862AD598A83}"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155509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AF14-9CD5-4E7C-ADE4-5862AD598A83}"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5995689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210C4B7-67F3-47C2-9362-8AB553F4C8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397860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7290809-AC4E-483A-816B-B93140D033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798988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96A9050-7A5D-4912-BDDE-DB3CDB3EBB7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8065817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ABEE1DA-3C07-41CB-8696-0F2134D448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840616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10905AA-A918-447E-AD80-D919DEB27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45084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152234B-A289-443A-8AC5-05F24E6C7BA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192196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FA695CC-AD13-41B3-A14C-507C7DD14A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2724346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883F6E9-D7A4-4B26-A42F-3667C5BC9A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3052145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7485308-34C1-4E50-A1D2-F8F685B2BD9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3981995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BDD1EA5-F893-4BF5-84F3-B8C7EC25AE9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654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AF14-9CD5-4E7C-ADE4-5862AD598A83}"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113303035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BD9920A-8822-4BA6-BD7F-135C26DA56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55675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4815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1254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7292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2032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679253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45555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62507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206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AF14-9CD5-4E7C-ADE4-5862AD598A83}"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1387977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09115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90708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667997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635339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0178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18666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476488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026166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164607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598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9AF14-9CD5-4E7C-ADE4-5862AD598A83}"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20238062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732732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197396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5047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07418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851101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446337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515022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449000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49320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8258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9AF14-9CD5-4E7C-ADE4-5862AD598A83}"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32453128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11236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987707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463918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56160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260604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483864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902540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996077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424674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9375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9AF14-9CD5-4E7C-ADE4-5862AD598A83}"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329900140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47307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6994753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55039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874024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709432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081896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0788516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798438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922398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7479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9AF14-9CD5-4E7C-ADE4-5862AD598A83}"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147789085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068570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810745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0628782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353487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0357069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747452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6728026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365988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4911142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0730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9AF14-9CD5-4E7C-ADE4-5862AD598A83}"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42560766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78386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23125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4934204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4656615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8890795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186733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3077605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551068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7D5C17-00F3-4CDE-8225-B1EAB26B610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7313895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D622107-5073-43C0-996E-AEE7BA51768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994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9AF14-9CD5-4E7C-ADE4-5862AD598A83}"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418823378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B823B2-5482-43C4-9804-E1AA098B0C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6685368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704A9E3-6338-4C00-98CB-E936CDFEFE4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0398887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530EF0-E8C9-4784-ACDB-2F352437AB5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9272148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8D754FD1-FCF7-49F5-ACD0-E97BA035F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678614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D703B9E-7900-44C7-8732-D6EC5B2454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1726211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6C1F1F-DDB4-495B-A3E4-44D0E9B83E9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0626729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57CCED8-97EF-483F-9A28-995AE675E8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5371066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74D028-CD6A-48F3-B20E-3850DD46F7C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0768462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25D7978-95EF-4F72-A3BB-1C217BC4B3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7171696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210C4B7-67F3-47C2-9362-8AB553F4C8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0956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9AF14-9CD5-4E7C-ADE4-5862AD598A83}"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78BCAD-DAF4-4CF8-A68E-860580B2ABA6}" type="slidenum">
              <a:rPr lang="en-US" smtClean="0"/>
              <a:t>‹#›</a:t>
            </a:fld>
            <a:endParaRPr lang="en-US"/>
          </a:p>
        </p:txBody>
      </p:sp>
    </p:spTree>
    <p:extLst>
      <p:ext uri="{BB962C8B-B14F-4D97-AF65-F5344CB8AC3E}">
        <p14:creationId xmlns:p14="http://schemas.microsoft.com/office/powerpoint/2010/main" val="141740043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7290809-AC4E-483A-816B-B93140D0335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801835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96A9050-7A5D-4912-BDDE-DB3CDB3EBB7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347094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ABEE1DA-3C07-41CB-8696-0F2134D448E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199566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10905AA-A918-447E-AD80-D919DEB276C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5123228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4152234B-A289-443A-8AC5-05F24E6C7BA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877853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DFA695CC-AD13-41B3-A14C-507C7DD14A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592441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883F6E9-D7A4-4B26-A42F-3667C5BC9A0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2146167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7485308-34C1-4E50-A1D2-F8F685B2BD9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3327395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BDD1EA5-F893-4BF5-84F3-B8C7EC25AE9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99434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BD9920A-8822-4BA6-BD7F-135C26DA569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42978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9AF14-9CD5-4E7C-ADE4-5862AD598A83}" type="datetimeFigureOut">
              <a:rPr lang="en-US" smtClean="0"/>
              <a:t>9/9/2015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8BCAD-DAF4-4CF8-A68E-860580B2ABA6}" type="slidenum">
              <a:rPr lang="en-US" smtClean="0"/>
              <a:t>‹#›</a:t>
            </a:fld>
            <a:endParaRPr lang="en-US"/>
          </a:p>
        </p:txBody>
      </p:sp>
    </p:spTree>
    <p:extLst>
      <p:ext uri="{BB962C8B-B14F-4D97-AF65-F5344CB8AC3E}">
        <p14:creationId xmlns:p14="http://schemas.microsoft.com/office/powerpoint/2010/main" val="3467110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pPr fontAlgn="base">
              <a:spcBef>
                <a:spcPct val="0"/>
              </a:spcBef>
              <a:spcAft>
                <a:spcPct val="0"/>
              </a:spcAft>
            </a:pPr>
            <a:fld id="{84DE1764-7049-4E0B-A41D-B5F35D75AE1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27956995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514360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2787937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2802509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9280604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7257212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81431250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fontAlgn="base">
              <a:spcBef>
                <a:spcPct val="0"/>
              </a:spcBef>
              <a:spcAft>
                <a:spcPct val="0"/>
              </a:spcAft>
            </a:pPr>
            <a:fld id="{2DBE6266-23D6-4E88-AE49-F8DB9306889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23329942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i="0"/>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i="0"/>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i="0"/>
            </a:lvl1pPr>
          </a:lstStyle>
          <a:p>
            <a:pPr fontAlgn="base">
              <a:spcBef>
                <a:spcPct val="0"/>
              </a:spcBef>
              <a:spcAft>
                <a:spcPct val="0"/>
              </a:spcAft>
            </a:pPr>
            <a:fld id="{84DE1764-7049-4E0B-A41D-B5F35D75AE12}"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3046045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2.xml"/><Relationship Id="rId1" Type="http://schemas.openxmlformats.org/officeDocument/2006/relationships/vmlDrawing" Target="../drawings/vmlDrawing1.vml"/><Relationship Id="rId5" Type="http://schemas.openxmlformats.org/officeDocument/2006/relationships/image" Target="../media/image13.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5.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6.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0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101.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xml"/><Relationship Id="rId1" Type="http://schemas.openxmlformats.org/officeDocument/2006/relationships/slideLayout" Target="../slideLayouts/slideLayout84.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7.xml"/><Relationship Id="rId1" Type="http://schemas.openxmlformats.org/officeDocument/2006/relationships/slideLayout" Target="../slideLayouts/slideLayout73.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0091" y="4094163"/>
            <a:ext cx="9144000" cy="2387600"/>
          </a:xfrm>
        </p:spPr>
        <p:txBody>
          <a:bodyPr>
            <a:normAutofit fontScale="90000"/>
          </a:bodyPr>
          <a:lstStyle/>
          <a:p>
            <a:r>
              <a:rPr lang="en-US" b="1" u="sng" dirty="0" smtClean="0"/>
              <a:t>Hybridization </a:t>
            </a:r>
            <a:r>
              <a:rPr lang="en-US" dirty="0" smtClean="0"/>
              <a:t/>
            </a:r>
            <a:br>
              <a:rPr lang="en-US" dirty="0" smtClean="0"/>
            </a:br>
            <a:r>
              <a:rPr lang="en-US" sz="5300" dirty="0" smtClean="0"/>
              <a:t>Combination of atomic orbitals to form hybrid </a:t>
            </a:r>
            <a:r>
              <a:rPr lang="en-US" sz="5300" dirty="0" smtClean="0"/>
              <a:t>orbitals</a:t>
            </a:r>
            <a:br>
              <a:rPr lang="en-US" sz="5300" dirty="0" smtClean="0"/>
            </a:br>
            <a:r>
              <a:rPr lang="en-US" sz="5300" dirty="0" smtClean="0"/>
              <a:t>OR </a:t>
            </a:r>
            <a:br>
              <a:rPr lang="en-US" sz="5300" dirty="0" smtClean="0"/>
            </a:br>
            <a:r>
              <a:rPr lang="en-US" sz="5300" b="1" dirty="0"/>
              <a:t>Hybridization</a:t>
            </a:r>
            <a:r>
              <a:rPr lang="en-US" sz="5300" dirty="0"/>
              <a:t> is </a:t>
            </a:r>
            <a:r>
              <a:rPr lang="en-US" sz="5300" dirty="0" smtClean="0"/>
              <a:t>also </a:t>
            </a:r>
            <a:r>
              <a:rPr lang="en-US" sz="5300" dirty="0"/>
              <a:t>way to explain molecular shapes that can't be explained easily by considering simple overlap of the </a:t>
            </a:r>
            <a:r>
              <a:rPr lang="en-US" sz="5300" i="1" dirty="0"/>
              <a:t>s</a:t>
            </a:r>
            <a:r>
              <a:rPr lang="en-US" sz="5300" dirty="0"/>
              <a:t> and </a:t>
            </a:r>
            <a:r>
              <a:rPr lang="en-US" sz="5300" i="1" dirty="0"/>
              <a:t>p</a:t>
            </a:r>
            <a:r>
              <a:rPr lang="en-US" sz="5300" dirty="0"/>
              <a:t> orbitals</a:t>
            </a:r>
            <a:endParaRPr lang="en-US" sz="5300" dirty="0"/>
          </a:p>
        </p:txBody>
      </p:sp>
    </p:spTree>
    <p:extLst>
      <p:ext uri="{BB962C8B-B14F-4D97-AF65-F5344CB8AC3E}">
        <p14:creationId xmlns:p14="http://schemas.microsoft.com/office/powerpoint/2010/main" val="156258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DA688CE4-D33B-4C40-8A8F-E6158F5F890B}" type="slidenum">
              <a:rPr lang="en-US" altLang="en-US">
                <a:solidFill>
                  <a:srgbClr val="000000"/>
                </a:solidFill>
              </a:rPr>
              <a:pPr/>
              <a:t>10</a:t>
            </a:fld>
            <a:endParaRPr lang="en-US" altLang="en-US">
              <a:solidFill>
                <a:srgbClr val="000000"/>
              </a:solidFill>
            </a:endParaRPr>
          </a:p>
        </p:txBody>
      </p:sp>
      <p:pic>
        <p:nvPicPr>
          <p:cNvPr id="22530" name="Picture 2" descr="23 number of electrons owned by atoms"/>
          <p:cNvPicPr>
            <a:picLocks noChangeAspect="1" noChangeArrowheads="1"/>
          </p:cNvPicPr>
          <p:nvPr/>
        </p:nvPicPr>
        <p:blipFill>
          <a:blip r:embed="rId3">
            <a:extLst>
              <a:ext uri="{28A0092B-C50C-407E-A947-70E740481C1C}">
                <a14:useLocalDpi xmlns:a14="http://schemas.microsoft.com/office/drawing/2010/main" val="0"/>
              </a:ext>
            </a:extLst>
          </a:blip>
          <a:srcRect r="74312"/>
          <a:stretch>
            <a:fillRect/>
          </a:stretch>
        </p:blipFill>
        <p:spPr bwMode="auto">
          <a:xfrm>
            <a:off x="2133600" y="2420938"/>
            <a:ext cx="2667000" cy="1846262"/>
          </a:xfrm>
          <a:prstGeom prst="rect">
            <a:avLst/>
          </a:prstGeom>
          <a:noFill/>
          <a:extLst>
            <a:ext uri="{909E8E84-426E-40DD-AFC4-6F175D3DCCD1}">
              <a14:hiddenFill xmlns:a14="http://schemas.microsoft.com/office/drawing/2010/main">
                <a:solidFill>
                  <a:srgbClr val="FFFFFF"/>
                </a:solidFill>
              </a14:hiddenFill>
            </a:ext>
          </a:extLst>
        </p:spPr>
      </p:pic>
      <p:pic>
        <p:nvPicPr>
          <p:cNvPr id="22532" name="Picture 4" descr="23 number of electrons owned by atoms"/>
          <p:cNvPicPr>
            <a:picLocks noChangeAspect="1" noChangeArrowheads="1"/>
          </p:cNvPicPr>
          <p:nvPr/>
        </p:nvPicPr>
        <p:blipFill>
          <a:blip r:embed="rId3">
            <a:extLst>
              <a:ext uri="{28A0092B-C50C-407E-A947-70E740481C1C}">
                <a14:useLocalDpi xmlns:a14="http://schemas.microsoft.com/office/drawing/2010/main" val="0"/>
              </a:ext>
            </a:extLst>
          </a:blip>
          <a:srcRect l="30974" r="36282"/>
          <a:stretch>
            <a:fillRect/>
          </a:stretch>
        </p:blipFill>
        <p:spPr bwMode="auto">
          <a:xfrm>
            <a:off x="2057400" y="4654550"/>
            <a:ext cx="3352800" cy="1822450"/>
          </a:xfrm>
          <a:prstGeom prst="rect">
            <a:avLst/>
          </a:prstGeom>
          <a:noFill/>
          <a:extLst>
            <a:ext uri="{909E8E84-426E-40DD-AFC4-6F175D3DCCD1}">
              <a14:hiddenFill xmlns:a14="http://schemas.microsoft.com/office/drawing/2010/main">
                <a:solidFill>
                  <a:srgbClr val="FFFFFF"/>
                </a:solidFill>
              </a14:hiddenFill>
            </a:ext>
          </a:extLst>
        </p:spPr>
      </p:pic>
      <p:pic>
        <p:nvPicPr>
          <p:cNvPr id="22533" name="Picture 5" descr="23 number of electrons owned by atoms"/>
          <p:cNvPicPr>
            <a:picLocks noChangeAspect="1" noChangeArrowheads="1"/>
          </p:cNvPicPr>
          <p:nvPr/>
        </p:nvPicPr>
        <p:blipFill>
          <a:blip r:embed="rId3">
            <a:extLst>
              <a:ext uri="{28A0092B-C50C-407E-A947-70E740481C1C}">
                <a14:useLocalDpi xmlns:a14="http://schemas.microsoft.com/office/drawing/2010/main" val="0"/>
              </a:ext>
            </a:extLst>
          </a:blip>
          <a:srcRect l="69026"/>
          <a:stretch>
            <a:fillRect/>
          </a:stretch>
        </p:blipFill>
        <p:spPr bwMode="auto">
          <a:xfrm>
            <a:off x="6324600" y="3124201"/>
            <a:ext cx="3276600" cy="1882775"/>
          </a:xfrm>
          <a:prstGeom prst="rect">
            <a:avLst/>
          </a:prstGeom>
          <a:noFill/>
          <a:extLst>
            <a:ext uri="{909E8E84-426E-40DD-AFC4-6F175D3DCCD1}">
              <a14:hiddenFill xmlns:a14="http://schemas.microsoft.com/office/drawing/2010/main">
                <a:solidFill>
                  <a:srgbClr val="FFFFFF"/>
                </a:solidFill>
              </a14:hiddenFill>
            </a:ext>
          </a:extLst>
        </p:spPr>
      </p:pic>
      <p:sp>
        <p:nvSpPr>
          <p:cNvPr id="22534" name="Text Box 6"/>
          <p:cNvSpPr txBox="1">
            <a:spLocks noChangeArrowheads="1"/>
          </p:cNvSpPr>
          <p:nvPr/>
        </p:nvSpPr>
        <p:spPr bwMode="auto">
          <a:xfrm>
            <a:off x="1676400" y="609601"/>
            <a:ext cx="8610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The number of electrons “owned” by different atoms is indicated in the following examples:</a:t>
            </a:r>
          </a:p>
        </p:txBody>
      </p:sp>
      <p:sp>
        <p:nvSpPr>
          <p:cNvPr id="22535" name="Text Box 7"/>
          <p:cNvSpPr txBox="1">
            <a:spLocks noChangeArrowheads="1"/>
          </p:cNvSpPr>
          <p:nvPr/>
        </p:nvSpPr>
        <p:spPr bwMode="auto">
          <a:xfrm>
            <a:off x="1938338" y="1935164"/>
            <a:ext cx="156686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b="1">
                <a:solidFill>
                  <a:srgbClr val="3333CC"/>
                </a:solidFill>
                <a:latin typeface="Arial" panose="020B0604020202020204" pitchFamily="34" charset="0"/>
              </a:rPr>
              <a:t>Example 1</a:t>
            </a:r>
          </a:p>
        </p:txBody>
      </p:sp>
      <p:sp>
        <p:nvSpPr>
          <p:cNvPr id="22536" name="Text Box 8"/>
          <p:cNvSpPr txBox="1">
            <a:spLocks noChangeArrowheads="1"/>
          </p:cNvSpPr>
          <p:nvPr/>
        </p:nvSpPr>
        <p:spPr bwMode="auto">
          <a:xfrm>
            <a:off x="1905001" y="4373564"/>
            <a:ext cx="156686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b="1">
                <a:solidFill>
                  <a:srgbClr val="3333CC"/>
                </a:solidFill>
                <a:latin typeface="Arial" panose="020B0604020202020204" pitchFamily="34" charset="0"/>
              </a:rPr>
              <a:t>Example 2</a:t>
            </a:r>
          </a:p>
        </p:txBody>
      </p:sp>
      <p:sp>
        <p:nvSpPr>
          <p:cNvPr id="22537" name="Text Box 9"/>
          <p:cNvSpPr txBox="1">
            <a:spLocks noChangeArrowheads="1"/>
          </p:cNvSpPr>
          <p:nvPr/>
        </p:nvSpPr>
        <p:spPr bwMode="auto">
          <a:xfrm>
            <a:off x="6129338" y="2743200"/>
            <a:ext cx="15668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en-US" sz="2200" b="1">
                <a:solidFill>
                  <a:srgbClr val="3333CC"/>
                </a:solidFill>
                <a:latin typeface="Arial" panose="020B0604020202020204" pitchFamily="34" charset="0"/>
              </a:rPr>
              <a:t>Example 3</a:t>
            </a:r>
          </a:p>
        </p:txBody>
      </p:sp>
    </p:spTree>
    <p:extLst>
      <p:ext uri="{BB962C8B-B14F-4D97-AF65-F5344CB8AC3E}">
        <p14:creationId xmlns:p14="http://schemas.microsoft.com/office/powerpoint/2010/main" val="176428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0055"/>
            <a:ext cx="10363200" cy="1143000"/>
          </a:xfrm>
        </p:spPr>
        <p:txBody>
          <a:bodyPr/>
          <a:lstStyle/>
          <a:p>
            <a:r>
              <a:rPr lang="en-US" dirty="0" smtClean="0"/>
              <a:t>Another way!!</a:t>
            </a:r>
            <a:endParaRPr lang="en-US" dirty="0"/>
          </a:p>
        </p:txBody>
      </p:sp>
      <p:sp>
        <p:nvSpPr>
          <p:cNvPr id="3" name="Content Placeholder 2"/>
          <p:cNvSpPr>
            <a:spLocks noGrp="1"/>
          </p:cNvSpPr>
          <p:nvPr>
            <p:ph idx="1"/>
          </p:nvPr>
        </p:nvSpPr>
        <p:spPr>
          <a:xfrm>
            <a:off x="914400" y="1066800"/>
            <a:ext cx="10363200" cy="1458191"/>
          </a:xfrm>
        </p:spPr>
        <p:txBody>
          <a:bodyPr/>
          <a:lstStyle/>
          <a:p>
            <a:r>
              <a:rPr lang="en-US" b="1" dirty="0"/>
              <a:t>Formal Charge</a:t>
            </a:r>
            <a:r>
              <a:rPr lang="en-US" dirty="0"/>
              <a:t> = </a:t>
            </a:r>
            <a:r>
              <a:rPr lang="en-US" dirty="0" smtClean="0"/>
              <a:t>(Valence Electrons) </a:t>
            </a:r>
            <a:r>
              <a:rPr lang="en-US" dirty="0"/>
              <a:t>- (number of bonds) - (non-bonding e's)</a:t>
            </a:r>
          </a:p>
        </p:txBody>
      </p:sp>
      <p:sp>
        <p:nvSpPr>
          <p:cNvPr id="4" name="Slide Number Placeholder 3"/>
          <p:cNvSpPr>
            <a:spLocks noGrp="1"/>
          </p:cNvSpPr>
          <p:nvPr>
            <p:ph type="sldNum" sz="quarter" idx="12"/>
          </p:nvPr>
        </p:nvSpPr>
        <p:spPr/>
        <p:txBody>
          <a:bodyPr/>
          <a:lstStyle/>
          <a:p>
            <a:fld id="{8D622107-5073-43C0-996E-AEE7BA517680}" type="slidenum">
              <a:rPr lang="en-US" altLang="en-US" smtClean="0">
                <a:solidFill>
                  <a:srgbClr val="000000"/>
                </a:solidFill>
              </a:rPr>
              <a:pPr/>
              <a:t>11</a:t>
            </a:fld>
            <a:endParaRPr lang="en-US" altLang="en-US">
              <a:solidFill>
                <a:srgbClr val="000000"/>
              </a:solidFill>
            </a:endParaRPr>
          </a:p>
        </p:txBody>
      </p:sp>
      <p:pic>
        <p:nvPicPr>
          <p:cNvPr id="29698" name="Picture 2" descr="http://www.chem.sc.edu/faculty/shimizu/333/Chem_333/1a.iii_files/droppedImag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4147" y="2300024"/>
            <a:ext cx="6931026" cy="3941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321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927" y="349827"/>
            <a:ext cx="10363200" cy="554182"/>
          </a:xfrm>
        </p:spPr>
        <p:txBody>
          <a:bodyPr/>
          <a:lstStyle/>
          <a:p>
            <a:r>
              <a:rPr lang="en-US" dirty="0" smtClean="0"/>
              <a:t>Find the formal Charge for the following:</a:t>
            </a:r>
            <a:endParaRPr lang="en-US" dirty="0"/>
          </a:p>
        </p:txBody>
      </p:sp>
      <p:sp>
        <p:nvSpPr>
          <p:cNvPr id="4" name="Slide Number Placeholder 3"/>
          <p:cNvSpPr>
            <a:spLocks noGrp="1"/>
          </p:cNvSpPr>
          <p:nvPr>
            <p:ph type="sldNum" sz="quarter" idx="12"/>
          </p:nvPr>
        </p:nvSpPr>
        <p:spPr/>
        <p:txBody>
          <a:bodyPr/>
          <a:lstStyle/>
          <a:p>
            <a:fld id="{8D622107-5073-43C0-996E-AEE7BA517680}" type="slidenum">
              <a:rPr lang="en-US" altLang="en-US" smtClean="0">
                <a:solidFill>
                  <a:srgbClr val="000000"/>
                </a:solidFill>
              </a:rPr>
              <a:pPr/>
              <a:t>12</a:t>
            </a:fld>
            <a:endParaRPr lang="en-US" altLang="en-US">
              <a:solidFill>
                <a:srgbClr val="000000"/>
              </a:solidFill>
            </a:endParaRPr>
          </a:p>
        </p:txBody>
      </p:sp>
      <p:pic>
        <p:nvPicPr>
          <p:cNvPr id="30722" name="Picture 2" descr="http://www.chem.ucalgary.ca/courses/351/Carey5th/Ch01/ch1-3-2prob0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73459" y="1381991"/>
            <a:ext cx="9425268" cy="4581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5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710" y="277091"/>
            <a:ext cx="10363200" cy="751609"/>
          </a:xfrm>
        </p:spPr>
        <p:txBody>
          <a:bodyPr/>
          <a:lstStyle/>
          <a:p>
            <a:r>
              <a:rPr lang="en-US" dirty="0" smtClean="0"/>
              <a:t>Answers</a:t>
            </a:r>
            <a:endParaRPr lang="en-US" dirty="0"/>
          </a:p>
        </p:txBody>
      </p:sp>
      <p:sp>
        <p:nvSpPr>
          <p:cNvPr id="4" name="Slide Number Placeholder 3"/>
          <p:cNvSpPr>
            <a:spLocks noGrp="1"/>
          </p:cNvSpPr>
          <p:nvPr>
            <p:ph type="sldNum" sz="quarter" idx="12"/>
          </p:nvPr>
        </p:nvSpPr>
        <p:spPr/>
        <p:txBody>
          <a:bodyPr/>
          <a:lstStyle/>
          <a:p>
            <a:fld id="{8D622107-5073-43C0-996E-AEE7BA517680}" type="slidenum">
              <a:rPr lang="en-US" altLang="en-US" smtClean="0">
                <a:solidFill>
                  <a:srgbClr val="000000"/>
                </a:solidFill>
              </a:rPr>
              <a:pPr/>
              <a:t>13</a:t>
            </a:fld>
            <a:endParaRPr lang="en-US" altLang="en-US">
              <a:solidFill>
                <a:srgbClr val="000000"/>
              </a:solidFill>
            </a:endParaRPr>
          </a:p>
        </p:txBody>
      </p:sp>
      <p:pic>
        <p:nvPicPr>
          <p:cNvPr id="31746" name="Picture 2" descr="http://www.chem.ucalgary.ca/courses/351/Carey5th/Ch01/ch1-3-2ans01.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8863" y="1483604"/>
            <a:ext cx="8977745" cy="4532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097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086050-6694-4C68-8734-654CB29D8D07}" type="slidenum">
              <a:rPr lang="en-US" altLang="en-US">
                <a:solidFill>
                  <a:srgbClr val="000000"/>
                </a:solidFill>
              </a:rPr>
              <a:pPr/>
              <a:t>14</a:t>
            </a:fld>
            <a:endParaRPr lang="en-US" altLang="en-US">
              <a:solidFill>
                <a:srgbClr val="000000"/>
              </a:solidFill>
            </a:endParaRPr>
          </a:p>
        </p:txBody>
      </p:sp>
      <p:pic>
        <p:nvPicPr>
          <p:cNvPr id="24581" name="Picture 5" descr="common_bonding_patt_tb_7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685801"/>
            <a:ext cx="8077200" cy="4887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809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2B489685-3E35-43D1-851D-A43C36E3BA71}" type="slidenum">
              <a:rPr lang="en-US" altLang="en-US">
                <a:solidFill>
                  <a:srgbClr val="000000"/>
                </a:solidFill>
              </a:rPr>
              <a:pPr/>
              <a:t>15</a:t>
            </a:fld>
            <a:endParaRPr lang="en-US" altLang="en-US">
              <a:solidFill>
                <a:srgbClr val="000000"/>
              </a:solidFill>
            </a:endParaRPr>
          </a:p>
        </p:txBody>
      </p:sp>
      <p:sp>
        <p:nvSpPr>
          <p:cNvPr id="185346" name="Text Box 2"/>
          <p:cNvSpPr txBox="1">
            <a:spLocks noChangeArrowheads="1"/>
          </p:cNvSpPr>
          <p:nvPr/>
        </p:nvSpPr>
        <p:spPr bwMode="auto">
          <a:xfrm>
            <a:off x="1676400" y="228601"/>
            <a:ext cx="6934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Assign formal charge for each atom in the following molecule.</a:t>
            </a:r>
          </a:p>
        </p:txBody>
      </p:sp>
      <p:graphicFrame>
        <p:nvGraphicFramePr>
          <p:cNvPr id="185347" name="Object 3"/>
          <p:cNvGraphicFramePr>
            <a:graphicFrameLocks noChangeAspect="1"/>
          </p:cNvGraphicFramePr>
          <p:nvPr/>
        </p:nvGraphicFramePr>
        <p:xfrm>
          <a:off x="3962400" y="1981201"/>
          <a:ext cx="2514600" cy="892175"/>
        </p:xfrm>
        <a:graphic>
          <a:graphicData uri="http://schemas.openxmlformats.org/presentationml/2006/ole">
            <mc:AlternateContent xmlns:mc="http://schemas.openxmlformats.org/markup-compatibility/2006">
              <mc:Choice xmlns:v="urn:schemas-microsoft-com:vml" Requires="v">
                <p:oleObj spid="_x0000_s1028" name="CS ChemDraw Drawing" r:id="rId4" imgW="1077840" imgH="383040" progId="ChemDraw.Document.6.0">
                  <p:embed/>
                </p:oleObj>
              </mc:Choice>
              <mc:Fallback>
                <p:oleObj name="CS ChemDraw Drawing" r:id="rId4" imgW="1077840" imgH="383040" progId="ChemDraw.Document.6.0">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981201"/>
                        <a:ext cx="2514600"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5348" name="Text Box 4"/>
          <p:cNvSpPr txBox="1">
            <a:spLocks noChangeArrowheads="1"/>
          </p:cNvSpPr>
          <p:nvPr/>
        </p:nvSpPr>
        <p:spPr bwMode="auto">
          <a:xfrm>
            <a:off x="1752600" y="30480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6 – (4 + (1/2 X 4))= 0</a:t>
            </a:r>
          </a:p>
        </p:txBody>
      </p:sp>
      <p:sp>
        <p:nvSpPr>
          <p:cNvPr id="185350" name="Text Box 6"/>
          <p:cNvSpPr txBox="1">
            <a:spLocks noChangeArrowheads="1"/>
          </p:cNvSpPr>
          <p:nvPr/>
        </p:nvSpPr>
        <p:spPr bwMode="auto">
          <a:xfrm>
            <a:off x="3429000" y="14478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4 – (0 + (1/2 X 6))= +1</a:t>
            </a:r>
          </a:p>
        </p:txBody>
      </p:sp>
      <p:sp>
        <p:nvSpPr>
          <p:cNvPr id="185351" name="Text Box 7"/>
          <p:cNvSpPr txBox="1">
            <a:spLocks noChangeArrowheads="1"/>
          </p:cNvSpPr>
          <p:nvPr/>
        </p:nvSpPr>
        <p:spPr bwMode="auto">
          <a:xfrm>
            <a:off x="5562600" y="28956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6 – (6 + (1/2 X 2))= -1</a:t>
            </a:r>
          </a:p>
        </p:txBody>
      </p:sp>
      <p:sp>
        <p:nvSpPr>
          <p:cNvPr id="185352" name="Text Box 8"/>
          <p:cNvSpPr txBox="1">
            <a:spLocks noChangeArrowheads="1"/>
          </p:cNvSpPr>
          <p:nvPr/>
        </p:nvSpPr>
        <p:spPr bwMode="auto">
          <a:xfrm>
            <a:off x="1981200" y="38862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Overall formal charge of molecule is 0.</a:t>
            </a:r>
          </a:p>
        </p:txBody>
      </p:sp>
    </p:spTree>
    <p:extLst>
      <p:ext uri="{BB962C8B-B14F-4D97-AF65-F5344CB8AC3E}">
        <p14:creationId xmlns:p14="http://schemas.microsoft.com/office/powerpoint/2010/main" val="2516847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5348"/>
                                        </p:tgtEl>
                                        <p:attrNameLst>
                                          <p:attrName>style.visibility</p:attrName>
                                        </p:attrNameLst>
                                      </p:cBhvr>
                                      <p:to>
                                        <p:strVal val="visible"/>
                                      </p:to>
                                    </p:set>
                                    <p:anim calcmode="lin" valueType="num">
                                      <p:cBhvr additive="base">
                                        <p:cTn id="7" dur="500" fill="hold"/>
                                        <p:tgtEl>
                                          <p:spTgt spid="185348"/>
                                        </p:tgtEl>
                                        <p:attrNameLst>
                                          <p:attrName>ppt_x</p:attrName>
                                        </p:attrNameLst>
                                      </p:cBhvr>
                                      <p:tavLst>
                                        <p:tav tm="0">
                                          <p:val>
                                            <p:strVal val="0-#ppt_w/2"/>
                                          </p:val>
                                        </p:tav>
                                        <p:tav tm="100000">
                                          <p:val>
                                            <p:strVal val="#ppt_x"/>
                                          </p:val>
                                        </p:tav>
                                      </p:tavLst>
                                    </p:anim>
                                    <p:anim calcmode="lin" valueType="num">
                                      <p:cBhvr additive="base">
                                        <p:cTn id="8" dur="500" fill="hold"/>
                                        <p:tgtEl>
                                          <p:spTgt spid="1853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5350"/>
                                        </p:tgtEl>
                                        <p:attrNameLst>
                                          <p:attrName>style.visibility</p:attrName>
                                        </p:attrNameLst>
                                      </p:cBhvr>
                                      <p:to>
                                        <p:strVal val="visible"/>
                                      </p:to>
                                    </p:set>
                                    <p:anim calcmode="lin" valueType="num">
                                      <p:cBhvr additive="base">
                                        <p:cTn id="13" dur="500" fill="hold"/>
                                        <p:tgtEl>
                                          <p:spTgt spid="185350"/>
                                        </p:tgtEl>
                                        <p:attrNameLst>
                                          <p:attrName>ppt_x</p:attrName>
                                        </p:attrNameLst>
                                      </p:cBhvr>
                                      <p:tavLst>
                                        <p:tav tm="0">
                                          <p:val>
                                            <p:strVal val="0-#ppt_w/2"/>
                                          </p:val>
                                        </p:tav>
                                        <p:tav tm="100000">
                                          <p:val>
                                            <p:strVal val="#ppt_x"/>
                                          </p:val>
                                        </p:tav>
                                      </p:tavLst>
                                    </p:anim>
                                    <p:anim calcmode="lin" valueType="num">
                                      <p:cBhvr additive="base">
                                        <p:cTn id="14" dur="500" fill="hold"/>
                                        <p:tgtEl>
                                          <p:spTgt spid="18535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5351"/>
                                        </p:tgtEl>
                                        <p:attrNameLst>
                                          <p:attrName>style.visibility</p:attrName>
                                        </p:attrNameLst>
                                      </p:cBhvr>
                                      <p:to>
                                        <p:strVal val="visible"/>
                                      </p:to>
                                    </p:set>
                                    <p:anim calcmode="lin" valueType="num">
                                      <p:cBhvr additive="base">
                                        <p:cTn id="19" dur="500" fill="hold"/>
                                        <p:tgtEl>
                                          <p:spTgt spid="185351"/>
                                        </p:tgtEl>
                                        <p:attrNameLst>
                                          <p:attrName>ppt_x</p:attrName>
                                        </p:attrNameLst>
                                      </p:cBhvr>
                                      <p:tavLst>
                                        <p:tav tm="0">
                                          <p:val>
                                            <p:strVal val="0-#ppt_w/2"/>
                                          </p:val>
                                        </p:tav>
                                        <p:tav tm="100000">
                                          <p:val>
                                            <p:strVal val="#ppt_x"/>
                                          </p:val>
                                        </p:tav>
                                      </p:tavLst>
                                    </p:anim>
                                    <p:anim calcmode="lin" valueType="num">
                                      <p:cBhvr additive="base">
                                        <p:cTn id="20" dur="500" fill="hold"/>
                                        <p:tgtEl>
                                          <p:spTgt spid="18535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5352"/>
                                        </p:tgtEl>
                                        <p:attrNameLst>
                                          <p:attrName>style.visibility</p:attrName>
                                        </p:attrNameLst>
                                      </p:cBhvr>
                                      <p:to>
                                        <p:strVal val="visible"/>
                                      </p:to>
                                    </p:set>
                                    <p:anim calcmode="lin" valueType="num">
                                      <p:cBhvr additive="base">
                                        <p:cTn id="25" dur="500" fill="hold"/>
                                        <p:tgtEl>
                                          <p:spTgt spid="185352"/>
                                        </p:tgtEl>
                                        <p:attrNameLst>
                                          <p:attrName>ppt_x</p:attrName>
                                        </p:attrNameLst>
                                      </p:cBhvr>
                                      <p:tavLst>
                                        <p:tav tm="0">
                                          <p:val>
                                            <p:strVal val="0-#ppt_w/2"/>
                                          </p:val>
                                        </p:tav>
                                        <p:tav tm="100000">
                                          <p:val>
                                            <p:strVal val="#ppt_x"/>
                                          </p:val>
                                        </p:tav>
                                      </p:tavLst>
                                    </p:anim>
                                    <p:anim calcmode="lin" valueType="num">
                                      <p:cBhvr additive="base">
                                        <p:cTn id="26" dur="500" fill="hold"/>
                                        <p:tgtEl>
                                          <p:spTgt spid="1853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8" grpId="0" autoUpdateAnimBg="0"/>
      <p:bldP spid="185350" grpId="0" autoUpdateAnimBg="0"/>
      <p:bldP spid="185351" grpId="0" autoUpdateAnimBg="0"/>
      <p:bldP spid="18535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1524000" y="0"/>
            <a:ext cx="91440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3600" b="1" u="sng">
                <a:solidFill>
                  <a:srgbClr val="0000FF"/>
                </a:solidFill>
                <a:effectLst>
                  <a:outerShdw blurRad="38100" dist="38100" dir="2700000" algn="tl">
                    <a:srgbClr val="C0C0C0"/>
                  </a:outerShdw>
                </a:effectLst>
                <a:latin typeface="Comic Sans MS" panose="030F0702030302020204" pitchFamily="66" charset="0"/>
              </a:rPr>
              <a:t>Multiple Bonds</a:t>
            </a:r>
            <a:endParaRPr lang="en-US" altLang="en-US" sz="3600" b="1" u="sng">
              <a:solidFill>
                <a:srgbClr val="006600"/>
              </a:solidFill>
              <a:effectLst>
                <a:outerShdw blurRad="38100" dist="38100" dir="2700000" algn="tl">
                  <a:srgbClr val="C0C0C0"/>
                </a:outerShdw>
              </a:effectLst>
              <a:latin typeface="Comic Sans MS" panose="030F0702030302020204" pitchFamily="66" charset="0"/>
            </a:endParaRPr>
          </a:p>
          <a:p>
            <a:pPr eaLnBrk="0" fontAlgn="base" hangingPunct="0">
              <a:spcBef>
                <a:spcPct val="0"/>
              </a:spcBef>
              <a:spcAft>
                <a:spcPct val="0"/>
              </a:spcAft>
            </a:pPr>
            <a:r>
              <a:rPr lang="en-US" altLang="en-US" sz="2400">
                <a:solidFill>
                  <a:srgbClr val="000000"/>
                </a:solidFill>
                <a:latin typeface="Comic Sans MS" panose="030F0702030302020204" pitchFamily="66" charset="0"/>
              </a:rPr>
              <a:t> </a:t>
            </a:r>
          </a:p>
          <a:p>
            <a:pPr algn="ctr" eaLnBrk="0" fontAlgn="base" hangingPunct="0">
              <a:spcBef>
                <a:spcPct val="0"/>
              </a:spcBef>
              <a:spcAft>
                <a:spcPct val="0"/>
              </a:spcAft>
            </a:pPr>
            <a:r>
              <a:rPr lang="en-US" altLang="en-US" sz="2400">
                <a:solidFill>
                  <a:srgbClr val="000000"/>
                </a:solidFill>
                <a:latin typeface="Comic Sans MS" panose="030F0702030302020204" pitchFamily="66" charset="0"/>
              </a:rPr>
              <a:t>Everything we have talked about so far has only dealt with what we call </a:t>
            </a:r>
            <a:r>
              <a:rPr lang="en-US" altLang="en-US" sz="2400" b="1">
                <a:solidFill>
                  <a:srgbClr val="000000"/>
                </a:solidFill>
                <a:latin typeface="Comic Sans MS" panose="030F0702030302020204" pitchFamily="66" charset="0"/>
              </a:rPr>
              <a:t>sigma bonds</a:t>
            </a:r>
          </a:p>
          <a:p>
            <a:pPr eaLnBrk="0" fontAlgn="base" hangingPunct="0">
              <a:spcBef>
                <a:spcPct val="0"/>
              </a:spcBef>
              <a:spcAft>
                <a:spcPct val="0"/>
              </a:spcAft>
            </a:pPr>
            <a:r>
              <a:rPr lang="en-US" altLang="en-US" sz="2400">
                <a:solidFill>
                  <a:srgbClr val="000000"/>
                </a:solidFill>
                <a:latin typeface="Comic Sans MS" panose="030F0702030302020204" pitchFamily="66" charset="0"/>
              </a:rPr>
              <a:t> </a:t>
            </a:r>
          </a:p>
          <a:p>
            <a:pPr eaLnBrk="0" fontAlgn="base" hangingPunct="0">
              <a:spcBef>
                <a:spcPct val="0"/>
              </a:spcBef>
              <a:spcAft>
                <a:spcPct val="0"/>
              </a:spcAft>
            </a:pPr>
            <a:r>
              <a:rPr lang="en-US" altLang="en-US" sz="2400" b="1">
                <a:solidFill>
                  <a:srgbClr val="000000"/>
                </a:solidFill>
                <a:effectLst>
                  <a:outerShdw blurRad="38100" dist="38100" dir="2700000" algn="tl">
                    <a:srgbClr val="C0C0C0"/>
                  </a:outerShdw>
                </a:effectLst>
                <a:latin typeface="Comic Sans MS" panose="030F0702030302020204" pitchFamily="66" charset="0"/>
              </a:rPr>
              <a:t>Sigma bond</a:t>
            </a:r>
            <a:r>
              <a:rPr lang="en-US" altLang="en-US" sz="2400" b="1">
                <a:solidFill>
                  <a:srgbClr val="000000"/>
                </a:solidFill>
                <a:latin typeface="Comic Sans MS" panose="030F0702030302020204" pitchFamily="66" charset="0"/>
              </a:rPr>
              <a:t> (</a:t>
            </a:r>
            <a:r>
              <a:rPr lang="en-US" altLang="en-US" sz="2400" b="1">
                <a:solidFill>
                  <a:srgbClr val="000000"/>
                </a:solidFill>
                <a:latin typeface="Symbol" panose="05050102010706020507" pitchFamily="18" charset="2"/>
              </a:rPr>
              <a:t>s</a:t>
            </a:r>
            <a:r>
              <a:rPr lang="en-US" altLang="en-US" sz="2400" b="1">
                <a:solidFill>
                  <a:srgbClr val="000000"/>
                </a:solidFill>
                <a:latin typeface="Comic Sans MS" panose="030F0702030302020204" pitchFamily="66" charset="0"/>
              </a:rPr>
              <a:t>) </a:t>
            </a:r>
            <a:r>
              <a:rPr lang="en-US" altLang="en-US" sz="2400" b="1">
                <a:solidFill>
                  <a:srgbClr val="000000"/>
                </a:solidFill>
                <a:latin typeface="Comic Sans MS" panose="030F0702030302020204" pitchFamily="66" charset="0"/>
                <a:sym typeface="Symbol" panose="05050102010706020507" pitchFamily="18" charset="2"/>
              </a:rPr>
              <a:t> </a:t>
            </a:r>
            <a:r>
              <a:rPr lang="en-US" altLang="en-US" sz="2400">
                <a:solidFill>
                  <a:srgbClr val="000000"/>
                </a:solidFill>
                <a:effectLst>
                  <a:outerShdw blurRad="38100" dist="38100" dir="2700000" algn="tl">
                    <a:srgbClr val="C0C0C0"/>
                  </a:outerShdw>
                </a:effectLst>
                <a:latin typeface="Comic Sans MS" panose="030F0702030302020204" pitchFamily="66" charset="0"/>
              </a:rPr>
              <a:t>A bond where the line of electron density is concentrated symmetrically along the line connecting the two atoms.</a:t>
            </a:r>
          </a:p>
          <a:p>
            <a:pPr eaLnBrk="0" fontAlgn="base" hangingPunct="0">
              <a:spcBef>
                <a:spcPct val="0"/>
              </a:spcBef>
              <a:spcAft>
                <a:spcPct val="0"/>
              </a:spcAft>
            </a:pPr>
            <a:endParaRPr lang="en-US" altLang="en-US" sz="2400" i="1">
              <a:solidFill>
                <a:srgbClr val="000000"/>
              </a:solidFill>
            </a:endParaRPr>
          </a:p>
        </p:txBody>
      </p:sp>
      <p:pic>
        <p:nvPicPr>
          <p:cNvPr id="84995" name="Picture 3" descr="FG09_01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31503" b="31503"/>
          <a:stretch>
            <a:fillRect/>
          </a:stretch>
        </p:blipFill>
        <p:spPr bwMode="auto">
          <a:xfrm>
            <a:off x="1752600" y="3657600"/>
            <a:ext cx="8915400" cy="2198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924665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FG09_02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4004" r="24004"/>
          <a:stretch>
            <a:fillRect/>
          </a:stretch>
        </p:blipFill>
        <p:spPr bwMode="auto">
          <a:xfrm>
            <a:off x="6019801" y="990600"/>
            <a:ext cx="4456113"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1" name="Rectangle 5"/>
          <p:cNvSpPr>
            <a:spLocks noChangeArrowheads="1"/>
          </p:cNvSpPr>
          <p:nvPr/>
        </p:nvSpPr>
        <p:spPr bwMode="auto">
          <a:xfrm>
            <a:off x="1752600" y="152401"/>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000000"/>
                </a:solidFill>
                <a:effectLst>
                  <a:outerShdw blurRad="38100" dist="38100" dir="2700000" algn="tl">
                    <a:srgbClr val="C0C0C0"/>
                  </a:outerShdw>
                </a:effectLst>
                <a:latin typeface="Comic Sans MS" panose="030F0702030302020204" pitchFamily="66" charset="0"/>
              </a:rPr>
              <a:t>Pi bond</a:t>
            </a:r>
            <a:r>
              <a:rPr lang="en-US" altLang="en-US" sz="2400" b="1">
                <a:solidFill>
                  <a:srgbClr val="000000"/>
                </a:solidFill>
                <a:latin typeface="Comic Sans MS" panose="030F0702030302020204" pitchFamily="66" charset="0"/>
              </a:rPr>
              <a:t> (</a:t>
            </a:r>
            <a:r>
              <a:rPr lang="en-US" altLang="en-US" sz="2400" b="1">
                <a:solidFill>
                  <a:srgbClr val="000000"/>
                </a:solidFill>
                <a:latin typeface="Symbol" panose="05050102010706020507" pitchFamily="18" charset="2"/>
              </a:rPr>
              <a:t>p</a:t>
            </a:r>
            <a:r>
              <a:rPr lang="en-US" altLang="en-US" sz="2400" b="1">
                <a:solidFill>
                  <a:srgbClr val="000000"/>
                </a:solidFill>
                <a:latin typeface="Comic Sans MS" panose="030F0702030302020204" pitchFamily="66" charset="0"/>
              </a:rPr>
              <a:t>) </a:t>
            </a:r>
            <a:r>
              <a:rPr lang="en-US" altLang="en-US" sz="2400" b="1">
                <a:solidFill>
                  <a:srgbClr val="000000"/>
                </a:solidFill>
                <a:latin typeface="Comic Sans MS" panose="030F0702030302020204" pitchFamily="66" charset="0"/>
                <a:sym typeface="Symbol" panose="05050102010706020507" pitchFamily="18" charset="2"/>
              </a:rPr>
              <a:t> </a:t>
            </a:r>
            <a:r>
              <a:rPr lang="en-US" altLang="en-US" sz="2400">
                <a:solidFill>
                  <a:srgbClr val="000000"/>
                </a:solidFill>
                <a:effectLst>
                  <a:outerShdw blurRad="38100" dist="38100" dir="2700000" algn="tl">
                    <a:srgbClr val="C0C0C0"/>
                  </a:outerShdw>
                </a:effectLst>
                <a:latin typeface="Comic Sans MS" panose="030F0702030302020204" pitchFamily="66" charset="0"/>
              </a:rPr>
              <a:t>A bond where the overlapping regions exist above and below the internuclear axis (with a nodal plane along the internuclear axis).</a:t>
            </a:r>
          </a:p>
        </p:txBody>
      </p:sp>
    </p:spTree>
    <p:extLst>
      <p:ext uri="{BB962C8B-B14F-4D97-AF65-F5344CB8AC3E}">
        <p14:creationId xmlns:p14="http://schemas.microsoft.com/office/powerpoint/2010/main" val="220386670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664" y="214745"/>
            <a:ext cx="10363200" cy="1143000"/>
          </a:xfrm>
        </p:spPr>
        <p:txBody>
          <a:bodyPr/>
          <a:lstStyle/>
          <a:p>
            <a:r>
              <a:rPr lang="en-US" dirty="0" smtClean="0"/>
              <a:t>How to count Sigma and pi bonds??</a:t>
            </a:r>
            <a:endParaRPr lang="en-US" dirty="0"/>
          </a:p>
        </p:txBody>
      </p:sp>
      <p:sp>
        <p:nvSpPr>
          <p:cNvPr id="3" name="Content Placeholder 2"/>
          <p:cNvSpPr>
            <a:spLocks noGrp="1"/>
          </p:cNvSpPr>
          <p:nvPr>
            <p:ph idx="1"/>
          </p:nvPr>
        </p:nvSpPr>
        <p:spPr>
          <a:xfrm>
            <a:off x="841664" y="2743200"/>
            <a:ext cx="10363200" cy="4114800"/>
          </a:xfrm>
        </p:spPr>
        <p:txBody>
          <a:bodyPr/>
          <a:lstStyle/>
          <a:p>
            <a:r>
              <a:rPr lang="en-US" b="0" i="0" dirty="0" smtClean="0">
                <a:solidFill>
                  <a:srgbClr val="333333"/>
                </a:solidFill>
                <a:effectLst/>
                <a:latin typeface="proxima-nova"/>
              </a:rPr>
              <a:t>To count sigma and </a:t>
            </a:r>
            <a:r>
              <a:rPr lang="en-US" b="1" dirty="0" smtClean="0">
                <a:solidFill>
                  <a:srgbClr val="FF0000"/>
                </a:solidFill>
                <a:latin typeface="proxima-nova"/>
              </a:rPr>
              <a:t>Pi</a:t>
            </a:r>
            <a:r>
              <a:rPr lang="en-US" b="1" i="0" u="none" strike="noStrike" dirty="0" smtClean="0">
                <a:solidFill>
                  <a:srgbClr val="FF0000"/>
                </a:solidFill>
                <a:effectLst/>
                <a:latin typeface="proxima-nova"/>
              </a:rPr>
              <a:t> bonds</a:t>
            </a:r>
            <a:r>
              <a:rPr lang="en-US" b="0" i="0" dirty="0" smtClean="0">
                <a:solidFill>
                  <a:srgbClr val="333333"/>
                </a:solidFill>
                <a:effectLst/>
                <a:latin typeface="proxima-nova"/>
              </a:rPr>
              <a:t>, first you need to know how many single, double and triple bonds are present in the molecule.</a:t>
            </a:r>
          </a:p>
          <a:p>
            <a:r>
              <a:rPr lang="en-US" b="1" u="sng" dirty="0">
                <a:solidFill>
                  <a:srgbClr val="0070C0"/>
                </a:solidFill>
              </a:rPr>
              <a:t>A single bond contains one sigma bond </a:t>
            </a:r>
            <a:r>
              <a:rPr lang="en-US" dirty="0"/>
              <a:t>(direct head-on overlap of orbitals</a:t>
            </a:r>
            <a:r>
              <a:rPr lang="en-US" dirty="0" smtClean="0"/>
              <a:t>). </a:t>
            </a:r>
            <a:r>
              <a:rPr lang="en-US" dirty="0"/>
              <a:t>For example, the C-C sigma bond in ethane is formed by the head-on overlap of two sp³ orbitals.</a:t>
            </a:r>
          </a:p>
        </p:txBody>
      </p:sp>
      <p:pic>
        <p:nvPicPr>
          <p:cNvPr id="2050" name="Picture 2" descr="www.chem.ucla.ed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438" y="1143000"/>
            <a:ext cx="2695575" cy="1495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797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318" y="692727"/>
            <a:ext cx="10363200" cy="2434937"/>
          </a:xfrm>
        </p:spPr>
        <p:txBody>
          <a:bodyPr/>
          <a:lstStyle/>
          <a:p>
            <a:r>
              <a:rPr lang="en-US" b="1" i="0" u="sng" dirty="0" smtClean="0">
                <a:solidFill>
                  <a:srgbClr val="0070C0"/>
                </a:solidFill>
                <a:effectLst/>
                <a:latin typeface="proxima-nova"/>
              </a:rPr>
              <a:t>A Double </a:t>
            </a:r>
            <a:r>
              <a:rPr lang="en-US" b="1" u="sng" dirty="0">
                <a:solidFill>
                  <a:srgbClr val="0070C0"/>
                </a:solidFill>
                <a:latin typeface="proxima-nova"/>
              </a:rPr>
              <a:t>B</a:t>
            </a:r>
            <a:r>
              <a:rPr lang="en-US" b="1" i="0" u="sng" dirty="0" smtClean="0">
                <a:solidFill>
                  <a:srgbClr val="0070C0"/>
                </a:solidFill>
                <a:effectLst/>
                <a:latin typeface="proxima-nova"/>
              </a:rPr>
              <a:t>ond contains one sigma bond and one pi bond </a:t>
            </a:r>
            <a:r>
              <a:rPr lang="en-US" b="0" i="0" dirty="0" smtClean="0">
                <a:solidFill>
                  <a:srgbClr val="333333"/>
                </a:solidFill>
                <a:effectLst/>
                <a:latin typeface="proxima-nova"/>
              </a:rPr>
              <a:t>(side-on overlap of p orbital)</a:t>
            </a:r>
            <a:endParaRPr lang="en-US" dirty="0"/>
          </a:p>
        </p:txBody>
      </p:sp>
      <p:pic>
        <p:nvPicPr>
          <p:cNvPr id="27652" name="Picture 4" descr="wps.prenhall.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5975" y="2284557"/>
            <a:ext cx="3810000" cy="21907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80208" y="4719494"/>
            <a:ext cx="8465127" cy="1569660"/>
          </a:xfrm>
          <a:prstGeom prst="rect">
            <a:avLst/>
          </a:prstGeom>
        </p:spPr>
        <p:txBody>
          <a:bodyPr wrap="square">
            <a:spAutoFit/>
          </a:bodyPr>
          <a:lstStyle/>
          <a:p>
            <a:r>
              <a:rPr lang="en-US" sz="2400" dirty="0" smtClean="0">
                <a:solidFill>
                  <a:srgbClr val="333333"/>
                </a:solidFill>
                <a:latin typeface="proxima-nova"/>
              </a:rPr>
              <a:t>in </a:t>
            </a:r>
            <a:r>
              <a:rPr lang="en-US" sz="2400" dirty="0">
                <a:solidFill>
                  <a:srgbClr val="333333"/>
                </a:solidFill>
                <a:latin typeface="proxima-nova"/>
              </a:rPr>
              <a:t>ethylene, the C=C double bond consists of a sigma bond and a pi bond. The sigma bond is formed by the head-on overlap of two sp² orbitals. The pi bond is formed by the side-on overlap of two 2p orbitals.</a:t>
            </a:r>
            <a:endParaRPr lang="en-US" sz="2400" dirty="0"/>
          </a:p>
        </p:txBody>
      </p:sp>
    </p:spTree>
    <p:extLst>
      <p:ext uri="{BB962C8B-B14F-4D97-AF65-F5344CB8AC3E}">
        <p14:creationId xmlns:p14="http://schemas.microsoft.com/office/powerpoint/2010/main" val="187637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464" y="0"/>
            <a:ext cx="10515600" cy="1325563"/>
          </a:xfrm>
        </p:spPr>
        <p:txBody>
          <a:bodyPr/>
          <a:lstStyle/>
          <a:p>
            <a:pPr algn="ctr"/>
            <a:r>
              <a:rPr lang="en-US" b="1" dirty="0" smtClean="0"/>
              <a:t>Methane</a:t>
            </a:r>
            <a:endParaRPr lang="en-US" dirty="0"/>
          </a:p>
        </p:txBody>
      </p:sp>
      <p:pic>
        <p:nvPicPr>
          <p:cNvPr id="1026" name="Picture 2" descr="https://chemistry.boisestate.edu/richardbanks/inorganic/bonding%20and%20hybridization/bondin9.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7642" y="1039091"/>
            <a:ext cx="9004136" cy="34142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57300" y="4972845"/>
            <a:ext cx="8988136" cy="1569660"/>
          </a:xfrm>
          <a:prstGeom prst="rect">
            <a:avLst/>
          </a:prstGeom>
          <a:noFill/>
        </p:spPr>
        <p:txBody>
          <a:bodyPr wrap="square" rtlCol="0">
            <a:spAutoFit/>
          </a:bodyPr>
          <a:lstStyle/>
          <a:p>
            <a:r>
              <a:rPr lang="en-US" sz="2400" dirty="0"/>
              <a:t>the three 2p orbitals of the carbon atom are combined with its 2s orbital to form four new orbitals called "sp</a:t>
            </a:r>
            <a:r>
              <a:rPr lang="en-US" sz="2400" baseline="30000" dirty="0"/>
              <a:t>3</a:t>
            </a:r>
            <a:r>
              <a:rPr lang="en-US" sz="2400" dirty="0"/>
              <a:t>" hybrid </a:t>
            </a:r>
            <a:r>
              <a:rPr lang="en-US" sz="2400" dirty="0" smtClean="0"/>
              <a:t>orbitals. </a:t>
            </a:r>
            <a:r>
              <a:rPr lang="en-US" sz="2400" dirty="0"/>
              <a:t>These hybrid orbitals have 75% p-character and 25% s-character which gives them a shape that is shorter and fatter than a p-orbital.</a:t>
            </a:r>
          </a:p>
        </p:txBody>
      </p:sp>
    </p:spTree>
    <p:extLst>
      <p:ext uri="{BB962C8B-B14F-4D97-AF65-F5344CB8AC3E}">
        <p14:creationId xmlns:p14="http://schemas.microsoft.com/office/powerpoint/2010/main" val="2634140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3846" y="495300"/>
            <a:ext cx="10363200" cy="1084118"/>
          </a:xfrm>
        </p:spPr>
        <p:txBody>
          <a:bodyPr/>
          <a:lstStyle/>
          <a:p>
            <a:r>
              <a:rPr lang="en-US" b="1" u="sng" dirty="0" smtClean="0">
                <a:solidFill>
                  <a:srgbClr val="0070C0"/>
                </a:solidFill>
              </a:rPr>
              <a:t>A triple bond contains one sigma bond and 2 pi bo</a:t>
            </a:r>
            <a:r>
              <a:rPr lang="en-US" b="1" dirty="0" smtClean="0">
                <a:solidFill>
                  <a:srgbClr val="0070C0"/>
                </a:solidFill>
              </a:rPr>
              <a:t>nds</a:t>
            </a:r>
            <a:r>
              <a:rPr lang="en-US" dirty="0" smtClean="0"/>
              <a:t>.</a:t>
            </a:r>
            <a:endParaRPr lang="en-US" dirty="0"/>
          </a:p>
        </p:txBody>
      </p:sp>
      <p:sp>
        <p:nvSpPr>
          <p:cNvPr id="4" name="Rectangle 3"/>
          <p:cNvSpPr/>
          <p:nvPr/>
        </p:nvSpPr>
        <p:spPr>
          <a:xfrm>
            <a:off x="904009" y="3815973"/>
            <a:ext cx="9164782" cy="1815882"/>
          </a:xfrm>
          <a:prstGeom prst="rect">
            <a:avLst/>
          </a:prstGeom>
        </p:spPr>
        <p:txBody>
          <a:bodyPr wrap="square">
            <a:spAutoFit/>
          </a:bodyPr>
          <a:lstStyle/>
          <a:p>
            <a:r>
              <a:rPr lang="en-US" sz="2800" dirty="0">
                <a:solidFill>
                  <a:srgbClr val="333333"/>
                </a:solidFill>
                <a:latin typeface="proxima-nova"/>
              </a:rPr>
              <a:t>In acetylene, the C≡C triple bond consists of a sigma bond and two pi bonds. The sigma bond is formed by the head-on overlap of two </a:t>
            </a:r>
            <a:r>
              <a:rPr lang="en-US" sz="2800" dirty="0" err="1">
                <a:solidFill>
                  <a:srgbClr val="333333"/>
                </a:solidFill>
                <a:latin typeface="proxima-nova"/>
              </a:rPr>
              <a:t>sp</a:t>
            </a:r>
            <a:r>
              <a:rPr lang="en-US" sz="2800" dirty="0">
                <a:solidFill>
                  <a:srgbClr val="333333"/>
                </a:solidFill>
                <a:latin typeface="proxima-nova"/>
              </a:rPr>
              <a:t> orbitals. The pi bonds are formed by the side-on overlap of 2p orbitals</a:t>
            </a:r>
            <a:r>
              <a:rPr lang="en-US" dirty="0">
                <a:solidFill>
                  <a:srgbClr val="333333"/>
                </a:solidFill>
                <a:latin typeface="proxima-nova"/>
              </a:rPr>
              <a:t>.</a:t>
            </a:r>
            <a:endParaRPr lang="en-US" dirty="0"/>
          </a:p>
        </p:txBody>
      </p:sp>
      <p:pic>
        <p:nvPicPr>
          <p:cNvPr id="28674" name="Picture 2" descr="www2.chemistry.msu.ed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5047" y="1579418"/>
            <a:ext cx="6836270" cy="2235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535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fld id="{A04669FF-9B14-4A9A-9182-33E14DA2B4CB}" type="slidenum">
              <a:rPr lang="en-US" altLang="en-US">
                <a:solidFill>
                  <a:srgbClr val="000000"/>
                </a:solidFill>
              </a:rPr>
              <a:pPr/>
              <a:t>21</a:t>
            </a:fld>
            <a:endParaRPr lang="en-US" altLang="en-US">
              <a:solidFill>
                <a:srgbClr val="000000"/>
              </a:solidFill>
            </a:endParaRPr>
          </a:p>
        </p:txBody>
      </p:sp>
      <p:pic>
        <p:nvPicPr>
          <p:cNvPr id="39951"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881314"/>
            <a:ext cx="4876800" cy="171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38" name="Text Box 2"/>
          <p:cNvSpPr txBox="1">
            <a:spLocks noChangeArrowheads="1"/>
          </p:cNvSpPr>
          <p:nvPr/>
        </p:nvSpPr>
        <p:spPr bwMode="auto">
          <a:xfrm>
            <a:off x="1752600" y="525463"/>
            <a:ext cx="845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400" b="1">
              <a:solidFill>
                <a:srgbClr val="000000"/>
              </a:solidFill>
              <a:latin typeface="Arial" panose="020B0604020202020204" pitchFamily="34" charset="0"/>
            </a:endParaRPr>
          </a:p>
        </p:txBody>
      </p:sp>
      <p:sp>
        <p:nvSpPr>
          <p:cNvPr id="39939" name="Text Box 3"/>
          <p:cNvSpPr txBox="1">
            <a:spLocks noChangeArrowheads="1"/>
          </p:cNvSpPr>
          <p:nvPr/>
        </p:nvSpPr>
        <p:spPr bwMode="auto">
          <a:xfrm>
            <a:off x="1676400" y="533401"/>
            <a:ext cx="60198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500" b="1">
                <a:solidFill>
                  <a:srgbClr val="000000"/>
                </a:solidFill>
                <a:latin typeface="Arial" panose="020B0604020202020204" pitchFamily="34" charset="0"/>
              </a:rPr>
              <a:t>Determining Molecular Shape</a:t>
            </a:r>
          </a:p>
        </p:txBody>
      </p:sp>
      <p:sp>
        <p:nvSpPr>
          <p:cNvPr id="39940" name="Text Box 4"/>
          <p:cNvSpPr txBox="1">
            <a:spLocks noChangeArrowheads="1"/>
          </p:cNvSpPr>
          <p:nvPr/>
        </p:nvSpPr>
        <p:spPr bwMode="auto">
          <a:xfrm>
            <a:off x="1752600" y="1295401"/>
            <a:ext cx="8610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50000"/>
              </a:spcBef>
              <a:spcAft>
                <a:spcPct val="0"/>
              </a:spcAft>
            </a:pPr>
            <a:r>
              <a:rPr lang="en-US" altLang="en-US" sz="2400" b="1">
                <a:solidFill>
                  <a:srgbClr val="000000"/>
                </a:solidFill>
                <a:latin typeface="Arial" panose="020B0604020202020204" pitchFamily="34" charset="0"/>
              </a:rPr>
              <a:t>Two variables define a molecule’s structure: </a:t>
            </a:r>
            <a:r>
              <a:rPr lang="en-US" altLang="en-US" sz="2400" b="1" i="1">
                <a:solidFill>
                  <a:srgbClr val="000000"/>
                </a:solidFill>
                <a:latin typeface="Arial" panose="020B0604020202020204" pitchFamily="34" charset="0"/>
              </a:rPr>
              <a:t>bond length</a:t>
            </a:r>
            <a:r>
              <a:rPr lang="en-US" altLang="en-US" sz="2400" b="1">
                <a:solidFill>
                  <a:srgbClr val="000000"/>
                </a:solidFill>
                <a:latin typeface="Arial" panose="020B0604020202020204" pitchFamily="34" charset="0"/>
              </a:rPr>
              <a:t> and </a:t>
            </a:r>
            <a:r>
              <a:rPr lang="en-US" altLang="en-US" sz="2400" b="1" i="1">
                <a:solidFill>
                  <a:srgbClr val="000000"/>
                </a:solidFill>
                <a:latin typeface="Arial" panose="020B0604020202020204" pitchFamily="34" charset="0"/>
              </a:rPr>
              <a:t>bond angle</a:t>
            </a:r>
            <a:r>
              <a:rPr lang="en-US" altLang="en-US" sz="2400" b="1">
                <a:solidFill>
                  <a:srgbClr val="000000"/>
                </a:solidFill>
                <a:latin typeface="Arial" panose="020B0604020202020204" pitchFamily="34" charset="0"/>
              </a:rPr>
              <a:t>.</a:t>
            </a:r>
          </a:p>
        </p:txBody>
      </p:sp>
      <p:sp>
        <p:nvSpPr>
          <p:cNvPr id="39943" name="Text Box 7"/>
          <p:cNvSpPr txBox="1">
            <a:spLocks noChangeArrowheads="1"/>
          </p:cNvSpPr>
          <p:nvPr/>
        </p:nvSpPr>
        <p:spPr bwMode="auto">
          <a:xfrm>
            <a:off x="1828800" y="2133601"/>
            <a:ext cx="8305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1638" indent="-341313">
              <a:tabLst>
                <a:tab pos="223838" algn="l"/>
              </a:tabLst>
              <a:defRPr sz="2400">
                <a:solidFill>
                  <a:schemeClr val="tx1"/>
                </a:solidFill>
                <a:latin typeface="Times New Roman" panose="02020603050405020304" pitchFamily="18" charset="0"/>
              </a:defRPr>
            </a:lvl1pPr>
            <a:lvl2pPr marL="1033463" indent="-457200">
              <a:tabLst>
                <a:tab pos="223838" algn="l"/>
              </a:tabLst>
              <a:defRPr sz="2400">
                <a:solidFill>
                  <a:schemeClr val="tx1"/>
                </a:solidFill>
                <a:latin typeface="Times New Roman" panose="02020603050405020304" pitchFamily="18" charset="0"/>
              </a:defRPr>
            </a:lvl2pPr>
            <a:lvl3pPr marL="1604963" indent="-457200">
              <a:tabLst>
                <a:tab pos="223838" algn="l"/>
              </a:tabLst>
              <a:defRPr sz="2400">
                <a:solidFill>
                  <a:schemeClr val="tx1"/>
                </a:solidFill>
                <a:latin typeface="Times New Roman" panose="02020603050405020304" pitchFamily="18" charset="0"/>
              </a:defRPr>
            </a:lvl3pPr>
            <a:lvl4pPr marL="2176463" indent="-457200">
              <a:tabLst>
                <a:tab pos="223838" algn="l"/>
              </a:tabLst>
              <a:defRPr sz="2400">
                <a:solidFill>
                  <a:schemeClr val="tx1"/>
                </a:solidFill>
                <a:latin typeface="Times New Roman" panose="02020603050405020304" pitchFamily="18" charset="0"/>
              </a:defRPr>
            </a:lvl4pPr>
            <a:lvl5pPr marL="2747963" indent="-457200">
              <a:tabLst>
                <a:tab pos="223838" algn="l"/>
              </a:tabLst>
              <a:defRPr sz="2400">
                <a:solidFill>
                  <a:schemeClr val="tx1"/>
                </a:solidFill>
                <a:latin typeface="Times New Roman" panose="02020603050405020304" pitchFamily="18" charset="0"/>
              </a:defRPr>
            </a:lvl5pPr>
            <a:lvl6pPr marL="3205163" indent="-457200" fontAlgn="base">
              <a:spcBef>
                <a:spcPct val="0"/>
              </a:spcBef>
              <a:spcAft>
                <a:spcPct val="0"/>
              </a:spcAft>
              <a:tabLst>
                <a:tab pos="223838" algn="l"/>
              </a:tabLst>
              <a:defRPr sz="2400">
                <a:solidFill>
                  <a:schemeClr val="tx1"/>
                </a:solidFill>
                <a:latin typeface="Times New Roman" panose="02020603050405020304" pitchFamily="18" charset="0"/>
              </a:defRPr>
            </a:lvl6pPr>
            <a:lvl7pPr marL="3662363" indent="-457200" fontAlgn="base">
              <a:spcBef>
                <a:spcPct val="0"/>
              </a:spcBef>
              <a:spcAft>
                <a:spcPct val="0"/>
              </a:spcAft>
              <a:tabLst>
                <a:tab pos="223838" algn="l"/>
              </a:tabLst>
              <a:defRPr sz="2400">
                <a:solidFill>
                  <a:schemeClr val="tx1"/>
                </a:solidFill>
                <a:latin typeface="Times New Roman" panose="02020603050405020304" pitchFamily="18" charset="0"/>
              </a:defRPr>
            </a:lvl7pPr>
            <a:lvl8pPr marL="4119563" indent="-457200" fontAlgn="base">
              <a:spcBef>
                <a:spcPct val="0"/>
              </a:spcBef>
              <a:spcAft>
                <a:spcPct val="0"/>
              </a:spcAft>
              <a:tabLst>
                <a:tab pos="223838" algn="l"/>
              </a:tabLst>
              <a:defRPr sz="2400">
                <a:solidFill>
                  <a:schemeClr val="tx1"/>
                </a:solidFill>
                <a:latin typeface="Times New Roman" panose="02020603050405020304" pitchFamily="18" charset="0"/>
              </a:defRPr>
            </a:lvl8pPr>
            <a:lvl9pPr marL="4576763" indent="-457200" fontAlgn="base">
              <a:spcBef>
                <a:spcPct val="0"/>
              </a:spcBef>
              <a:spcAft>
                <a:spcPct val="0"/>
              </a:spcAft>
              <a:tabLst>
                <a:tab pos="223838" algn="l"/>
              </a:tabLst>
              <a:defRPr sz="2400">
                <a:solidFill>
                  <a:schemeClr val="tx1"/>
                </a:solidFill>
                <a:latin typeface="Times New Roman" panose="02020603050405020304" pitchFamily="18" charset="0"/>
              </a:defRPr>
            </a:lvl9pPr>
          </a:lstStyle>
          <a:p>
            <a:pPr algn="just" fontAlgn="base">
              <a:spcBef>
                <a:spcPct val="50000"/>
              </a:spcBef>
              <a:spcAft>
                <a:spcPct val="0"/>
              </a:spcAft>
              <a:buFontTx/>
              <a:buChar char="•"/>
            </a:pPr>
            <a:r>
              <a:rPr lang="en-US" altLang="en-US" b="1">
                <a:solidFill>
                  <a:srgbClr val="3333CC"/>
                </a:solidFill>
                <a:latin typeface="Arial" panose="020B0604020202020204" pitchFamily="34" charset="0"/>
              </a:rPr>
              <a:t>Bond length </a:t>
            </a:r>
            <a:r>
              <a:rPr lang="en-US" altLang="en-US" b="1" i="1">
                <a:solidFill>
                  <a:srgbClr val="3333CC"/>
                </a:solidFill>
                <a:latin typeface="Arial" panose="020B0604020202020204" pitchFamily="34" charset="0"/>
              </a:rPr>
              <a:t>decreases</a:t>
            </a:r>
            <a:r>
              <a:rPr lang="en-US" altLang="en-US" b="1">
                <a:solidFill>
                  <a:srgbClr val="3333CC"/>
                </a:solidFill>
                <a:latin typeface="Arial" panose="020B0604020202020204" pitchFamily="34" charset="0"/>
              </a:rPr>
              <a:t> across a row of the periodic      table as the size of the atom </a:t>
            </a:r>
            <a:r>
              <a:rPr lang="en-US" altLang="en-US" b="1" i="1">
                <a:solidFill>
                  <a:srgbClr val="3333CC"/>
                </a:solidFill>
                <a:latin typeface="Arial" panose="020B0604020202020204" pitchFamily="34" charset="0"/>
              </a:rPr>
              <a:t>decreases</a:t>
            </a:r>
            <a:r>
              <a:rPr lang="en-US" altLang="en-US" b="1">
                <a:solidFill>
                  <a:srgbClr val="3333CC"/>
                </a:solidFill>
                <a:latin typeface="Arial" panose="020B0604020202020204" pitchFamily="34" charset="0"/>
              </a:rPr>
              <a:t>.</a:t>
            </a:r>
          </a:p>
        </p:txBody>
      </p:sp>
      <p:sp>
        <p:nvSpPr>
          <p:cNvPr id="39946" name="Text Box 10"/>
          <p:cNvSpPr txBox="1">
            <a:spLocks noChangeArrowheads="1"/>
          </p:cNvSpPr>
          <p:nvPr/>
        </p:nvSpPr>
        <p:spPr bwMode="auto">
          <a:xfrm>
            <a:off x="1752600" y="4511676"/>
            <a:ext cx="8305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1638" indent="-341313">
              <a:tabLst>
                <a:tab pos="223838" algn="l"/>
              </a:tabLst>
              <a:defRPr sz="2400">
                <a:solidFill>
                  <a:schemeClr val="tx1"/>
                </a:solidFill>
                <a:latin typeface="Times New Roman" panose="02020603050405020304" pitchFamily="18" charset="0"/>
              </a:defRPr>
            </a:lvl1pPr>
            <a:lvl2pPr marL="1033463" indent="-457200">
              <a:tabLst>
                <a:tab pos="223838" algn="l"/>
              </a:tabLst>
              <a:defRPr sz="2400">
                <a:solidFill>
                  <a:schemeClr val="tx1"/>
                </a:solidFill>
                <a:latin typeface="Times New Roman" panose="02020603050405020304" pitchFamily="18" charset="0"/>
              </a:defRPr>
            </a:lvl2pPr>
            <a:lvl3pPr marL="1604963" indent="-457200">
              <a:tabLst>
                <a:tab pos="223838" algn="l"/>
              </a:tabLst>
              <a:defRPr sz="2400">
                <a:solidFill>
                  <a:schemeClr val="tx1"/>
                </a:solidFill>
                <a:latin typeface="Times New Roman" panose="02020603050405020304" pitchFamily="18" charset="0"/>
              </a:defRPr>
            </a:lvl3pPr>
            <a:lvl4pPr marL="2176463" indent="-457200">
              <a:tabLst>
                <a:tab pos="223838" algn="l"/>
              </a:tabLst>
              <a:defRPr sz="2400">
                <a:solidFill>
                  <a:schemeClr val="tx1"/>
                </a:solidFill>
                <a:latin typeface="Times New Roman" panose="02020603050405020304" pitchFamily="18" charset="0"/>
              </a:defRPr>
            </a:lvl4pPr>
            <a:lvl5pPr marL="2747963" indent="-457200">
              <a:tabLst>
                <a:tab pos="223838" algn="l"/>
              </a:tabLst>
              <a:defRPr sz="2400">
                <a:solidFill>
                  <a:schemeClr val="tx1"/>
                </a:solidFill>
                <a:latin typeface="Times New Roman" panose="02020603050405020304" pitchFamily="18" charset="0"/>
              </a:defRPr>
            </a:lvl5pPr>
            <a:lvl6pPr marL="3205163" indent="-457200" fontAlgn="base">
              <a:spcBef>
                <a:spcPct val="0"/>
              </a:spcBef>
              <a:spcAft>
                <a:spcPct val="0"/>
              </a:spcAft>
              <a:tabLst>
                <a:tab pos="223838" algn="l"/>
              </a:tabLst>
              <a:defRPr sz="2400">
                <a:solidFill>
                  <a:schemeClr val="tx1"/>
                </a:solidFill>
                <a:latin typeface="Times New Roman" panose="02020603050405020304" pitchFamily="18" charset="0"/>
              </a:defRPr>
            </a:lvl6pPr>
            <a:lvl7pPr marL="3662363" indent="-457200" fontAlgn="base">
              <a:spcBef>
                <a:spcPct val="0"/>
              </a:spcBef>
              <a:spcAft>
                <a:spcPct val="0"/>
              </a:spcAft>
              <a:tabLst>
                <a:tab pos="223838" algn="l"/>
              </a:tabLst>
              <a:defRPr sz="2400">
                <a:solidFill>
                  <a:schemeClr val="tx1"/>
                </a:solidFill>
                <a:latin typeface="Times New Roman" panose="02020603050405020304" pitchFamily="18" charset="0"/>
              </a:defRPr>
            </a:lvl7pPr>
            <a:lvl8pPr marL="4119563" indent="-457200" fontAlgn="base">
              <a:spcBef>
                <a:spcPct val="0"/>
              </a:spcBef>
              <a:spcAft>
                <a:spcPct val="0"/>
              </a:spcAft>
              <a:tabLst>
                <a:tab pos="223838" algn="l"/>
              </a:tabLst>
              <a:defRPr sz="2400">
                <a:solidFill>
                  <a:schemeClr val="tx1"/>
                </a:solidFill>
                <a:latin typeface="Times New Roman" panose="02020603050405020304" pitchFamily="18" charset="0"/>
              </a:defRPr>
            </a:lvl8pPr>
            <a:lvl9pPr marL="4576763" indent="-457200" fontAlgn="base">
              <a:spcBef>
                <a:spcPct val="0"/>
              </a:spcBef>
              <a:spcAft>
                <a:spcPct val="0"/>
              </a:spcAft>
              <a:tabLst>
                <a:tab pos="223838" algn="l"/>
              </a:tabLst>
              <a:defRPr sz="2400">
                <a:solidFill>
                  <a:schemeClr val="tx1"/>
                </a:solidFill>
                <a:latin typeface="Times New Roman" panose="02020603050405020304" pitchFamily="18" charset="0"/>
              </a:defRPr>
            </a:lvl9pPr>
          </a:lstStyle>
          <a:p>
            <a:pPr algn="just" fontAlgn="base">
              <a:spcBef>
                <a:spcPct val="50000"/>
              </a:spcBef>
              <a:spcAft>
                <a:spcPct val="0"/>
              </a:spcAft>
              <a:buFontTx/>
              <a:buChar char="•"/>
            </a:pPr>
            <a:r>
              <a:rPr lang="en-US" altLang="en-US" b="1">
                <a:solidFill>
                  <a:srgbClr val="3333CC"/>
                </a:solidFill>
                <a:latin typeface="Arial" panose="020B0604020202020204" pitchFamily="34" charset="0"/>
              </a:rPr>
              <a:t>Bond length </a:t>
            </a:r>
            <a:r>
              <a:rPr lang="en-US" altLang="en-US" b="1" i="1">
                <a:solidFill>
                  <a:srgbClr val="3333CC"/>
                </a:solidFill>
                <a:latin typeface="Arial" panose="020B0604020202020204" pitchFamily="34" charset="0"/>
              </a:rPr>
              <a:t>increases</a:t>
            </a:r>
            <a:r>
              <a:rPr lang="en-US" altLang="en-US" b="1">
                <a:solidFill>
                  <a:srgbClr val="3333CC"/>
                </a:solidFill>
                <a:latin typeface="Arial" panose="020B0604020202020204" pitchFamily="34" charset="0"/>
              </a:rPr>
              <a:t> down a column of the periodic table as the size of an atom </a:t>
            </a:r>
            <a:r>
              <a:rPr lang="en-US" altLang="en-US" b="1" i="1">
                <a:solidFill>
                  <a:srgbClr val="3333CC"/>
                </a:solidFill>
                <a:latin typeface="Arial" panose="020B0604020202020204" pitchFamily="34" charset="0"/>
              </a:rPr>
              <a:t>increases</a:t>
            </a:r>
            <a:r>
              <a:rPr lang="en-US" altLang="en-US" b="1">
                <a:solidFill>
                  <a:srgbClr val="3333CC"/>
                </a:solidFill>
                <a:latin typeface="Arial" panose="020B0604020202020204" pitchFamily="34" charset="0"/>
              </a:rPr>
              <a:t>.</a:t>
            </a:r>
          </a:p>
        </p:txBody>
      </p:sp>
      <p:pic>
        <p:nvPicPr>
          <p:cNvPr id="39952"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5419725"/>
            <a:ext cx="4808538"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94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6FD52CB-F1D7-4283-A8AA-5AA5515A39BC}" type="slidenum">
              <a:rPr lang="en-US" altLang="en-US">
                <a:solidFill>
                  <a:srgbClr val="000000"/>
                </a:solidFill>
              </a:rPr>
              <a:pPr/>
              <a:t>22</a:t>
            </a:fld>
            <a:endParaRPr lang="en-US" altLang="en-US">
              <a:solidFill>
                <a:srgbClr val="000000"/>
              </a:solidFill>
            </a:endParaRPr>
          </a:p>
        </p:txBody>
      </p:sp>
      <p:pic>
        <p:nvPicPr>
          <p:cNvPr id="40968" name="Picture 8" descr="average_bond_length_tb_7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609600"/>
            <a:ext cx="7924800" cy="2357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426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69BA0D9E-9135-4F11-8877-9AFB9ABB889B}" type="slidenum">
              <a:rPr lang="en-US" altLang="en-US">
                <a:solidFill>
                  <a:srgbClr val="000000"/>
                </a:solidFill>
              </a:rPr>
              <a:pPr/>
              <a:t>23</a:t>
            </a:fld>
            <a:endParaRPr lang="en-US" altLang="en-US">
              <a:solidFill>
                <a:srgbClr val="000000"/>
              </a:solidFill>
            </a:endParaRPr>
          </a:p>
        </p:txBody>
      </p:sp>
      <p:sp>
        <p:nvSpPr>
          <p:cNvPr id="26626" name="Text Box 2"/>
          <p:cNvSpPr txBox="1">
            <a:spLocks noChangeArrowheads="1"/>
          </p:cNvSpPr>
          <p:nvPr/>
        </p:nvSpPr>
        <p:spPr bwMode="auto">
          <a:xfrm>
            <a:off x="1676400" y="609601"/>
            <a:ext cx="6629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500" b="1">
                <a:solidFill>
                  <a:srgbClr val="000000"/>
                </a:solidFill>
                <a:latin typeface="Arial" panose="020B0604020202020204" pitchFamily="34" charset="0"/>
              </a:rPr>
              <a:t>Exceptions to the Octet Rule</a:t>
            </a:r>
          </a:p>
        </p:txBody>
      </p:sp>
      <p:pic>
        <p:nvPicPr>
          <p:cNvPr id="26627" name="Picture 3" descr="30 second row elements without an oct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057400"/>
            <a:ext cx="5143500" cy="1436688"/>
          </a:xfrm>
          <a:prstGeom prst="rect">
            <a:avLst/>
          </a:prstGeom>
          <a:noFill/>
          <a:extLst>
            <a:ext uri="{909E8E84-426E-40DD-AFC4-6F175D3DCCD1}">
              <a14:hiddenFill xmlns:a14="http://schemas.microsoft.com/office/drawing/2010/main">
                <a:solidFill>
                  <a:srgbClr val="FFFFFF"/>
                </a:solidFill>
              </a14:hiddenFill>
            </a:ext>
          </a:extLst>
        </p:spPr>
      </p:pic>
      <p:sp>
        <p:nvSpPr>
          <p:cNvPr id="26628" name="Text Box 4"/>
          <p:cNvSpPr txBox="1">
            <a:spLocks noChangeArrowheads="1"/>
          </p:cNvSpPr>
          <p:nvPr/>
        </p:nvSpPr>
        <p:spPr bwMode="auto">
          <a:xfrm>
            <a:off x="1828800" y="12954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Elements in Groups 2A and 3A</a:t>
            </a:r>
          </a:p>
        </p:txBody>
      </p:sp>
      <p:sp>
        <p:nvSpPr>
          <p:cNvPr id="26630" name="Text Box 6"/>
          <p:cNvSpPr txBox="1">
            <a:spLocks noChangeArrowheads="1"/>
          </p:cNvSpPr>
          <p:nvPr/>
        </p:nvSpPr>
        <p:spPr bwMode="auto">
          <a:xfrm>
            <a:off x="1752600" y="3657600"/>
            <a:ext cx="563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400" b="1">
                <a:solidFill>
                  <a:srgbClr val="000000"/>
                </a:solidFill>
                <a:latin typeface="Arial" panose="020B0604020202020204" pitchFamily="34" charset="0"/>
              </a:rPr>
              <a:t>Elements in the Third Row</a:t>
            </a:r>
          </a:p>
        </p:txBody>
      </p:sp>
      <p:pic>
        <p:nvPicPr>
          <p:cNvPr id="266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1" y="4267200"/>
            <a:ext cx="6500813" cy="197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510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a:t>
            </a:r>
            <a:r>
              <a:rPr lang="en-US" b="1" dirty="0" smtClean="0"/>
              <a:t>mmonia</a:t>
            </a:r>
            <a:endParaRPr lang="en-US" dirty="0"/>
          </a:p>
        </p:txBody>
      </p:sp>
      <p:pic>
        <p:nvPicPr>
          <p:cNvPr id="2050" name="Picture 2" descr="https://chemistry.boisestate.edu/richardbanks/inorganic/bonding%20and%20hybridization/bondin9.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8166" y="2063389"/>
            <a:ext cx="7739388" cy="293463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chemistry.boisestate.edu/richardbanks/inorganic/bonding%20and%20hybridization/bondin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5118" y="4144240"/>
            <a:ext cx="1651892" cy="1707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065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 water</a:t>
            </a:r>
            <a:endParaRPr lang="en-US" dirty="0"/>
          </a:p>
        </p:txBody>
      </p:sp>
      <p:pic>
        <p:nvPicPr>
          <p:cNvPr id="3074" name="Picture 2" descr="https://chemistry.boisestate.edu/richardbanks/inorganic/bonding%20and%20hybridization/bondin9.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402773"/>
            <a:ext cx="7962804" cy="301935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chemistry.boisestate.edu/richardbanks/inorganic/bonding%20and%20hybridization/bondin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46284" y="4022076"/>
            <a:ext cx="1687662" cy="1557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796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570"/>
            <a:ext cx="10515600" cy="1325563"/>
          </a:xfrm>
        </p:spPr>
        <p:txBody>
          <a:bodyPr/>
          <a:lstStyle/>
          <a:p>
            <a:pPr algn="ctr"/>
            <a:r>
              <a:rPr lang="en-US" b="1" dirty="0" smtClean="0"/>
              <a:t>Boron </a:t>
            </a:r>
            <a:r>
              <a:rPr lang="en-US" b="1" dirty="0" err="1" smtClean="0"/>
              <a:t>Trifluoride</a:t>
            </a:r>
            <a:r>
              <a:rPr lang="en-US" b="1" dirty="0" smtClean="0"/>
              <a:t> </a:t>
            </a:r>
            <a:r>
              <a:rPr lang="en-US" b="1" dirty="0"/>
              <a:t>molecule</a:t>
            </a:r>
            <a:endParaRPr lang="en-US" dirty="0"/>
          </a:p>
        </p:txBody>
      </p:sp>
      <p:pic>
        <p:nvPicPr>
          <p:cNvPr id="4098" name="Picture 2" descr="https://chemistry.boisestate.edu/richardbanks/inorganic/bonding%20and%20hybridization/bondin16.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080655"/>
            <a:ext cx="7609732" cy="355368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52946" y="4634344"/>
            <a:ext cx="9327572" cy="1569660"/>
          </a:xfrm>
          <a:prstGeom prst="rect">
            <a:avLst/>
          </a:prstGeom>
        </p:spPr>
        <p:txBody>
          <a:bodyPr wrap="square">
            <a:spAutoFit/>
          </a:bodyPr>
          <a:lstStyle/>
          <a:p>
            <a:r>
              <a:rPr lang="en-US" sz="2400" b="0" i="0" dirty="0" smtClean="0">
                <a:solidFill>
                  <a:srgbClr val="000000"/>
                </a:solidFill>
                <a:effectLst/>
                <a:latin typeface="Times New Roman" panose="02020603050405020304" pitchFamily="18" charset="0"/>
              </a:rPr>
              <a:t>In this case, the 2s orbital is combined with only two of the 2p orbitals (since we only need three hybrid orbitals for the three groups...thinking of groups as atoms and non-bonding pairs) forming three hybrid orbitals called </a:t>
            </a:r>
            <a:r>
              <a:rPr lang="en-US" sz="2400" b="0" i="0" dirty="0" smtClean="0">
                <a:effectLst/>
                <a:latin typeface="Times New Roman" panose="02020603050405020304" pitchFamily="18" charset="0"/>
              </a:rPr>
              <a:t>sp</a:t>
            </a:r>
            <a:r>
              <a:rPr lang="en-US" sz="2400" b="0" i="0" baseline="30000" dirty="0" smtClean="0">
                <a:effectLst/>
                <a:latin typeface="Times New Roman" panose="02020603050405020304" pitchFamily="18" charset="0"/>
              </a:rPr>
              <a:t>2</a:t>
            </a:r>
            <a:r>
              <a:rPr lang="en-US" sz="2400" b="0" i="0" dirty="0" smtClean="0">
                <a:solidFill>
                  <a:srgbClr val="000000"/>
                </a:solidFill>
                <a:effectLst/>
                <a:latin typeface="Times New Roman" panose="02020603050405020304" pitchFamily="18" charset="0"/>
              </a:rPr>
              <a:t> hybrid orbitals.</a:t>
            </a:r>
            <a:endParaRPr lang="en-US" sz="2400" dirty="0"/>
          </a:p>
        </p:txBody>
      </p:sp>
      <p:pic>
        <p:nvPicPr>
          <p:cNvPr id="4100" name="Picture 4" descr="https://chemistry.boisestate.edu/richardbanks/inorganic/bonding%20and%20hybridization/bondin17.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3109" y="1354995"/>
            <a:ext cx="2308518" cy="213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248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Beryllium </a:t>
            </a:r>
            <a:r>
              <a:rPr lang="en-US" b="1" dirty="0"/>
              <a:t>dichloride</a:t>
            </a:r>
            <a:endParaRPr lang="en-US" dirty="0"/>
          </a:p>
        </p:txBody>
      </p:sp>
      <p:pic>
        <p:nvPicPr>
          <p:cNvPr id="5122" name="Picture 2" descr="https://chemistry.boisestate.edu/richardbanks/inorganic/bonding%20and%20hybridization/bondin19.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6191" y="1641114"/>
            <a:ext cx="7557222" cy="33031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72491" y="4790209"/>
            <a:ext cx="8454736" cy="1200329"/>
          </a:xfrm>
          <a:prstGeom prst="rect">
            <a:avLst/>
          </a:prstGeom>
        </p:spPr>
        <p:txBody>
          <a:bodyPr wrap="square">
            <a:spAutoFit/>
          </a:bodyPr>
          <a:lstStyle/>
          <a:p>
            <a:r>
              <a:rPr lang="en-US" sz="2400" b="0" i="0" dirty="0" smtClean="0">
                <a:solidFill>
                  <a:srgbClr val="000000"/>
                </a:solidFill>
                <a:effectLst/>
                <a:latin typeface="Times New Roman" panose="02020603050405020304" pitchFamily="18" charset="0"/>
              </a:rPr>
              <a:t>Since only two groups are attached to beryllium, we only will have two hybrid orbitals. In this case, the 2s orbital is combined with only one of the 2p orbitals to yield </a:t>
            </a:r>
            <a:r>
              <a:rPr lang="en-US" sz="2400" b="0" i="0" dirty="0" err="1" smtClean="0">
                <a:solidFill>
                  <a:srgbClr val="000000"/>
                </a:solidFill>
                <a:effectLst/>
                <a:latin typeface="Times New Roman" panose="02020603050405020304" pitchFamily="18" charset="0"/>
              </a:rPr>
              <a:t>two</a:t>
            </a:r>
            <a:r>
              <a:rPr lang="en-US" sz="2400" b="0" i="0" dirty="0" err="1" smtClean="0">
                <a:effectLst/>
                <a:latin typeface="Times New Roman" panose="02020603050405020304" pitchFamily="18" charset="0"/>
              </a:rPr>
              <a:t>sp</a:t>
            </a:r>
            <a:r>
              <a:rPr lang="en-US" sz="2400" b="0" i="0" dirty="0" smtClean="0">
                <a:solidFill>
                  <a:srgbClr val="000000"/>
                </a:solidFill>
                <a:effectLst/>
                <a:latin typeface="Times New Roman" panose="02020603050405020304" pitchFamily="18" charset="0"/>
              </a:rPr>
              <a:t> hybrid orbitals. </a:t>
            </a:r>
            <a:endParaRPr lang="en-US" sz="2400" dirty="0"/>
          </a:p>
        </p:txBody>
      </p:sp>
    </p:spTree>
    <p:extLst>
      <p:ext uri="{BB962C8B-B14F-4D97-AF65-F5344CB8AC3E}">
        <p14:creationId xmlns:p14="http://schemas.microsoft.com/office/powerpoint/2010/main" val="394540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91" y="2942070"/>
            <a:ext cx="10515600" cy="1325563"/>
          </a:xfrm>
        </p:spPr>
        <p:txBody>
          <a:bodyPr>
            <a:normAutofit fontScale="90000"/>
          </a:bodyPr>
          <a:lstStyle/>
          <a:p>
            <a:r>
              <a:rPr lang="en-US" b="1" u="sng" dirty="0">
                <a:solidFill>
                  <a:srgbClr val="FF0000"/>
                </a:solidFill>
              </a:rPr>
              <a:t>The number of these new hybrid orbitals must be equal to the numbers of atoms and non-bonded electron pairs surrounding the central atom!</a:t>
            </a:r>
            <a:br>
              <a:rPr lang="en-US" b="1" u="sng" dirty="0">
                <a:solidFill>
                  <a:srgbClr val="FF0000"/>
                </a:solidFill>
              </a:rPr>
            </a:br>
            <a:r>
              <a:rPr lang="en-US" dirty="0" smtClean="0"/>
              <a:t/>
            </a:r>
            <a:br>
              <a:rPr lang="en-US" dirty="0" smtClean="0"/>
            </a:br>
            <a:endParaRPr lang="en-US" dirty="0"/>
          </a:p>
        </p:txBody>
      </p:sp>
    </p:spTree>
    <p:extLst>
      <p:ext uri="{BB962C8B-B14F-4D97-AF65-F5344CB8AC3E}">
        <p14:creationId xmlns:p14="http://schemas.microsoft.com/office/powerpoint/2010/main" val="357963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7" y="2609561"/>
            <a:ext cx="10515600" cy="1325563"/>
          </a:xfrm>
        </p:spPr>
        <p:txBody>
          <a:bodyPr/>
          <a:lstStyle/>
          <a:p>
            <a:pPr algn="ctr"/>
            <a:r>
              <a:rPr lang="en-US" dirty="0" smtClean="0"/>
              <a:t>Formal Charge</a:t>
            </a:r>
            <a:endParaRPr lang="en-US" dirty="0"/>
          </a:p>
        </p:txBody>
      </p:sp>
    </p:spTree>
    <p:extLst>
      <p:ext uri="{BB962C8B-B14F-4D97-AF65-F5344CB8AC3E}">
        <p14:creationId xmlns:p14="http://schemas.microsoft.com/office/powerpoint/2010/main" val="40336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20C75F43-CE3B-4CAD-AE83-C5DA7E6FDB9D}" type="slidenum">
              <a:rPr lang="en-US" altLang="en-US">
                <a:solidFill>
                  <a:srgbClr val="000000"/>
                </a:solidFill>
              </a:rPr>
              <a:pPr/>
              <a:t>9</a:t>
            </a:fld>
            <a:endParaRPr lang="en-US" altLang="en-US">
              <a:solidFill>
                <a:srgbClr val="000000"/>
              </a:solidFill>
            </a:endParaRPr>
          </a:p>
        </p:txBody>
      </p:sp>
      <p:sp>
        <p:nvSpPr>
          <p:cNvPr id="21506" name="Text Box 2"/>
          <p:cNvSpPr txBox="1">
            <a:spLocks noChangeArrowheads="1"/>
          </p:cNvSpPr>
          <p:nvPr/>
        </p:nvSpPr>
        <p:spPr bwMode="auto">
          <a:xfrm>
            <a:off x="1752600" y="609601"/>
            <a:ext cx="56388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500" b="1">
                <a:solidFill>
                  <a:srgbClr val="000000"/>
                </a:solidFill>
                <a:latin typeface="Arial" panose="020B0604020202020204" pitchFamily="34" charset="0"/>
              </a:rPr>
              <a:t>Formal Charge</a:t>
            </a:r>
          </a:p>
        </p:txBody>
      </p:sp>
      <p:sp>
        <p:nvSpPr>
          <p:cNvPr id="21507" name="Text Box 3"/>
          <p:cNvSpPr txBox="1">
            <a:spLocks noChangeArrowheads="1"/>
          </p:cNvSpPr>
          <p:nvPr/>
        </p:nvSpPr>
        <p:spPr bwMode="auto">
          <a:xfrm>
            <a:off x="1752600" y="1295401"/>
            <a:ext cx="8686800" cy="19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just" fontAlgn="base">
              <a:spcBef>
                <a:spcPct val="50000"/>
              </a:spcBef>
              <a:spcAft>
                <a:spcPct val="0"/>
              </a:spcAft>
              <a:buFontTx/>
              <a:buChar char="•"/>
            </a:pPr>
            <a:r>
              <a:rPr lang="en-US" altLang="en-US" sz="2200" b="1">
                <a:solidFill>
                  <a:srgbClr val="000000"/>
                </a:solidFill>
                <a:latin typeface="Arial" panose="020B0604020202020204" pitchFamily="34" charset="0"/>
              </a:rPr>
              <a:t>Formal charge is the charge assigned to individual atoms in a Lewis structure.</a:t>
            </a:r>
          </a:p>
          <a:p>
            <a:pPr algn="just" fontAlgn="base">
              <a:spcBef>
                <a:spcPct val="50000"/>
              </a:spcBef>
              <a:spcAft>
                <a:spcPct val="0"/>
              </a:spcAft>
              <a:buFontTx/>
              <a:buChar char="•"/>
            </a:pPr>
            <a:r>
              <a:rPr lang="en-US" altLang="en-US" sz="2200" b="1">
                <a:solidFill>
                  <a:srgbClr val="000000"/>
                </a:solidFill>
                <a:latin typeface="Arial" panose="020B0604020202020204" pitchFamily="34" charset="0"/>
              </a:rPr>
              <a:t>By calculating formal charge, we determine how the number of electrons around a particular atom compares to its number of valence electrons. Formal charge is calculated as follows:</a:t>
            </a:r>
          </a:p>
        </p:txBody>
      </p:sp>
      <p:pic>
        <p:nvPicPr>
          <p:cNvPr id="21508" name="Picture 4" descr="22 formal charge equ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657601"/>
            <a:ext cx="7391400" cy="792163"/>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a:spLocks noChangeArrowheads="1"/>
          </p:cNvSpPr>
          <p:nvPr/>
        </p:nvSpPr>
        <p:spPr bwMode="auto">
          <a:xfrm>
            <a:off x="1752600" y="4495800"/>
            <a:ext cx="8686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9388" indent="-179388">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just" fontAlgn="base">
              <a:spcBef>
                <a:spcPct val="50000"/>
              </a:spcBef>
              <a:spcAft>
                <a:spcPct val="0"/>
              </a:spcAft>
              <a:buFontTx/>
              <a:buChar char="•"/>
            </a:pPr>
            <a:r>
              <a:rPr lang="en-US" altLang="en-US" sz="2200" b="1">
                <a:solidFill>
                  <a:srgbClr val="000000"/>
                </a:solidFill>
                <a:latin typeface="Arial" panose="020B0604020202020204" pitchFamily="34" charset="0"/>
              </a:rPr>
              <a:t>The number of electrons “owned” by an atom is determined by its number of bonds and lone pairs.</a:t>
            </a:r>
          </a:p>
          <a:p>
            <a:pPr algn="just" fontAlgn="base">
              <a:spcBef>
                <a:spcPct val="50000"/>
              </a:spcBef>
              <a:spcAft>
                <a:spcPct val="0"/>
              </a:spcAft>
              <a:buFontTx/>
              <a:buChar char="•"/>
            </a:pPr>
            <a:r>
              <a:rPr lang="en-US" altLang="en-US" sz="2200" b="1">
                <a:solidFill>
                  <a:srgbClr val="000000"/>
                </a:solidFill>
                <a:latin typeface="Arial" panose="020B0604020202020204" pitchFamily="34" charset="0"/>
              </a:rPr>
              <a:t>An atom “owns” </a:t>
            </a:r>
            <a:r>
              <a:rPr lang="en-US" altLang="en-US" sz="2200" b="1" i="1">
                <a:solidFill>
                  <a:srgbClr val="000000"/>
                </a:solidFill>
                <a:latin typeface="Arial" panose="020B0604020202020204" pitchFamily="34" charset="0"/>
              </a:rPr>
              <a:t>all</a:t>
            </a:r>
            <a:r>
              <a:rPr lang="en-US" altLang="en-US" sz="2200" b="1">
                <a:solidFill>
                  <a:srgbClr val="000000"/>
                </a:solidFill>
                <a:latin typeface="Arial" panose="020B0604020202020204" pitchFamily="34" charset="0"/>
              </a:rPr>
              <a:t> of its unshared electrons and </a:t>
            </a:r>
            <a:r>
              <a:rPr lang="en-US" altLang="en-US" sz="2200" b="1" i="1">
                <a:solidFill>
                  <a:srgbClr val="000000"/>
                </a:solidFill>
                <a:latin typeface="Arial" panose="020B0604020202020204" pitchFamily="34" charset="0"/>
              </a:rPr>
              <a:t>half</a:t>
            </a:r>
            <a:r>
              <a:rPr lang="en-US" altLang="en-US" sz="2200" b="1">
                <a:solidFill>
                  <a:srgbClr val="000000"/>
                </a:solidFill>
                <a:latin typeface="Arial" panose="020B0604020202020204" pitchFamily="34" charset="0"/>
              </a:rPr>
              <a:t> of its shared electrons.</a:t>
            </a:r>
          </a:p>
        </p:txBody>
      </p:sp>
    </p:spTree>
    <p:extLst>
      <p:ext uri="{BB962C8B-B14F-4D97-AF65-F5344CB8AC3E}">
        <p14:creationId xmlns:p14="http://schemas.microsoft.com/office/powerpoint/2010/main" val="2881093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600" b="0" i="1"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600" b="0" i="1"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600" b="0" i="1"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600" b="0" i="1"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589</Words>
  <Application>Microsoft Office PowerPoint</Application>
  <PresentationFormat>Widescreen</PresentationFormat>
  <Paragraphs>66</Paragraphs>
  <Slides>23</Slides>
  <Notes>7</Notes>
  <HiddenSlides>0</HiddenSlides>
  <MMClips>0</MMClips>
  <ScaleCrop>false</ScaleCrop>
  <HeadingPairs>
    <vt:vector size="8" baseType="variant">
      <vt:variant>
        <vt:lpstr>Fonts Used</vt:lpstr>
      </vt:variant>
      <vt:variant>
        <vt:i4>7</vt:i4>
      </vt:variant>
      <vt:variant>
        <vt:lpstr>Theme</vt:lpstr>
      </vt:variant>
      <vt:variant>
        <vt:i4>10</vt:i4>
      </vt:variant>
      <vt:variant>
        <vt:lpstr>Embedded OLE Servers</vt:lpstr>
      </vt:variant>
      <vt:variant>
        <vt:i4>1</vt:i4>
      </vt:variant>
      <vt:variant>
        <vt:lpstr>Slide Titles</vt:lpstr>
      </vt:variant>
      <vt:variant>
        <vt:i4>23</vt:i4>
      </vt:variant>
    </vt:vector>
  </HeadingPairs>
  <TitlesOfParts>
    <vt:vector size="41" baseType="lpstr">
      <vt:lpstr>Arial</vt:lpstr>
      <vt:lpstr>Calibri</vt:lpstr>
      <vt:lpstr>Calibri Light</vt:lpstr>
      <vt:lpstr>Comic Sans MS</vt:lpstr>
      <vt:lpstr>proxima-nova</vt:lpstr>
      <vt:lpstr>Symbol</vt:lpstr>
      <vt:lpstr>Times New Roman</vt:lpstr>
      <vt:lpstr>Office Theme</vt:lpstr>
      <vt:lpstr>Default Design</vt:lpstr>
      <vt:lpstr>1_Default Design</vt:lpstr>
      <vt:lpstr>2_Default Design</vt:lpstr>
      <vt:lpstr>3_Default Design</vt:lpstr>
      <vt:lpstr>5_Default Design</vt:lpstr>
      <vt:lpstr>4_Default Design</vt:lpstr>
      <vt:lpstr>6_Default Design</vt:lpstr>
      <vt:lpstr>7_Default Design</vt:lpstr>
      <vt:lpstr>8_Default Design</vt:lpstr>
      <vt:lpstr>CS ChemDraw Drawing</vt:lpstr>
      <vt:lpstr>Hybridization  Combination of atomic orbitals to form hybrid orbitals OR  Hybridization is also way to explain molecular shapes that can't be explained easily by considering simple overlap of the s and p orbitals</vt:lpstr>
      <vt:lpstr>Methane</vt:lpstr>
      <vt:lpstr>Ammonia</vt:lpstr>
      <vt:lpstr> water</vt:lpstr>
      <vt:lpstr>Boron Trifluoride molecule</vt:lpstr>
      <vt:lpstr>Beryllium dichloride</vt:lpstr>
      <vt:lpstr>The number of these new hybrid orbitals must be equal to the numbers of atoms and non-bonded electron pairs surrounding the central atom!  </vt:lpstr>
      <vt:lpstr>Formal Charge</vt:lpstr>
      <vt:lpstr>PowerPoint Presentation</vt:lpstr>
      <vt:lpstr>PowerPoint Presentation</vt:lpstr>
      <vt:lpstr>Another way!!</vt:lpstr>
      <vt:lpstr>Find the formal Charge for the following:</vt:lpstr>
      <vt:lpstr>Answers</vt:lpstr>
      <vt:lpstr>PowerPoint Presentation</vt:lpstr>
      <vt:lpstr>PowerPoint Presentation</vt:lpstr>
      <vt:lpstr>PowerPoint Presentation</vt:lpstr>
      <vt:lpstr>PowerPoint Presentation</vt:lpstr>
      <vt:lpstr>How to count Sigma and pi bonds??</vt:lpstr>
      <vt:lpstr>PowerPoint Presentation</vt:lpstr>
      <vt:lpstr>PowerPoint Presentation</vt:lpstr>
      <vt:lpstr>PowerPoint Presentation</vt:lpstr>
      <vt:lpstr>PowerPoint Presentation</vt:lpstr>
      <vt:lpstr>PowerPoint Presentation</vt:lpstr>
    </vt:vector>
  </TitlesOfParts>
  <Company>Manassas Park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Hybridization</dc:title>
  <dc:creator>Ayyad, Ruba</dc:creator>
  <cp:lastModifiedBy>Ayyad, Ruba</cp:lastModifiedBy>
  <cp:revision>8</cp:revision>
  <cp:lastPrinted>2015-09-09T18:11:29Z</cp:lastPrinted>
  <dcterms:created xsi:type="dcterms:W3CDTF">2015-09-09T18:02:27Z</dcterms:created>
  <dcterms:modified xsi:type="dcterms:W3CDTF">2015-09-10T00:02:12Z</dcterms:modified>
</cp:coreProperties>
</file>