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89" r:id="rId2"/>
    <p:sldMasterId id="2147483701" r:id="rId3"/>
    <p:sldMasterId id="2147483713" r:id="rId4"/>
    <p:sldMasterId id="2147483751" r:id="rId5"/>
    <p:sldMasterId id="2147483763" r:id="rId6"/>
    <p:sldMasterId id="2147483775" r:id="rId7"/>
    <p:sldMasterId id="2147483787" r:id="rId8"/>
    <p:sldMasterId id="2147483799" r:id="rId9"/>
    <p:sldMasterId id="2147483811" r:id="rId10"/>
  </p:sldMasterIdLst>
  <p:notesMasterIdLst>
    <p:notesMasterId r:id="rId35"/>
  </p:notesMasterIdLst>
  <p:sldIdLst>
    <p:sldId id="256" r:id="rId11"/>
    <p:sldId id="259" r:id="rId12"/>
    <p:sldId id="260" r:id="rId13"/>
    <p:sldId id="263" r:id="rId14"/>
    <p:sldId id="264" r:id="rId15"/>
    <p:sldId id="258" r:id="rId16"/>
    <p:sldId id="265" r:id="rId17"/>
    <p:sldId id="266" r:id="rId18"/>
    <p:sldId id="267" r:id="rId19"/>
    <p:sldId id="268" r:id="rId20"/>
    <p:sldId id="269" r:id="rId21"/>
    <p:sldId id="261" r:id="rId22"/>
    <p:sldId id="262" r:id="rId23"/>
    <p:sldId id="279" r:id="rId24"/>
    <p:sldId id="270" r:id="rId25"/>
    <p:sldId id="271" r:id="rId26"/>
    <p:sldId id="272" r:id="rId27"/>
    <p:sldId id="273" r:id="rId28"/>
    <p:sldId id="274" r:id="rId29"/>
    <p:sldId id="275" r:id="rId30"/>
    <p:sldId id="276" r:id="rId31"/>
    <p:sldId id="277" r:id="rId32"/>
    <p:sldId id="278" r:id="rId33"/>
    <p:sldId id="25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emf"/><Relationship Id="rId7" Type="http://schemas.openxmlformats.org/officeDocument/2006/relationships/image" Target="../media/image40.emf"/><Relationship Id="rId2" Type="http://schemas.openxmlformats.org/officeDocument/2006/relationships/image" Target="../media/image35.emf"/><Relationship Id="rId1" Type="http://schemas.openxmlformats.org/officeDocument/2006/relationships/image" Target="../media/image34.e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6.emf"/><Relationship Id="rId3" Type="http://schemas.openxmlformats.org/officeDocument/2006/relationships/image" Target="../media/image43.emf"/><Relationship Id="rId7" Type="http://schemas.openxmlformats.org/officeDocument/2006/relationships/image" Target="../media/image45.emf"/><Relationship Id="rId2" Type="http://schemas.openxmlformats.org/officeDocument/2006/relationships/image" Target="../media/image42.emf"/><Relationship Id="rId1" Type="http://schemas.openxmlformats.org/officeDocument/2006/relationships/image" Target="../media/image41.emf"/><Relationship Id="rId6" Type="http://schemas.openxmlformats.org/officeDocument/2006/relationships/image" Target="../media/image44.emf"/><Relationship Id="rId5" Type="http://schemas.openxmlformats.org/officeDocument/2006/relationships/image" Target="../media/image39.wmf"/><Relationship Id="rId4" Type="http://schemas.openxmlformats.org/officeDocument/2006/relationships/image" Target="../media/image38.wmf"/><Relationship Id="rId9" Type="http://schemas.openxmlformats.org/officeDocument/2006/relationships/image" Target="../media/image4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wmf"/><Relationship Id="rId1" Type="http://schemas.openxmlformats.org/officeDocument/2006/relationships/image" Target="../media/image6.emf"/><Relationship Id="rId6" Type="http://schemas.openxmlformats.org/officeDocument/2006/relationships/image" Target="../media/image10.wmf"/><Relationship Id="rId5" Type="http://schemas.openxmlformats.org/officeDocument/2006/relationships/image" Target="../media/image9.emf"/><Relationship Id="rId4"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9.wmf"/><Relationship Id="rId1" Type="http://schemas.openxmlformats.org/officeDocument/2006/relationships/image" Target="../media/image22.wmf"/><Relationship Id="rId4" Type="http://schemas.openxmlformats.org/officeDocument/2006/relationships/image" Target="../media/image3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F5073-1A20-40CE-B89C-1EC4115FB60E}" type="datetimeFigureOut">
              <a:rPr lang="en-US" smtClean="0"/>
              <a:t>9/26/2015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6DD74-CB80-4330-A44B-42285FAF35EE}" type="slidenum">
              <a:rPr lang="en-US" smtClean="0"/>
              <a:t>‹#›</a:t>
            </a:fld>
            <a:endParaRPr lang="en-US"/>
          </a:p>
        </p:txBody>
      </p:sp>
    </p:spTree>
    <p:extLst>
      <p:ext uri="{BB962C8B-B14F-4D97-AF65-F5344CB8AC3E}">
        <p14:creationId xmlns:p14="http://schemas.microsoft.com/office/powerpoint/2010/main" val="757200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71267B-ECBF-425A-9C14-0A2B9AA150D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17826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061433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10354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71267B-ECBF-425A-9C14-0A2B9AA150DE}" type="slidenum">
              <a:rPr lang="en-US" smtClean="0"/>
              <a:t>12</a:t>
            </a:fld>
            <a:endParaRPr lang="en-US"/>
          </a:p>
        </p:txBody>
      </p:sp>
    </p:spTree>
    <p:extLst>
      <p:ext uri="{BB962C8B-B14F-4D97-AF65-F5344CB8AC3E}">
        <p14:creationId xmlns:p14="http://schemas.microsoft.com/office/powerpoint/2010/main" val="161521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71267B-ECBF-425A-9C14-0A2B9AA150D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313486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949F7BC-4757-4CA0-9268-7A2BC5D64013}"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1441-F341-4FD3-B51C-F66BB9641DA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81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49F7BC-4757-4CA0-9268-7A2BC5D64013}"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223713771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1567129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152203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3002220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33338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6060526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706042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2089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2177965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669648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1683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49F7BC-4757-4CA0-9268-7A2BC5D64013}"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1441-F341-4FD3-B51C-F66BB9641DA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54217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95192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86228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1412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81042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73670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34081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87198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99203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67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49F7BC-4757-4CA0-9268-7A2BC5D64013}"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2229838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751865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06605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52363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4508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8131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119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3488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8804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45120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82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9F7BC-4757-4CA0-9268-7A2BC5D64013}"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1441-F341-4FD3-B51C-F66BB9641DA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62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2900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052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22938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62291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76116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52096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6467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0952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2102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78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49F7BC-4757-4CA0-9268-7A2BC5D64013}"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1060009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5344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68419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14339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29012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8960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427795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606346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37326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608649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019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49F7BC-4757-4CA0-9268-7A2BC5D64013}" type="datetimeFigureOut">
              <a:rPr lang="en-US" smtClean="0"/>
              <a:t>9/26/2015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17843311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984099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52526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546093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565806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894936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883725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4995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95230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52334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0629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49F7BC-4757-4CA0-9268-7A2BC5D64013}" type="datetimeFigureOut">
              <a:rPr lang="en-US" smtClean="0"/>
              <a:t>9/26/2015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14777677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221461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199238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664176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566492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188855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082529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498807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14908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71622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5678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9F7BC-4757-4CA0-9268-7A2BC5D64013}" type="datetimeFigureOut">
              <a:rPr lang="en-US" smtClean="0"/>
              <a:t>9/26/2015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27609679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452793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10870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63146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762811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620819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501343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466721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451712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4475771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2560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9F7BC-4757-4CA0-9268-7A2BC5D64013}"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1441-F341-4FD3-B51C-F66BB9641DA5}" type="slidenum">
              <a:rPr lang="en-US" smtClean="0"/>
              <a:t>‹#›</a:t>
            </a:fld>
            <a:endParaRPr lang="en-US"/>
          </a:p>
        </p:txBody>
      </p:sp>
    </p:spTree>
    <p:extLst>
      <p:ext uri="{BB962C8B-B14F-4D97-AF65-F5344CB8AC3E}">
        <p14:creationId xmlns:p14="http://schemas.microsoft.com/office/powerpoint/2010/main" val="294829551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279871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136648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7506452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605346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753505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245129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931022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72423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6014301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D3CC63-7A3D-4212-9DDC-7DC50B0262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1391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9F7BC-4757-4CA0-9268-7A2BC5D64013}"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1441-F341-4FD3-B51C-F66BB9641DA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30740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6D3028-2D64-4801-AB7D-14D2C2A340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5967690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F2192-DA78-4E89-A86D-1354F0145A8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1648091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B3BBD3-80BF-4F4E-953E-6FD0BFAC470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948555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52AF16-7EBA-443E-8F6D-0BA403555A0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7007430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1367C5-D376-4154-B9A4-6983B36DDC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5579987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B3E8A0-DECD-4529-A5EA-195227A97F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9035336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448A03-F107-43B9-9E91-04F41693FA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023001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434FEC-5827-4975-A633-80CDB06FA0A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2822916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706124-9F99-4C26-BC9D-8E6519EEE45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4208446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D2711F-D3EA-4486-8B3A-DB6287FCDB6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725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949F7BC-4757-4CA0-9268-7A2BC5D64013}" type="datetimeFigureOut">
              <a:rPr lang="en-US" smtClean="0"/>
              <a:t>9/26/2015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A41441-F341-4FD3-B51C-F66BB9641DA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2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87737123"/>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7554385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2A9AE-DF3A-4220-B65F-E645EE779D13}" type="datetimeFigureOut">
              <a:rPr lang="en-US" smtClean="0">
                <a:solidFill>
                  <a:prstClr val="black">
                    <a:tint val="75000"/>
                  </a:prstClr>
                </a:solidFill>
              </a:rPr>
              <a:pPr/>
              <a:t>9/26/2015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2236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2A9AE-DF3A-4220-B65F-E645EE779D13}" type="datetimeFigureOut">
              <a:rPr lang="en-US" smtClean="0">
                <a:solidFill>
                  <a:prstClr val="black">
                    <a:tint val="75000"/>
                  </a:prstClr>
                </a:solidFill>
              </a:rPr>
              <a:pPr/>
              <a:t>9/27/2015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C42AE-7FDA-4E4C-940C-2B3C3FDAFC0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132749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99436802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4702432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323374315"/>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8739409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fontAlgn="base">
              <a:spcBef>
                <a:spcPct val="0"/>
              </a:spcBef>
              <a:spcAft>
                <a:spcPct val="0"/>
              </a:spcAft>
              <a:defRPr/>
            </a:pPr>
            <a:fld id="{347822D5-40FF-4CAF-BF58-BCE23F7C074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40117287"/>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1.wav"/><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95.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2.bin"/><Relationship Id="rId4" Type="http://schemas.openxmlformats.org/officeDocument/2006/relationships/audio" Target="../media/audio13.wav"/><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3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audio" Target="../media/audio11.wav"/><Relationship Id="rId7" Type="http://schemas.openxmlformats.org/officeDocument/2006/relationships/image" Target="../media/image22.wmf"/><Relationship Id="rId2" Type="http://schemas.openxmlformats.org/officeDocument/2006/relationships/slideLayout" Target="../slideLayouts/slideLayout106.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audio" Target="../media/audio14.wav"/><Relationship Id="rId4" Type="http://schemas.openxmlformats.org/officeDocument/2006/relationships/audio" Target="../media/audio5.wav"/><Relationship Id="rId9" Type="http://schemas.openxmlformats.org/officeDocument/2006/relationships/image" Target="../media/image23.wmf"/></Relationships>
</file>

<file path=ppt/slides/_rels/slide16.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audio" Target="../media/audio6.wav"/><Relationship Id="rId7" Type="http://schemas.openxmlformats.org/officeDocument/2006/relationships/image" Target="../media/image24.emf"/><Relationship Id="rId2" Type="http://schemas.openxmlformats.org/officeDocument/2006/relationships/slideLayout" Target="../slideLayouts/slideLayout106.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audio" Target="../media/audio14.wav"/><Relationship Id="rId4" Type="http://schemas.openxmlformats.org/officeDocument/2006/relationships/audio" Target="../media/audio5.wav"/></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audio" Target="../media/audio11.wav"/><Relationship Id="rId7" Type="http://schemas.openxmlformats.org/officeDocument/2006/relationships/audio" Target="../media/audio10.wav"/><Relationship Id="rId2" Type="http://schemas.openxmlformats.org/officeDocument/2006/relationships/slideLayout" Target="../slideLayouts/slideLayout106.xml"/><Relationship Id="rId1" Type="http://schemas.openxmlformats.org/officeDocument/2006/relationships/vmlDrawing" Target="../drawings/vmlDrawing6.vml"/><Relationship Id="rId6" Type="http://schemas.openxmlformats.org/officeDocument/2006/relationships/audio" Target="../media/audio12.wav"/><Relationship Id="rId5" Type="http://schemas.openxmlformats.org/officeDocument/2006/relationships/audio" Target="../media/audio8.wav"/><Relationship Id="rId4" Type="http://schemas.openxmlformats.org/officeDocument/2006/relationships/audio" Target="../media/audio5.wav"/><Relationship Id="rId9" Type="http://schemas.openxmlformats.org/officeDocument/2006/relationships/image" Target="../media/image26.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audio" Target="../media/audio5.wav"/><Relationship Id="rId7" Type="http://schemas.openxmlformats.org/officeDocument/2006/relationships/image" Target="../media/image26.wmf"/><Relationship Id="rId2" Type="http://schemas.openxmlformats.org/officeDocument/2006/relationships/slideLayout" Target="../slideLayouts/slideLayout106.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audio" Target="../media/audio10.wav"/><Relationship Id="rId4" Type="http://schemas.openxmlformats.org/officeDocument/2006/relationships/audio" Target="../media/audio8.wav"/><Relationship Id="rId9" Type="http://schemas.openxmlformats.org/officeDocument/2006/relationships/image" Target="../media/image27.wmf"/></Relationships>
</file>

<file path=ppt/slides/_rels/slide19.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audio" Target="../media/audio11.wav"/><Relationship Id="rId7" Type="http://schemas.openxmlformats.org/officeDocument/2006/relationships/oleObject" Target="../embeddings/oleObject19.bin"/><Relationship Id="rId12" Type="http://schemas.openxmlformats.org/officeDocument/2006/relationships/image" Target="../media/image28.emf"/><Relationship Id="rId2" Type="http://schemas.openxmlformats.org/officeDocument/2006/relationships/slideLayout" Target="../slideLayouts/slideLayout106.xml"/><Relationship Id="rId1" Type="http://schemas.openxmlformats.org/officeDocument/2006/relationships/vmlDrawing" Target="../drawings/vmlDrawing8.vml"/><Relationship Id="rId6" Type="http://schemas.openxmlformats.org/officeDocument/2006/relationships/audio" Target="../media/audio6.wav"/><Relationship Id="rId11" Type="http://schemas.openxmlformats.org/officeDocument/2006/relationships/oleObject" Target="../embeddings/oleObject21.bin"/><Relationship Id="rId5" Type="http://schemas.openxmlformats.org/officeDocument/2006/relationships/audio" Target="../media/audio10.wav"/><Relationship Id="rId10" Type="http://schemas.openxmlformats.org/officeDocument/2006/relationships/image" Target="../media/image27.wmf"/><Relationship Id="rId4" Type="http://schemas.openxmlformats.org/officeDocument/2006/relationships/audio" Target="../media/audio9.wav"/><Relationship Id="rId9"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audio" Target="../media/audio11.wav"/><Relationship Id="rId7" Type="http://schemas.openxmlformats.org/officeDocument/2006/relationships/oleObject" Target="../embeddings/oleObject23.bin"/><Relationship Id="rId12" Type="http://schemas.openxmlformats.org/officeDocument/2006/relationships/image" Target="../media/image30.emf"/><Relationship Id="rId2" Type="http://schemas.openxmlformats.org/officeDocument/2006/relationships/slideLayout" Target="../slideLayouts/slideLayout106.xml"/><Relationship Id="rId1" Type="http://schemas.openxmlformats.org/officeDocument/2006/relationships/vmlDrawing" Target="../drawings/vmlDrawing9.vml"/><Relationship Id="rId6" Type="http://schemas.openxmlformats.org/officeDocument/2006/relationships/image" Target="../media/image22.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4.wmf"/><Relationship Id="rId4" Type="http://schemas.openxmlformats.org/officeDocument/2006/relationships/audio" Target="../media/audio5.wav"/><Relationship Id="rId9"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audio" Target="../media/audio5.wav"/><Relationship Id="rId7" Type="http://schemas.openxmlformats.org/officeDocument/2006/relationships/oleObject" Target="../embeddings/oleObject26.bin"/><Relationship Id="rId12" Type="http://schemas.openxmlformats.org/officeDocument/2006/relationships/image" Target="../media/image33.emf"/><Relationship Id="rId2" Type="http://schemas.openxmlformats.org/officeDocument/2006/relationships/slideLayout" Target="../slideLayouts/slideLayout106.xml"/><Relationship Id="rId1" Type="http://schemas.openxmlformats.org/officeDocument/2006/relationships/vmlDrawing" Target="../drawings/vmlDrawing10.vml"/><Relationship Id="rId6" Type="http://schemas.openxmlformats.org/officeDocument/2006/relationships/audio" Target="../media/audio6.wav"/><Relationship Id="rId11" Type="http://schemas.openxmlformats.org/officeDocument/2006/relationships/oleObject" Target="../embeddings/oleObject28.bin"/><Relationship Id="rId5" Type="http://schemas.openxmlformats.org/officeDocument/2006/relationships/audio" Target="../media/audio8.wav"/><Relationship Id="rId10" Type="http://schemas.openxmlformats.org/officeDocument/2006/relationships/image" Target="../media/image32.emf"/><Relationship Id="rId4" Type="http://schemas.openxmlformats.org/officeDocument/2006/relationships/audio" Target="../media/audio11.wav"/><Relationship Id="rId9"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8" Type="http://schemas.openxmlformats.org/officeDocument/2006/relationships/audio" Target="../media/audio5.wav"/><Relationship Id="rId13" Type="http://schemas.openxmlformats.org/officeDocument/2006/relationships/oleObject" Target="../embeddings/oleObject31.bin"/><Relationship Id="rId18" Type="http://schemas.openxmlformats.org/officeDocument/2006/relationships/image" Target="../media/image38.wmf"/><Relationship Id="rId3" Type="http://schemas.openxmlformats.org/officeDocument/2006/relationships/audio" Target="../media/audio14.wav"/><Relationship Id="rId21" Type="http://schemas.openxmlformats.org/officeDocument/2006/relationships/oleObject" Target="../embeddings/oleObject35.bin"/><Relationship Id="rId7" Type="http://schemas.openxmlformats.org/officeDocument/2006/relationships/audio" Target="../media/audio12.wav"/><Relationship Id="rId12" Type="http://schemas.openxmlformats.org/officeDocument/2006/relationships/image" Target="../media/image35.emf"/><Relationship Id="rId17" Type="http://schemas.openxmlformats.org/officeDocument/2006/relationships/oleObject" Target="../embeddings/oleObject33.bin"/><Relationship Id="rId2" Type="http://schemas.openxmlformats.org/officeDocument/2006/relationships/slideLayout" Target="../slideLayouts/slideLayout106.xml"/><Relationship Id="rId16" Type="http://schemas.openxmlformats.org/officeDocument/2006/relationships/image" Target="../media/image37.wmf"/><Relationship Id="rId20" Type="http://schemas.openxmlformats.org/officeDocument/2006/relationships/image" Target="../media/image39.wmf"/><Relationship Id="rId1" Type="http://schemas.openxmlformats.org/officeDocument/2006/relationships/vmlDrawing" Target="../drawings/vmlDrawing11.vml"/><Relationship Id="rId6" Type="http://schemas.openxmlformats.org/officeDocument/2006/relationships/audio" Target="../media/audio6.wav"/><Relationship Id="rId11" Type="http://schemas.openxmlformats.org/officeDocument/2006/relationships/oleObject" Target="../embeddings/oleObject30.bin"/><Relationship Id="rId5" Type="http://schemas.openxmlformats.org/officeDocument/2006/relationships/audio" Target="../media/audio8.wav"/><Relationship Id="rId15" Type="http://schemas.openxmlformats.org/officeDocument/2006/relationships/oleObject" Target="../embeddings/oleObject32.bin"/><Relationship Id="rId10" Type="http://schemas.openxmlformats.org/officeDocument/2006/relationships/image" Target="../media/image34.emf"/><Relationship Id="rId19" Type="http://schemas.openxmlformats.org/officeDocument/2006/relationships/oleObject" Target="../embeddings/oleObject34.bin"/><Relationship Id="rId4" Type="http://schemas.openxmlformats.org/officeDocument/2006/relationships/audio" Target="../media/audio11.wav"/><Relationship Id="rId9" Type="http://schemas.openxmlformats.org/officeDocument/2006/relationships/oleObject" Target="../embeddings/oleObject29.bin"/><Relationship Id="rId14" Type="http://schemas.openxmlformats.org/officeDocument/2006/relationships/image" Target="../media/image36.emf"/><Relationship Id="rId22" Type="http://schemas.openxmlformats.org/officeDocument/2006/relationships/image" Target="../media/image40.emf"/></Relationships>
</file>

<file path=ppt/slides/_rels/slide23.xml.rels><?xml version="1.0" encoding="UTF-8" standalone="yes"?>
<Relationships xmlns="http://schemas.openxmlformats.org/package/2006/relationships"><Relationship Id="rId8" Type="http://schemas.openxmlformats.org/officeDocument/2006/relationships/image" Target="../media/image41.emf"/><Relationship Id="rId13" Type="http://schemas.openxmlformats.org/officeDocument/2006/relationships/oleObject" Target="../embeddings/oleObject39.bin"/><Relationship Id="rId18" Type="http://schemas.openxmlformats.org/officeDocument/2006/relationships/image" Target="../media/image44.emf"/><Relationship Id="rId3" Type="http://schemas.openxmlformats.org/officeDocument/2006/relationships/audio" Target="../media/audio5.wav"/><Relationship Id="rId21" Type="http://schemas.openxmlformats.org/officeDocument/2006/relationships/oleObject" Target="../embeddings/oleObject43.bin"/><Relationship Id="rId7" Type="http://schemas.openxmlformats.org/officeDocument/2006/relationships/oleObject" Target="../embeddings/oleObject36.bin"/><Relationship Id="rId12" Type="http://schemas.openxmlformats.org/officeDocument/2006/relationships/image" Target="../media/image43.emf"/><Relationship Id="rId17" Type="http://schemas.openxmlformats.org/officeDocument/2006/relationships/oleObject" Target="../embeddings/oleObject41.bin"/><Relationship Id="rId2" Type="http://schemas.openxmlformats.org/officeDocument/2006/relationships/slideLayout" Target="../slideLayouts/slideLayout106.xml"/><Relationship Id="rId16" Type="http://schemas.openxmlformats.org/officeDocument/2006/relationships/image" Target="../media/image39.wmf"/><Relationship Id="rId20" Type="http://schemas.openxmlformats.org/officeDocument/2006/relationships/image" Target="../media/image45.emf"/><Relationship Id="rId1" Type="http://schemas.openxmlformats.org/officeDocument/2006/relationships/vmlDrawing" Target="../drawings/vmlDrawing12.vml"/><Relationship Id="rId6" Type="http://schemas.openxmlformats.org/officeDocument/2006/relationships/audio" Target="../media/audio6.wav"/><Relationship Id="rId11" Type="http://schemas.openxmlformats.org/officeDocument/2006/relationships/oleObject" Target="../embeddings/oleObject38.bin"/><Relationship Id="rId24" Type="http://schemas.openxmlformats.org/officeDocument/2006/relationships/image" Target="../media/image47.emf"/><Relationship Id="rId5" Type="http://schemas.openxmlformats.org/officeDocument/2006/relationships/audio" Target="../media/audio8.wav"/><Relationship Id="rId15" Type="http://schemas.openxmlformats.org/officeDocument/2006/relationships/oleObject" Target="../embeddings/oleObject40.bin"/><Relationship Id="rId23" Type="http://schemas.openxmlformats.org/officeDocument/2006/relationships/oleObject" Target="../embeddings/oleObject44.bin"/><Relationship Id="rId10" Type="http://schemas.openxmlformats.org/officeDocument/2006/relationships/image" Target="../media/image42.emf"/><Relationship Id="rId19" Type="http://schemas.openxmlformats.org/officeDocument/2006/relationships/oleObject" Target="../embeddings/oleObject42.bin"/><Relationship Id="rId4" Type="http://schemas.openxmlformats.org/officeDocument/2006/relationships/audio" Target="../media/audio11.wav"/><Relationship Id="rId9" Type="http://schemas.openxmlformats.org/officeDocument/2006/relationships/oleObject" Target="../embeddings/oleObject37.bin"/><Relationship Id="rId14" Type="http://schemas.openxmlformats.org/officeDocument/2006/relationships/image" Target="../media/image38.wmf"/><Relationship Id="rId22" Type="http://schemas.openxmlformats.org/officeDocument/2006/relationships/image" Target="../media/image4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5" Type="http://schemas.openxmlformats.org/officeDocument/2006/relationships/audio" Target="../media/audio4.wav"/><Relationship Id="rId4" Type="http://schemas.openxmlformats.org/officeDocument/2006/relationships/audio" Target="../media/audio3.wav"/></Relationships>
</file>

<file path=ppt/slides/_rels/slide7.xml.rels><?xml version="1.0" encoding="UTF-8" standalone="yes"?>
<Relationships xmlns="http://schemas.openxmlformats.org/package/2006/relationships"><Relationship Id="rId8" Type="http://schemas.openxmlformats.org/officeDocument/2006/relationships/audio" Target="../media/audio10.wav"/><Relationship Id="rId13" Type="http://schemas.openxmlformats.org/officeDocument/2006/relationships/oleObject" Target="../embeddings/oleObject2.bin"/><Relationship Id="rId3" Type="http://schemas.openxmlformats.org/officeDocument/2006/relationships/audio" Target="../media/audio5.wav"/><Relationship Id="rId7" Type="http://schemas.openxmlformats.org/officeDocument/2006/relationships/audio" Target="../media/audio9.wav"/><Relationship Id="rId12" Type="http://schemas.openxmlformats.org/officeDocument/2006/relationships/image" Target="../media/image3.emf"/><Relationship Id="rId2" Type="http://schemas.openxmlformats.org/officeDocument/2006/relationships/slideLayout" Target="../slideLayouts/slideLayout51.xml"/><Relationship Id="rId16" Type="http://schemas.openxmlformats.org/officeDocument/2006/relationships/image" Target="../media/image5.emf"/><Relationship Id="rId1" Type="http://schemas.openxmlformats.org/officeDocument/2006/relationships/vmlDrawing" Target="../drawings/vmlDrawing1.vml"/><Relationship Id="rId6" Type="http://schemas.openxmlformats.org/officeDocument/2006/relationships/audio" Target="../media/audio8.wav"/><Relationship Id="rId11" Type="http://schemas.openxmlformats.org/officeDocument/2006/relationships/oleObject" Target="../embeddings/oleObject1.bin"/><Relationship Id="rId5" Type="http://schemas.openxmlformats.org/officeDocument/2006/relationships/audio" Target="../media/audio7.wav"/><Relationship Id="rId15" Type="http://schemas.openxmlformats.org/officeDocument/2006/relationships/oleObject" Target="../embeddings/oleObject3.bin"/><Relationship Id="rId10" Type="http://schemas.openxmlformats.org/officeDocument/2006/relationships/audio" Target="../media/audio12.wav"/><Relationship Id="rId4" Type="http://schemas.openxmlformats.org/officeDocument/2006/relationships/audio" Target="../media/audio6.wav"/><Relationship Id="rId9" Type="http://schemas.openxmlformats.org/officeDocument/2006/relationships/audio" Target="../media/audio11.wav"/><Relationship Id="rId14" Type="http://schemas.openxmlformats.org/officeDocument/2006/relationships/image" Target="../media/image4.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7.emf"/><Relationship Id="rId18" Type="http://schemas.openxmlformats.org/officeDocument/2006/relationships/oleObject" Target="../embeddings/oleObject9.bin"/><Relationship Id="rId3" Type="http://schemas.openxmlformats.org/officeDocument/2006/relationships/audio" Target="../media/audio5.wav"/><Relationship Id="rId7" Type="http://schemas.openxmlformats.org/officeDocument/2006/relationships/audio" Target="../media/audio6.wav"/><Relationship Id="rId12" Type="http://schemas.openxmlformats.org/officeDocument/2006/relationships/oleObject" Target="../embeddings/oleObject6.bin"/><Relationship Id="rId17" Type="http://schemas.openxmlformats.org/officeDocument/2006/relationships/image" Target="../media/image9.emf"/><Relationship Id="rId2" Type="http://schemas.openxmlformats.org/officeDocument/2006/relationships/slideLayout" Target="../slideLayouts/slideLayout62.xml"/><Relationship Id="rId16" Type="http://schemas.openxmlformats.org/officeDocument/2006/relationships/oleObject" Target="../embeddings/oleObject8.bin"/><Relationship Id="rId1" Type="http://schemas.openxmlformats.org/officeDocument/2006/relationships/vmlDrawing" Target="../drawings/vmlDrawing2.vml"/><Relationship Id="rId6" Type="http://schemas.openxmlformats.org/officeDocument/2006/relationships/audio" Target="../media/audio12.wav"/><Relationship Id="rId11" Type="http://schemas.openxmlformats.org/officeDocument/2006/relationships/image" Target="../media/image4.wmf"/><Relationship Id="rId5" Type="http://schemas.openxmlformats.org/officeDocument/2006/relationships/audio" Target="../media/audio8.wav"/><Relationship Id="rId15" Type="http://schemas.openxmlformats.org/officeDocument/2006/relationships/image" Target="../media/image8.emf"/><Relationship Id="rId10" Type="http://schemas.openxmlformats.org/officeDocument/2006/relationships/oleObject" Target="../embeddings/oleObject5.bin"/><Relationship Id="rId19" Type="http://schemas.openxmlformats.org/officeDocument/2006/relationships/image" Target="../media/image10.wmf"/><Relationship Id="rId4" Type="http://schemas.openxmlformats.org/officeDocument/2006/relationships/audio" Target="../media/audio11.wav"/><Relationship Id="rId9" Type="http://schemas.openxmlformats.org/officeDocument/2006/relationships/image" Target="../media/image6.emf"/><Relationship Id="rId1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1.wav"/><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Calculating Quantities in Reactions</a:t>
            </a:r>
            <a:endParaRPr lang="en-US" dirty="0"/>
          </a:p>
        </p:txBody>
      </p:sp>
    </p:spTree>
    <p:extLst>
      <p:ext uri="{BB962C8B-B14F-4D97-AF65-F5344CB8AC3E}">
        <p14:creationId xmlns:p14="http://schemas.microsoft.com/office/powerpoint/2010/main" val="3656110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3518A9A9-7D0D-4BBE-90F1-6DD3A7797708}" type="slidenum">
              <a:rPr lang="en-US" altLang="en-US" sz="1400" b="0">
                <a:solidFill>
                  <a:srgbClr val="000000"/>
                </a:solidFill>
              </a:rPr>
              <a:pPr algn="r"/>
              <a:t>10</a:t>
            </a:fld>
            <a:endParaRPr lang="en-US" altLang="en-US" sz="1400" b="0">
              <a:solidFill>
                <a:srgbClr val="000000"/>
              </a:solidFill>
            </a:endParaRPr>
          </a:p>
        </p:txBody>
      </p:sp>
      <p:sp>
        <p:nvSpPr>
          <p:cNvPr id="16387" name="Text Box 2"/>
          <p:cNvSpPr txBox="1">
            <a:spLocks noChangeArrowheads="1"/>
          </p:cNvSpPr>
          <p:nvPr/>
        </p:nvSpPr>
        <p:spPr bwMode="auto">
          <a:xfrm>
            <a:off x="1905001" y="319089"/>
            <a:ext cx="8493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Aluminum is an active metal that when placed in hydrochloric acid produces hydrogen gas and aluminum chloride.  How many grams of aluminum chloride can be produced when 3.45 grams of aluminum are reacted with an excess of hydrochloric acid?</a:t>
            </a:r>
          </a:p>
        </p:txBody>
      </p:sp>
      <p:pic>
        <p:nvPicPr>
          <p:cNvPr id="16388" name="Picture 3" descr="an0079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191001"/>
            <a:ext cx="18669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2895601" y="1905001"/>
            <a:ext cx="544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99"/>
                </a:solidFill>
              </a:rPr>
              <a:t>    Al(s)   +    HCl(aq)  </a:t>
            </a:r>
            <a:r>
              <a:rPr lang="en-US" altLang="en-US">
                <a:solidFill>
                  <a:srgbClr val="000099"/>
                </a:solidFill>
                <a:sym typeface="Wingdings" panose="05000000000000000000" pitchFamily="2" charset="2"/>
              </a:rPr>
              <a:t>    AlCl</a:t>
            </a:r>
            <a:r>
              <a:rPr lang="en-US" altLang="en-US" baseline="-25000">
                <a:solidFill>
                  <a:srgbClr val="000099"/>
                </a:solidFill>
                <a:sym typeface="Wingdings" panose="05000000000000000000" pitchFamily="2" charset="2"/>
              </a:rPr>
              <a:t>3</a:t>
            </a:r>
            <a:r>
              <a:rPr lang="en-US" altLang="en-US">
                <a:solidFill>
                  <a:srgbClr val="000099"/>
                </a:solidFill>
                <a:sym typeface="Wingdings" panose="05000000000000000000" pitchFamily="2" charset="2"/>
              </a:rPr>
              <a:t>(aq)   +       H</a:t>
            </a:r>
            <a:r>
              <a:rPr lang="en-US" altLang="en-US" baseline="-25000">
                <a:solidFill>
                  <a:srgbClr val="000099"/>
                </a:solidFill>
                <a:sym typeface="Wingdings" panose="05000000000000000000" pitchFamily="2" charset="2"/>
              </a:rPr>
              <a:t>2</a:t>
            </a:r>
            <a:r>
              <a:rPr lang="en-US" altLang="en-US">
                <a:solidFill>
                  <a:srgbClr val="000099"/>
                </a:solidFill>
                <a:sym typeface="Wingdings" panose="05000000000000000000" pitchFamily="2" charset="2"/>
              </a:rPr>
              <a:t>(g)</a:t>
            </a:r>
            <a:endParaRPr lang="en-US" altLang="en-US">
              <a:solidFill>
                <a:srgbClr val="000099"/>
              </a:solidFill>
            </a:endParaRPr>
          </a:p>
        </p:txBody>
      </p:sp>
      <p:sp>
        <p:nvSpPr>
          <p:cNvPr id="16390" name="Text Box 6"/>
          <p:cNvSpPr txBox="1">
            <a:spLocks noChangeArrowheads="1"/>
          </p:cNvSpPr>
          <p:nvPr/>
        </p:nvSpPr>
        <p:spPr bwMode="auto">
          <a:xfrm>
            <a:off x="2971800" y="1905001"/>
            <a:ext cx="518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50000"/>
              </a:spcBef>
              <a:spcAft>
                <a:spcPct val="0"/>
              </a:spcAft>
            </a:pPr>
            <a:r>
              <a:rPr lang="en-US" altLang="en-US">
                <a:solidFill>
                  <a:srgbClr val="FF0000"/>
                </a:solidFill>
              </a:rPr>
              <a:t>2                6                      2                          3</a:t>
            </a:r>
          </a:p>
        </p:txBody>
      </p:sp>
      <p:sp>
        <p:nvSpPr>
          <p:cNvPr id="16391" name="AutoShape 7"/>
          <p:cNvSpPr>
            <a:spLocks noChangeArrowheads="1"/>
          </p:cNvSpPr>
          <p:nvPr/>
        </p:nvSpPr>
        <p:spPr bwMode="auto">
          <a:xfrm>
            <a:off x="4495800" y="4876800"/>
            <a:ext cx="3962400" cy="1524000"/>
          </a:xfrm>
          <a:prstGeom prst="wedgeEllipseCallout">
            <a:avLst>
              <a:gd name="adj1" fmla="val -80731"/>
              <a:gd name="adj2" fmla="val -52708"/>
            </a:avLst>
          </a:prstGeom>
          <a:solidFill>
            <a:srgbClr val="FF33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Now let’s get organized.   Write the information below the substances.</a:t>
            </a:r>
          </a:p>
        </p:txBody>
      </p:sp>
      <p:sp>
        <p:nvSpPr>
          <p:cNvPr id="20488" name="Text Box 8"/>
          <p:cNvSpPr txBox="1">
            <a:spLocks noChangeArrowheads="1"/>
          </p:cNvSpPr>
          <p:nvPr/>
        </p:nvSpPr>
        <p:spPr bwMode="auto">
          <a:xfrm>
            <a:off x="2990850" y="2224089"/>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3.45 g</a:t>
            </a:r>
          </a:p>
        </p:txBody>
      </p:sp>
      <p:sp>
        <p:nvSpPr>
          <p:cNvPr id="20489" name="Text Box 9"/>
          <p:cNvSpPr txBox="1">
            <a:spLocks noChangeArrowheads="1"/>
          </p:cNvSpPr>
          <p:nvPr/>
        </p:nvSpPr>
        <p:spPr bwMode="auto">
          <a:xfrm>
            <a:off x="5775326" y="2209801"/>
            <a:ext cx="1050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 grams</a:t>
            </a:r>
          </a:p>
        </p:txBody>
      </p:sp>
      <p:sp>
        <p:nvSpPr>
          <p:cNvPr id="16394" name="Text Box 10"/>
          <p:cNvSpPr txBox="1">
            <a:spLocks noChangeArrowheads="1"/>
          </p:cNvSpPr>
          <p:nvPr/>
        </p:nvSpPr>
        <p:spPr bwMode="auto">
          <a:xfrm>
            <a:off x="3941764" y="-15875"/>
            <a:ext cx="3221037" cy="396875"/>
          </a:xfrm>
          <a:prstGeom prst="rect">
            <a:avLst/>
          </a:prstGeom>
          <a:solidFill>
            <a:srgbClr val="FFFF00">
              <a:alpha val="6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Gram to Gram Conversions</a:t>
            </a:r>
          </a:p>
        </p:txBody>
      </p:sp>
    </p:spTree>
    <p:extLst>
      <p:ext uri="{BB962C8B-B14F-4D97-AF65-F5344CB8AC3E}">
        <p14:creationId xmlns:p14="http://schemas.microsoft.com/office/powerpoint/2010/main" val="3765353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488">
                                            <p:txEl>
                                              <p:pRg st="0" end="0"/>
                                            </p:txEl>
                                          </p:spTgt>
                                        </p:tgtEl>
                                        <p:attrNameLst>
                                          <p:attrName>style.visibility</p:attrName>
                                        </p:attrNameLst>
                                      </p:cBhvr>
                                      <p:to>
                                        <p:strVal val="visible"/>
                                      </p:to>
                                    </p:set>
                                    <p:animEffect transition="in" filter="box(out)">
                                      <p:cBhvr>
                                        <p:cTn id="7" dur="500"/>
                                        <p:tgtEl>
                                          <p:spTgt spid="2048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489">
                                            <p:txEl>
                                              <p:pRg st="0" end="0"/>
                                            </p:txEl>
                                          </p:spTgt>
                                        </p:tgtEl>
                                        <p:attrNameLst>
                                          <p:attrName>style.visibility</p:attrName>
                                        </p:attrNameLst>
                                      </p:cBhvr>
                                      <p:to>
                                        <p:strVal val="visible"/>
                                      </p:to>
                                    </p:set>
                                    <p:animEffect transition="in" filter="box(out)">
                                      <p:cBhvr>
                                        <p:cTn id="12" dur="500"/>
                                        <p:tgtEl>
                                          <p:spTgt spid="2048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build="p" autoUpdateAnimBg="0"/>
      <p:bldP spid="2048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82FA27C9-1CF0-4936-B5CA-57720771EF4B}" type="slidenum">
              <a:rPr lang="en-US" altLang="en-US" sz="1400" b="0">
                <a:solidFill>
                  <a:srgbClr val="000000"/>
                </a:solidFill>
              </a:rPr>
              <a:pPr algn="r"/>
              <a:t>11</a:t>
            </a:fld>
            <a:endParaRPr lang="en-US" altLang="en-US" sz="1400" b="0">
              <a:solidFill>
                <a:srgbClr val="000000"/>
              </a:solidFill>
            </a:endParaRPr>
          </a:p>
        </p:txBody>
      </p:sp>
      <p:sp>
        <p:nvSpPr>
          <p:cNvPr id="17411" name="Text Box 2"/>
          <p:cNvSpPr txBox="1">
            <a:spLocks noChangeArrowheads="1"/>
          </p:cNvSpPr>
          <p:nvPr/>
        </p:nvSpPr>
        <p:spPr bwMode="auto">
          <a:xfrm>
            <a:off x="1905001" y="735014"/>
            <a:ext cx="8493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Aluminum is an active metal that when placed in hydrochloric acid produces hydrogen gas and aluminum chloride.  How many grams of aluminum chloride can be produced when 3.45 grams of aluminum are reacted with an excess of hydrochloric acid?</a:t>
            </a:r>
          </a:p>
        </p:txBody>
      </p:sp>
      <p:pic>
        <p:nvPicPr>
          <p:cNvPr id="17412" name="Picture 3" descr="an00790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5000" y="4606926"/>
            <a:ext cx="18669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4"/>
          <p:cNvSpPr txBox="1">
            <a:spLocks noChangeArrowheads="1"/>
          </p:cNvSpPr>
          <p:nvPr/>
        </p:nvSpPr>
        <p:spPr bwMode="auto">
          <a:xfrm>
            <a:off x="2895601" y="2320926"/>
            <a:ext cx="544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99"/>
                </a:solidFill>
              </a:rPr>
              <a:t>    Al(s)   +    HCl(aq)  </a:t>
            </a:r>
            <a:r>
              <a:rPr lang="en-US" altLang="en-US">
                <a:solidFill>
                  <a:srgbClr val="000099"/>
                </a:solidFill>
                <a:sym typeface="Wingdings" panose="05000000000000000000" pitchFamily="2" charset="2"/>
              </a:rPr>
              <a:t>    AlCl</a:t>
            </a:r>
            <a:r>
              <a:rPr lang="en-US" altLang="en-US" baseline="-25000">
                <a:solidFill>
                  <a:srgbClr val="000099"/>
                </a:solidFill>
                <a:sym typeface="Wingdings" panose="05000000000000000000" pitchFamily="2" charset="2"/>
              </a:rPr>
              <a:t>3</a:t>
            </a:r>
            <a:r>
              <a:rPr lang="en-US" altLang="en-US">
                <a:solidFill>
                  <a:srgbClr val="000099"/>
                </a:solidFill>
                <a:sym typeface="Wingdings" panose="05000000000000000000" pitchFamily="2" charset="2"/>
              </a:rPr>
              <a:t>(aq)   +       H</a:t>
            </a:r>
            <a:r>
              <a:rPr lang="en-US" altLang="en-US" baseline="-25000">
                <a:solidFill>
                  <a:srgbClr val="000099"/>
                </a:solidFill>
                <a:sym typeface="Wingdings" panose="05000000000000000000" pitchFamily="2" charset="2"/>
              </a:rPr>
              <a:t>2</a:t>
            </a:r>
            <a:r>
              <a:rPr lang="en-US" altLang="en-US">
                <a:solidFill>
                  <a:srgbClr val="000099"/>
                </a:solidFill>
                <a:sym typeface="Wingdings" panose="05000000000000000000" pitchFamily="2" charset="2"/>
              </a:rPr>
              <a:t>(g)</a:t>
            </a:r>
            <a:endParaRPr lang="en-US" altLang="en-US">
              <a:solidFill>
                <a:srgbClr val="000099"/>
              </a:solidFill>
            </a:endParaRPr>
          </a:p>
        </p:txBody>
      </p:sp>
      <p:sp>
        <p:nvSpPr>
          <p:cNvPr id="17414" name="Text Box 5"/>
          <p:cNvSpPr txBox="1">
            <a:spLocks noChangeArrowheads="1"/>
          </p:cNvSpPr>
          <p:nvPr/>
        </p:nvSpPr>
        <p:spPr bwMode="auto">
          <a:xfrm>
            <a:off x="2971800" y="2320926"/>
            <a:ext cx="518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50000"/>
              </a:spcBef>
              <a:spcAft>
                <a:spcPct val="0"/>
              </a:spcAft>
            </a:pPr>
            <a:r>
              <a:rPr lang="en-US" altLang="en-US">
                <a:solidFill>
                  <a:srgbClr val="FF0000"/>
                </a:solidFill>
              </a:rPr>
              <a:t>2                6                      2                          3</a:t>
            </a:r>
          </a:p>
        </p:txBody>
      </p:sp>
      <p:sp>
        <p:nvSpPr>
          <p:cNvPr id="17415" name="Text Box 7"/>
          <p:cNvSpPr txBox="1">
            <a:spLocks noChangeArrowheads="1"/>
          </p:cNvSpPr>
          <p:nvPr/>
        </p:nvSpPr>
        <p:spPr bwMode="auto">
          <a:xfrm>
            <a:off x="2990850" y="2640014"/>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3.45 g</a:t>
            </a:r>
          </a:p>
        </p:txBody>
      </p:sp>
      <p:sp>
        <p:nvSpPr>
          <p:cNvPr id="17416" name="Text Box 8"/>
          <p:cNvSpPr txBox="1">
            <a:spLocks noChangeArrowheads="1"/>
          </p:cNvSpPr>
          <p:nvPr/>
        </p:nvSpPr>
        <p:spPr bwMode="auto">
          <a:xfrm>
            <a:off x="5775326" y="2625726"/>
            <a:ext cx="1050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 grams</a:t>
            </a:r>
          </a:p>
        </p:txBody>
      </p:sp>
      <p:sp>
        <p:nvSpPr>
          <p:cNvPr id="17417" name="AutoShape 9"/>
          <p:cNvSpPr>
            <a:spLocks noChangeArrowheads="1"/>
          </p:cNvSpPr>
          <p:nvPr/>
        </p:nvSpPr>
        <p:spPr bwMode="auto">
          <a:xfrm>
            <a:off x="3886200" y="5749925"/>
            <a:ext cx="4038600" cy="762000"/>
          </a:xfrm>
          <a:prstGeom prst="wedgeRoundRectCallout">
            <a:avLst>
              <a:gd name="adj1" fmla="val -61755"/>
              <a:gd name="adj2" fmla="val -115417"/>
              <a:gd name="adj3" fmla="val 16667"/>
            </a:avLst>
          </a:prstGeom>
          <a:solidFill>
            <a:srgbClr val="FFFF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Let’s work the problem.</a:t>
            </a:r>
          </a:p>
        </p:txBody>
      </p:sp>
      <p:sp>
        <p:nvSpPr>
          <p:cNvPr id="21514" name="Text Box 10"/>
          <p:cNvSpPr txBox="1">
            <a:spLocks noChangeArrowheads="1"/>
          </p:cNvSpPr>
          <p:nvPr/>
        </p:nvSpPr>
        <p:spPr bwMode="auto">
          <a:xfrm>
            <a:off x="8137526" y="3706814"/>
            <a:ext cx="2062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               g AlCl</a:t>
            </a:r>
            <a:r>
              <a:rPr lang="en-US" altLang="en-US" baseline="-25000">
                <a:solidFill>
                  <a:srgbClr val="000000"/>
                </a:solidFill>
              </a:rPr>
              <a:t>3</a:t>
            </a:r>
            <a:endParaRPr lang="en-US" altLang="en-US">
              <a:solidFill>
                <a:srgbClr val="000000"/>
              </a:solidFill>
            </a:endParaRPr>
          </a:p>
        </p:txBody>
      </p:sp>
      <p:sp>
        <p:nvSpPr>
          <p:cNvPr id="21515" name="Line 11"/>
          <p:cNvSpPr>
            <a:spLocks noChangeShapeType="1"/>
          </p:cNvSpPr>
          <p:nvPr/>
        </p:nvSpPr>
        <p:spPr bwMode="auto">
          <a:xfrm>
            <a:off x="2133600" y="3921125"/>
            <a:ext cx="5943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16" name="Text Box 12"/>
          <p:cNvSpPr txBox="1">
            <a:spLocks noChangeArrowheads="1"/>
          </p:cNvSpPr>
          <p:nvPr/>
        </p:nvSpPr>
        <p:spPr bwMode="auto">
          <a:xfrm>
            <a:off x="2041525" y="3554413"/>
            <a:ext cx="1041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sz="1800">
                <a:solidFill>
                  <a:srgbClr val="000000"/>
                </a:solidFill>
              </a:rPr>
              <a:t>3.45 g Al</a:t>
            </a:r>
          </a:p>
        </p:txBody>
      </p:sp>
      <p:sp>
        <p:nvSpPr>
          <p:cNvPr id="21517" name="Line 13"/>
          <p:cNvSpPr>
            <a:spLocks noChangeShapeType="1"/>
          </p:cNvSpPr>
          <p:nvPr/>
        </p:nvSpPr>
        <p:spPr bwMode="auto">
          <a:xfrm>
            <a:off x="3048000" y="3387725"/>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graphicFrame>
        <p:nvGraphicFramePr>
          <p:cNvPr id="21518" name="Object 14"/>
          <p:cNvGraphicFramePr>
            <a:graphicFrameLocks noChangeAspect="1"/>
          </p:cNvGraphicFramePr>
          <p:nvPr/>
        </p:nvGraphicFramePr>
        <p:xfrm>
          <a:off x="3124200" y="3576639"/>
          <a:ext cx="1066800" cy="725487"/>
        </p:xfrm>
        <a:graphic>
          <a:graphicData uri="http://schemas.openxmlformats.org/presentationml/2006/ole">
            <mc:AlternateContent xmlns:mc="http://schemas.openxmlformats.org/markup-compatibility/2006">
              <mc:Choice xmlns:v="urn:schemas-microsoft-com:vml" Requires="v">
                <p:oleObj spid="_x0000_s3080" name="Equation" r:id="rId6" imgW="634725" imgH="431613" progId="Equation.3">
                  <p:embed/>
                </p:oleObj>
              </mc:Choice>
              <mc:Fallback>
                <p:oleObj name="Equation" r:id="rId6" imgW="634725" imgH="431613"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3576639"/>
                        <a:ext cx="1066800"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9" name="Line 15"/>
          <p:cNvSpPr>
            <a:spLocks noChangeShapeType="1"/>
          </p:cNvSpPr>
          <p:nvPr/>
        </p:nvSpPr>
        <p:spPr bwMode="auto">
          <a:xfrm>
            <a:off x="3733800" y="4073525"/>
            <a:ext cx="457200" cy="152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20" name="Line 16"/>
          <p:cNvSpPr>
            <a:spLocks noChangeShapeType="1"/>
          </p:cNvSpPr>
          <p:nvPr/>
        </p:nvSpPr>
        <p:spPr bwMode="auto">
          <a:xfrm>
            <a:off x="2514600" y="3616325"/>
            <a:ext cx="457200" cy="152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21" name="AutoShape 17"/>
          <p:cNvSpPr>
            <a:spLocks noChangeArrowheads="1"/>
          </p:cNvSpPr>
          <p:nvPr/>
        </p:nvSpPr>
        <p:spPr bwMode="auto">
          <a:xfrm>
            <a:off x="3886200" y="5749925"/>
            <a:ext cx="4038600" cy="762000"/>
          </a:xfrm>
          <a:prstGeom prst="wedgeRoundRectCallout">
            <a:avLst>
              <a:gd name="adj1" fmla="val -61755"/>
              <a:gd name="adj2" fmla="val -115417"/>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We must always convert to moles.</a:t>
            </a:r>
          </a:p>
        </p:txBody>
      </p:sp>
      <p:sp>
        <p:nvSpPr>
          <p:cNvPr id="21522" name="Line 18"/>
          <p:cNvSpPr>
            <a:spLocks noChangeShapeType="1"/>
          </p:cNvSpPr>
          <p:nvPr/>
        </p:nvSpPr>
        <p:spPr bwMode="auto">
          <a:xfrm>
            <a:off x="4267200" y="3387725"/>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23" name="AutoShape 19"/>
          <p:cNvSpPr>
            <a:spLocks noChangeArrowheads="1"/>
          </p:cNvSpPr>
          <p:nvPr/>
        </p:nvSpPr>
        <p:spPr bwMode="auto">
          <a:xfrm>
            <a:off x="3886200" y="5749925"/>
            <a:ext cx="4038600" cy="762000"/>
          </a:xfrm>
          <a:prstGeom prst="wedgeRoundRectCallout">
            <a:avLst>
              <a:gd name="adj1" fmla="val -61755"/>
              <a:gd name="adj2" fmla="val -115417"/>
              <a:gd name="adj3" fmla="val 16667"/>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Now use the molar ratio.</a:t>
            </a:r>
          </a:p>
        </p:txBody>
      </p:sp>
      <p:graphicFrame>
        <p:nvGraphicFramePr>
          <p:cNvPr id="21524" name="Object 20"/>
          <p:cNvGraphicFramePr>
            <a:graphicFrameLocks noChangeAspect="1"/>
          </p:cNvGraphicFramePr>
          <p:nvPr/>
        </p:nvGraphicFramePr>
        <p:xfrm>
          <a:off x="4343400" y="3540126"/>
          <a:ext cx="1485900" cy="722313"/>
        </p:xfrm>
        <a:graphic>
          <a:graphicData uri="http://schemas.openxmlformats.org/presentationml/2006/ole">
            <mc:AlternateContent xmlns:mc="http://schemas.openxmlformats.org/markup-compatibility/2006">
              <mc:Choice xmlns:v="urn:schemas-microsoft-com:vml" Requires="v">
                <p:oleObj spid="_x0000_s3081" name="Equation" r:id="rId8" imgW="837836" imgH="406224" progId="Equation.3">
                  <p:embed/>
                </p:oleObj>
              </mc:Choice>
              <mc:Fallback>
                <p:oleObj name="Equation" r:id="rId8" imgW="837836" imgH="406224"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43400" y="3540126"/>
                        <a:ext cx="148590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25" name="Line 21"/>
          <p:cNvSpPr>
            <a:spLocks noChangeShapeType="1"/>
          </p:cNvSpPr>
          <p:nvPr/>
        </p:nvSpPr>
        <p:spPr bwMode="auto">
          <a:xfrm>
            <a:off x="4800600" y="4073525"/>
            <a:ext cx="838200" cy="152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26" name="Line 22"/>
          <p:cNvSpPr>
            <a:spLocks noChangeShapeType="1"/>
          </p:cNvSpPr>
          <p:nvPr/>
        </p:nvSpPr>
        <p:spPr bwMode="auto">
          <a:xfrm>
            <a:off x="3200400" y="3692525"/>
            <a:ext cx="838200" cy="152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27" name="AutoShape 23"/>
          <p:cNvSpPr>
            <a:spLocks noChangeArrowheads="1"/>
          </p:cNvSpPr>
          <p:nvPr/>
        </p:nvSpPr>
        <p:spPr bwMode="auto">
          <a:xfrm>
            <a:off x="3886200" y="5749925"/>
            <a:ext cx="4038600" cy="762000"/>
          </a:xfrm>
          <a:prstGeom prst="wedgeRoundRectCallout">
            <a:avLst>
              <a:gd name="adj1" fmla="val -61755"/>
              <a:gd name="adj2" fmla="val -115417"/>
              <a:gd name="adj3" fmla="val 16667"/>
            </a:avLst>
          </a:prstGeom>
          <a:solidFill>
            <a:srgbClr val="CC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Now use the molar mass to convert to grams.</a:t>
            </a:r>
          </a:p>
        </p:txBody>
      </p:sp>
      <p:sp>
        <p:nvSpPr>
          <p:cNvPr id="21528" name="Line 24"/>
          <p:cNvSpPr>
            <a:spLocks noChangeShapeType="1"/>
          </p:cNvSpPr>
          <p:nvPr/>
        </p:nvSpPr>
        <p:spPr bwMode="auto">
          <a:xfrm>
            <a:off x="5791200" y="3463925"/>
            <a:ext cx="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graphicFrame>
        <p:nvGraphicFramePr>
          <p:cNvPr id="21529" name="Object 25"/>
          <p:cNvGraphicFramePr>
            <a:graphicFrameLocks noChangeAspect="1"/>
          </p:cNvGraphicFramePr>
          <p:nvPr/>
        </p:nvGraphicFramePr>
        <p:xfrm>
          <a:off x="5861050" y="3568701"/>
          <a:ext cx="1758950" cy="733425"/>
        </p:xfrm>
        <a:graphic>
          <a:graphicData uri="http://schemas.openxmlformats.org/presentationml/2006/ole">
            <mc:AlternateContent xmlns:mc="http://schemas.openxmlformats.org/markup-compatibility/2006">
              <mc:Choice xmlns:v="urn:schemas-microsoft-com:vml" Requires="v">
                <p:oleObj spid="_x0000_s3082" name="Equation" r:id="rId10" imgW="926698" imgH="444307" progId="Equation.3">
                  <p:embed/>
                </p:oleObj>
              </mc:Choice>
              <mc:Fallback>
                <p:oleObj name="Equation" r:id="rId10" imgW="926698" imgH="444307"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61050" y="3568701"/>
                        <a:ext cx="175895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30" name="Line 26"/>
          <p:cNvSpPr>
            <a:spLocks noChangeShapeType="1"/>
          </p:cNvSpPr>
          <p:nvPr/>
        </p:nvSpPr>
        <p:spPr bwMode="auto">
          <a:xfrm>
            <a:off x="6248400" y="3997325"/>
            <a:ext cx="914400" cy="76200"/>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31" name="Line 27"/>
          <p:cNvSpPr>
            <a:spLocks noChangeShapeType="1"/>
          </p:cNvSpPr>
          <p:nvPr/>
        </p:nvSpPr>
        <p:spPr bwMode="auto">
          <a:xfrm>
            <a:off x="4648200" y="3692525"/>
            <a:ext cx="914400" cy="76200"/>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32" name="Text Box 28"/>
          <p:cNvSpPr txBox="1">
            <a:spLocks noChangeArrowheads="1"/>
          </p:cNvSpPr>
          <p:nvPr/>
        </p:nvSpPr>
        <p:spPr bwMode="auto">
          <a:xfrm>
            <a:off x="8610600" y="3752851"/>
            <a:ext cx="628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99"/>
                </a:solidFill>
              </a:rPr>
              <a:t>17.0</a:t>
            </a:r>
          </a:p>
        </p:txBody>
      </p:sp>
      <p:sp>
        <p:nvSpPr>
          <p:cNvPr id="21534" name="Freeform 30"/>
          <p:cNvSpPr>
            <a:spLocks/>
          </p:cNvSpPr>
          <p:nvPr/>
        </p:nvSpPr>
        <p:spPr bwMode="auto">
          <a:xfrm>
            <a:off x="7104063" y="2867026"/>
            <a:ext cx="2614612" cy="777875"/>
          </a:xfrm>
          <a:custGeom>
            <a:avLst/>
            <a:gdLst>
              <a:gd name="T0" fmla="*/ 0 w 1647"/>
              <a:gd name="T1" fmla="*/ 646113 h 490"/>
              <a:gd name="T2" fmla="*/ 134937 w 1647"/>
              <a:gd name="T3" fmla="*/ 215900 h 490"/>
              <a:gd name="T4" fmla="*/ 447675 w 1647"/>
              <a:gd name="T5" fmla="*/ 104775 h 490"/>
              <a:gd name="T6" fmla="*/ 933450 w 1647"/>
              <a:gd name="T7" fmla="*/ 30163 h 490"/>
              <a:gd name="T8" fmla="*/ 1903412 w 1647"/>
              <a:gd name="T9" fmla="*/ 49213 h 490"/>
              <a:gd name="T10" fmla="*/ 2500312 w 1647"/>
              <a:gd name="T11" fmla="*/ 330200 h 490"/>
              <a:gd name="T12" fmla="*/ 2593975 w 1647"/>
              <a:gd name="T13" fmla="*/ 777875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47" h="490">
                <a:moveTo>
                  <a:pt x="0" y="407"/>
                </a:moveTo>
                <a:cubicBezTo>
                  <a:pt x="16" y="362"/>
                  <a:pt x="38" y="193"/>
                  <a:pt x="85" y="136"/>
                </a:cubicBezTo>
                <a:cubicBezTo>
                  <a:pt x="132" y="79"/>
                  <a:pt x="198" y="85"/>
                  <a:pt x="282" y="66"/>
                </a:cubicBezTo>
                <a:cubicBezTo>
                  <a:pt x="366" y="47"/>
                  <a:pt x="435" y="25"/>
                  <a:pt x="588" y="19"/>
                </a:cubicBezTo>
                <a:cubicBezTo>
                  <a:pt x="741" y="13"/>
                  <a:pt x="1035" y="0"/>
                  <a:pt x="1199" y="31"/>
                </a:cubicBezTo>
                <a:cubicBezTo>
                  <a:pt x="1363" y="62"/>
                  <a:pt x="1503" y="132"/>
                  <a:pt x="1575" y="208"/>
                </a:cubicBezTo>
                <a:cubicBezTo>
                  <a:pt x="1647" y="284"/>
                  <a:pt x="1622" y="431"/>
                  <a:pt x="1634" y="490"/>
                </a:cubicBezTo>
              </a:path>
            </a:pathLst>
          </a:custGeom>
          <a:noFill/>
          <a:ln w="57150" cmpd="sng">
            <a:solidFill>
              <a:srgbClr val="FF0000"/>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21535" name="AutoShape 31"/>
          <p:cNvSpPr>
            <a:spLocks noChangeArrowheads="1"/>
          </p:cNvSpPr>
          <p:nvPr/>
        </p:nvSpPr>
        <p:spPr bwMode="auto">
          <a:xfrm>
            <a:off x="7391400" y="3082925"/>
            <a:ext cx="2133600" cy="381000"/>
          </a:xfrm>
          <a:prstGeom prst="horizontalScroll">
            <a:avLst>
              <a:gd name="adj" fmla="val 12500"/>
            </a:avLst>
          </a:prstGeom>
          <a:solidFill>
            <a:srgbClr val="FF0000">
              <a:alpha val="27058"/>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Units match</a:t>
            </a:r>
          </a:p>
        </p:txBody>
      </p:sp>
      <p:sp>
        <p:nvSpPr>
          <p:cNvPr id="17439" name="AutoShape 32"/>
          <p:cNvSpPr>
            <a:spLocks noChangeArrowheads="1"/>
          </p:cNvSpPr>
          <p:nvPr/>
        </p:nvSpPr>
        <p:spPr bwMode="auto">
          <a:xfrm>
            <a:off x="3962400" y="152400"/>
            <a:ext cx="2971800" cy="533400"/>
          </a:xfrm>
          <a:prstGeom prst="horizontalScroll">
            <a:avLst>
              <a:gd name="adj" fmla="val 12500"/>
            </a:avLst>
          </a:prstGeom>
          <a:solidFill>
            <a:srgbClr val="FFFF00">
              <a:alpha val="5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gram to gram conversions</a:t>
            </a:r>
          </a:p>
        </p:txBody>
      </p:sp>
    </p:spTree>
    <p:extLst>
      <p:ext uri="{BB962C8B-B14F-4D97-AF65-F5344CB8AC3E}">
        <p14:creationId xmlns:p14="http://schemas.microsoft.com/office/powerpoint/2010/main" val="1048200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514">
                                            <p:txEl>
                                              <p:pRg st="0" end="0"/>
                                            </p:txEl>
                                          </p:spTgt>
                                        </p:tgtEl>
                                        <p:attrNameLst>
                                          <p:attrName>style.visibility</p:attrName>
                                        </p:attrNameLst>
                                      </p:cBhvr>
                                      <p:to>
                                        <p:strVal val="visible"/>
                                      </p:to>
                                    </p:set>
                                    <p:animEffect transition="in" filter="box(out)">
                                      <p:cBhvr>
                                        <p:cTn id="7" dur="500"/>
                                        <p:tgtEl>
                                          <p:spTgt spid="2151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5"/>
                                        </p:tgtEl>
                                        <p:attrNameLst>
                                          <p:attrName>style.visibility</p:attrName>
                                        </p:attrNameLst>
                                      </p:cBhvr>
                                      <p:to>
                                        <p:strVal val="visible"/>
                                      </p:to>
                                    </p:set>
                                    <p:animEffect transition="in" filter="blinds(horizontal)">
                                      <p:cBhvr>
                                        <p:cTn id="12" dur="500"/>
                                        <p:tgtEl>
                                          <p:spTgt spid="21515"/>
                                        </p:tgtEl>
                                      </p:cBhvr>
                                    </p:animEffect>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1516"/>
                                        </p:tgtEl>
                                        <p:attrNameLst>
                                          <p:attrName>style.visibility</p:attrName>
                                        </p:attrNameLst>
                                      </p:cBhvr>
                                      <p:to>
                                        <p:strVal val="visible"/>
                                      </p:to>
                                    </p:set>
                                    <p:anim calcmode="lin" valueType="num">
                                      <p:cBhvr additive="base">
                                        <p:cTn id="17" dur="500" fill="hold"/>
                                        <p:tgtEl>
                                          <p:spTgt spid="21516"/>
                                        </p:tgtEl>
                                        <p:attrNameLst>
                                          <p:attrName>ppt_x</p:attrName>
                                        </p:attrNameLst>
                                      </p:cBhvr>
                                      <p:tavLst>
                                        <p:tav tm="0">
                                          <p:val>
                                            <p:strVal val="#ppt_x"/>
                                          </p:val>
                                        </p:tav>
                                        <p:tav tm="100000">
                                          <p:val>
                                            <p:strVal val="#ppt_x"/>
                                          </p:val>
                                        </p:tav>
                                      </p:tavLst>
                                    </p:anim>
                                    <p:anim calcmode="lin" valueType="num">
                                      <p:cBhvr additive="base">
                                        <p:cTn id="18" dur="500" fill="hold"/>
                                        <p:tgtEl>
                                          <p:spTgt spid="21516"/>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21521"/>
                                        </p:tgtEl>
                                        <p:attrNameLst>
                                          <p:attrName>style.visibility</p:attrName>
                                        </p:attrNameLst>
                                      </p:cBhvr>
                                      <p:to>
                                        <p:strVal val="visible"/>
                                      </p:to>
                                    </p:set>
                                    <p:animEffect transition="in" filter="box(out)">
                                      <p:cBhvr>
                                        <p:cTn id="23" dur="500"/>
                                        <p:tgtEl>
                                          <p:spTgt spid="21521"/>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21517"/>
                                        </p:tgtEl>
                                        <p:attrNameLst>
                                          <p:attrName>style.visibility</p:attrName>
                                        </p:attrNameLst>
                                      </p:cBhvr>
                                      <p:to>
                                        <p:strVal val="visible"/>
                                      </p:to>
                                    </p:set>
                                    <p:anim calcmode="lin" valueType="num">
                                      <p:cBhvr additive="base">
                                        <p:cTn id="28" dur="500" fill="hold"/>
                                        <p:tgtEl>
                                          <p:spTgt spid="21517"/>
                                        </p:tgtEl>
                                        <p:attrNameLst>
                                          <p:attrName>ppt_x</p:attrName>
                                        </p:attrNameLst>
                                      </p:cBhvr>
                                      <p:tavLst>
                                        <p:tav tm="0">
                                          <p:val>
                                            <p:strVal val="#ppt_x"/>
                                          </p:val>
                                        </p:tav>
                                        <p:tav tm="100000">
                                          <p:val>
                                            <p:strVal val="#ppt_x"/>
                                          </p:val>
                                        </p:tav>
                                      </p:tavLst>
                                    </p:anim>
                                    <p:anim calcmode="lin" valueType="num">
                                      <p:cBhvr additive="base">
                                        <p:cTn id="29" dur="500" fill="hold"/>
                                        <p:tgtEl>
                                          <p:spTgt spid="21517"/>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1" fill="hold" nodeType="clickEffect">
                                  <p:stCondLst>
                                    <p:cond delay="0"/>
                                  </p:stCondLst>
                                  <p:childTnLst>
                                    <p:set>
                                      <p:cBhvr>
                                        <p:cTn id="33" dur="1" fill="hold">
                                          <p:stCondLst>
                                            <p:cond delay="0"/>
                                          </p:stCondLst>
                                        </p:cTn>
                                        <p:tgtEl>
                                          <p:spTgt spid="21518"/>
                                        </p:tgtEl>
                                        <p:attrNameLst>
                                          <p:attrName>style.visibility</p:attrName>
                                        </p:attrNameLst>
                                      </p:cBhvr>
                                      <p:to>
                                        <p:strVal val="visible"/>
                                      </p:to>
                                    </p:set>
                                    <p:anim calcmode="lin" valueType="num">
                                      <p:cBhvr additive="base">
                                        <p:cTn id="34" dur="500" fill="hold"/>
                                        <p:tgtEl>
                                          <p:spTgt spid="21518"/>
                                        </p:tgtEl>
                                        <p:attrNameLst>
                                          <p:attrName>ppt_x</p:attrName>
                                        </p:attrNameLst>
                                      </p:cBhvr>
                                      <p:tavLst>
                                        <p:tav tm="0">
                                          <p:val>
                                            <p:strVal val="#ppt_x"/>
                                          </p:val>
                                        </p:tav>
                                        <p:tav tm="100000">
                                          <p:val>
                                            <p:strVal val="#ppt_x"/>
                                          </p:val>
                                        </p:tav>
                                      </p:tavLst>
                                    </p:anim>
                                    <p:anim calcmode="lin" valueType="num">
                                      <p:cBhvr additive="base">
                                        <p:cTn id="35" dur="500" fill="hold"/>
                                        <p:tgtEl>
                                          <p:spTgt spid="21518"/>
                                        </p:tgtEl>
                                        <p:attrNameLst>
                                          <p:attrName>ppt_y</p:attrName>
                                        </p:attrNameLst>
                                      </p:cBhvr>
                                      <p:tavLst>
                                        <p:tav tm="0">
                                          <p:val>
                                            <p:strVal val="0-#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21520"/>
                                        </p:tgtEl>
                                        <p:attrNameLst>
                                          <p:attrName>style.visibility</p:attrName>
                                        </p:attrNameLst>
                                      </p:cBhvr>
                                      <p:to>
                                        <p:strVal val="visible"/>
                                      </p:to>
                                    </p:set>
                                    <p:anim calcmode="lin" valueType="num">
                                      <p:cBhvr additive="base">
                                        <p:cTn id="40" dur="500" fill="hold"/>
                                        <p:tgtEl>
                                          <p:spTgt spid="21520"/>
                                        </p:tgtEl>
                                        <p:attrNameLst>
                                          <p:attrName>ppt_x</p:attrName>
                                        </p:attrNameLst>
                                      </p:cBhvr>
                                      <p:tavLst>
                                        <p:tav tm="0">
                                          <p:val>
                                            <p:strVal val="#ppt_x"/>
                                          </p:val>
                                        </p:tav>
                                        <p:tav tm="100000">
                                          <p:val>
                                            <p:strVal val="#ppt_x"/>
                                          </p:val>
                                        </p:tav>
                                      </p:tavLst>
                                    </p:anim>
                                    <p:anim calcmode="lin" valueType="num">
                                      <p:cBhvr additive="base">
                                        <p:cTn id="41" dur="500" fill="hold"/>
                                        <p:tgtEl>
                                          <p:spTgt spid="21520"/>
                                        </p:tgtEl>
                                        <p:attrNameLst>
                                          <p:attrName>ppt_y</p:attrName>
                                        </p:attrNameLst>
                                      </p:cBhvr>
                                      <p:tavLst>
                                        <p:tav tm="0">
                                          <p:val>
                                            <p:strVal val="0-#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21519"/>
                                        </p:tgtEl>
                                        <p:attrNameLst>
                                          <p:attrName>style.visibility</p:attrName>
                                        </p:attrNameLst>
                                      </p:cBhvr>
                                      <p:to>
                                        <p:strVal val="visible"/>
                                      </p:to>
                                    </p:set>
                                    <p:anim calcmode="lin" valueType="num">
                                      <p:cBhvr additive="base">
                                        <p:cTn id="44" dur="500" fill="hold"/>
                                        <p:tgtEl>
                                          <p:spTgt spid="21519"/>
                                        </p:tgtEl>
                                        <p:attrNameLst>
                                          <p:attrName>ppt_x</p:attrName>
                                        </p:attrNameLst>
                                      </p:cBhvr>
                                      <p:tavLst>
                                        <p:tav tm="0">
                                          <p:val>
                                            <p:strVal val="#ppt_x"/>
                                          </p:val>
                                        </p:tav>
                                        <p:tav tm="100000">
                                          <p:val>
                                            <p:strVal val="#ppt_x"/>
                                          </p:val>
                                        </p:tav>
                                      </p:tavLst>
                                    </p:anim>
                                    <p:anim calcmode="lin" valueType="num">
                                      <p:cBhvr additive="base">
                                        <p:cTn id="45" dur="500" fill="hold"/>
                                        <p:tgtEl>
                                          <p:spTgt spid="21519"/>
                                        </p:tgtEl>
                                        <p:attrNameLst>
                                          <p:attrName>ppt_y</p:attrName>
                                        </p:attrNameLst>
                                      </p:cBhvr>
                                      <p:tavLst>
                                        <p:tav tm="0">
                                          <p:val>
                                            <p:strVal val="0-#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1" fill="hold" grpId="0" nodeType="clickEffect">
                                  <p:stCondLst>
                                    <p:cond delay="0"/>
                                  </p:stCondLst>
                                  <p:childTnLst>
                                    <p:set>
                                      <p:cBhvr>
                                        <p:cTn id="49" dur="1" fill="hold">
                                          <p:stCondLst>
                                            <p:cond delay="0"/>
                                          </p:stCondLst>
                                        </p:cTn>
                                        <p:tgtEl>
                                          <p:spTgt spid="21522"/>
                                        </p:tgtEl>
                                        <p:attrNameLst>
                                          <p:attrName>style.visibility</p:attrName>
                                        </p:attrNameLst>
                                      </p:cBhvr>
                                      <p:to>
                                        <p:strVal val="visible"/>
                                      </p:to>
                                    </p:set>
                                    <p:anim calcmode="lin" valueType="num">
                                      <p:cBhvr additive="base">
                                        <p:cTn id="50" dur="500" fill="hold"/>
                                        <p:tgtEl>
                                          <p:spTgt spid="21522"/>
                                        </p:tgtEl>
                                        <p:attrNameLst>
                                          <p:attrName>ppt_x</p:attrName>
                                        </p:attrNameLst>
                                      </p:cBhvr>
                                      <p:tavLst>
                                        <p:tav tm="0">
                                          <p:val>
                                            <p:strVal val="#ppt_x"/>
                                          </p:val>
                                        </p:tav>
                                        <p:tav tm="100000">
                                          <p:val>
                                            <p:strVal val="#ppt_x"/>
                                          </p:val>
                                        </p:tav>
                                      </p:tavLst>
                                    </p:anim>
                                    <p:anim calcmode="lin" valueType="num">
                                      <p:cBhvr additive="base">
                                        <p:cTn id="51" dur="500" fill="hold"/>
                                        <p:tgtEl>
                                          <p:spTgt spid="21522"/>
                                        </p:tgtEl>
                                        <p:attrNameLst>
                                          <p:attrName>ppt_y</p:attrName>
                                        </p:attrNameLst>
                                      </p:cBhvr>
                                      <p:tavLst>
                                        <p:tav tm="0">
                                          <p:val>
                                            <p:strVal val="0-#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32" fill="hold" grpId="0" nodeType="clickEffect">
                                  <p:stCondLst>
                                    <p:cond delay="0"/>
                                  </p:stCondLst>
                                  <p:childTnLst>
                                    <p:set>
                                      <p:cBhvr>
                                        <p:cTn id="55" dur="1" fill="hold">
                                          <p:stCondLst>
                                            <p:cond delay="0"/>
                                          </p:stCondLst>
                                        </p:cTn>
                                        <p:tgtEl>
                                          <p:spTgt spid="21523"/>
                                        </p:tgtEl>
                                        <p:attrNameLst>
                                          <p:attrName>style.visibility</p:attrName>
                                        </p:attrNameLst>
                                      </p:cBhvr>
                                      <p:to>
                                        <p:strVal val="visible"/>
                                      </p:to>
                                    </p:set>
                                    <p:animEffect transition="in" filter="box(out)">
                                      <p:cBhvr>
                                        <p:cTn id="56" dur="500"/>
                                        <p:tgtEl>
                                          <p:spTgt spid="21523"/>
                                        </p:tgtEl>
                                      </p:cBhvr>
                                    </p:animEffect>
                                  </p:childTnLst>
                                  <p:subTnLst>
                                    <p:audio>
                                      <p:cMediaNode>
                                        <p:cTn display="0" masterRel="sameClick">
                                          <p:stCondLst>
                                            <p:cond evt="begin" delay="0">
                                              <p:tn val="54"/>
                                            </p:cond>
                                          </p:stCondLst>
                                          <p:endCondLst>
                                            <p:cond evt="onStopAudio" delay="0">
                                              <p:tgtEl>
                                                <p:sldTgt/>
                                              </p:tgtEl>
                                            </p:cond>
                                          </p:endCondLst>
                                        </p:cTn>
                                        <p:tgtEl>
                                          <p:sndTgt r:embed="rId3"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nodeType="clickEffect">
                                  <p:stCondLst>
                                    <p:cond delay="0"/>
                                  </p:stCondLst>
                                  <p:childTnLst>
                                    <p:set>
                                      <p:cBhvr>
                                        <p:cTn id="60" dur="1" fill="hold">
                                          <p:stCondLst>
                                            <p:cond delay="0"/>
                                          </p:stCondLst>
                                        </p:cTn>
                                        <p:tgtEl>
                                          <p:spTgt spid="21524"/>
                                        </p:tgtEl>
                                        <p:attrNameLst>
                                          <p:attrName>style.visibility</p:attrName>
                                        </p:attrNameLst>
                                      </p:cBhvr>
                                      <p:to>
                                        <p:strVal val="visible"/>
                                      </p:to>
                                    </p:set>
                                    <p:anim calcmode="lin" valueType="num">
                                      <p:cBhvr additive="base">
                                        <p:cTn id="61" dur="500" fill="hold"/>
                                        <p:tgtEl>
                                          <p:spTgt spid="21524"/>
                                        </p:tgtEl>
                                        <p:attrNameLst>
                                          <p:attrName>ppt_x</p:attrName>
                                        </p:attrNameLst>
                                      </p:cBhvr>
                                      <p:tavLst>
                                        <p:tav tm="0">
                                          <p:val>
                                            <p:strVal val="#ppt_x"/>
                                          </p:val>
                                        </p:tav>
                                        <p:tav tm="100000">
                                          <p:val>
                                            <p:strVal val="#ppt_x"/>
                                          </p:val>
                                        </p:tav>
                                      </p:tavLst>
                                    </p:anim>
                                    <p:anim calcmode="lin" valueType="num">
                                      <p:cBhvr additive="base">
                                        <p:cTn id="62" dur="500" fill="hold"/>
                                        <p:tgtEl>
                                          <p:spTgt spid="21524"/>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1526"/>
                                        </p:tgtEl>
                                        <p:attrNameLst>
                                          <p:attrName>style.visibility</p:attrName>
                                        </p:attrNameLst>
                                      </p:cBhvr>
                                      <p:to>
                                        <p:strVal val="visible"/>
                                      </p:to>
                                    </p:set>
                                    <p:anim calcmode="lin" valueType="num">
                                      <p:cBhvr additive="base">
                                        <p:cTn id="67" dur="500" fill="hold"/>
                                        <p:tgtEl>
                                          <p:spTgt spid="21526"/>
                                        </p:tgtEl>
                                        <p:attrNameLst>
                                          <p:attrName>ppt_x</p:attrName>
                                        </p:attrNameLst>
                                      </p:cBhvr>
                                      <p:tavLst>
                                        <p:tav tm="0">
                                          <p:val>
                                            <p:strVal val="#ppt_x"/>
                                          </p:val>
                                        </p:tav>
                                        <p:tav tm="100000">
                                          <p:val>
                                            <p:strVal val="#ppt_x"/>
                                          </p:val>
                                        </p:tav>
                                      </p:tavLst>
                                    </p:anim>
                                    <p:anim calcmode="lin" valueType="num">
                                      <p:cBhvr additive="base">
                                        <p:cTn id="68" dur="500" fill="hold"/>
                                        <p:tgtEl>
                                          <p:spTgt spid="21526"/>
                                        </p:tgtEl>
                                        <p:attrNameLst>
                                          <p:attrName>ppt_y</p:attrName>
                                        </p:attrNameLst>
                                      </p:cBhvr>
                                      <p:tavLst>
                                        <p:tav tm="0">
                                          <p:val>
                                            <p:strVal val="0-#ppt_h/2"/>
                                          </p:val>
                                        </p:tav>
                                        <p:tav tm="100000">
                                          <p:val>
                                            <p:strVal val="#ppt_y"/>
                                          </p:val>
                                        </p:tav>
                                      </p:tavLst>
                                    </p:anim>
                                  </p:childTnLst>
                                </p:cTn>
                              </p:par>
                              <p:par>
                                <p:cTn id="69" presetID="2" presetClass="entr" presetSubtype="1" fill="hold" grpId="0" nodeType="withEffect">
                                  <p:stCondLst>
                                    <p:cond delay="0"/>
                                  </p:stCondLst>
                                  <p:childTnLst>
                                    <p:set>
                                      <p:cBhvr>
                                        <p:cTn id="70" dur="1" fill="hold">
                                          <p:stCondLst>
                                            <p:cond delay="0"/>
                                          </p:stCondLst>
                                        </p:cTn>
                                        <p:tgtEl>
                                          <p:spTgt spid="21525"/>
                                        </p:tgtEl>
                                        <p:attrNameLst>
                                          <p:attrName>style.visibility</p:attrName>
                                        </p:attrNameLst>
                                      </p:cBhvr>
                                      <p:to>
                                        <p:strVal val="visible"/>
                                      </p:to>
                                    </p:set>
                                    <p:anim calcmode="lin" valueType="num">
                                      <p:cBhvr additive="base">
                                        <p:cTn id="71" dur="500" fill="hold"/>
                                        <p:tgtEl>
                                          <p:spTgt spid="21525"/>
                                        </p:tgtEl>
                                        <p:attrNameLst>
                                          <p:attrName>ppt_x</p:attrName>
                                        </p:attrNameLst>
                                      </p:cBhvr>
                                      <p:tavLst>
                                        <p:tav tm="0">
                                          <p:val>
                                            <p:strVal val="#ppt_x"/>
                                          </p:val>
                                        </p:tav>
                                        <p:tav tm="100000">
                                          <p:val>
                                            <p:strVal val="#ppt_x"/>
                                          </p:val>
                                        </p:tav>
                                      </p:tavLst>
                                    </p:anim>
                                    <p:anim calcmode="lin" valueType="num">
                                      <p:cBhvr additive="base">
                                        <p:cTn id="72" dur="500" fill="hold"/>
                                        <p:tgtEl>
                                          <p:spTgt spid="21525"/>
                                        </p:tgtEl>
                                        <p:attrNameLst>
                                          <p:attrName>ppt_y</p:attrName>
                                        </p:attrNameLst>
                                      </p:cBhvr>
                                      <p:tavLst>
                                        <p:tav tm="0">
                                          <p:val>
                                            <p:strVal val="0-#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21527"/>
                                        </p:tgtEl>
                                        <p:attrNameLst>
                                          <p:attrName>style.visibility</p:attrName>
                                        </p:attrNameLst>
                                      </p:cBhvr>
                                      <p:to>
                                        <p:strVal val="visible"/>
                                      </p:to>
                                    </p:set>
                                    <p:animEffect transition="in" filter="box(out)">
                                      <p:cBhvr>
                                        <p:cTn id="77" dur="500"/>
                                        <p:tgtEl>
                                          <p:spTgt spid="21527"/>
                                        </p:tgtEl>
                                      </p:cBhvr>
                                    </p:animEffect>
                                  </p:childTnLst>
                                  <p:subTnLst>
                                    <p:audio>
                                      <p:cMediaNode>
                                        <p:cTn display="0" masterRel="sameClick">
                                          <p:stCondLst>
                                            <p:cond evt="begin" delay="0">
                                              <p:tn val="75"/>
                                            </p:cond>
                                          </p:stCondLst>
                                          <p:endCondLst>
                                            <p:cond evt="onStopAudio" delay="0">
                                              <p:tgtEl>
                                                <p:sldTgt/>
                                              </p:tgtEl>
                                            </p:cond>
                                          </p:endCondLst>
                                        </p:cTn>
                                        <p:tgtEl>
                                          <p:sndTgt r:embed="rId3" name="camera.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1" fill="hold" grpId="0" nodeType="clickEffect">
                                  <p:stCondLst>
                                    <p:cond delay="0"/>
                                  </p:stCondLst>
                                  <p:childTnLst>
                                    <p:set>
                                      <p:cBhvr>
                                        <p:cTn id="81" dur="1" fill="hold">
                                          <p:stCondLst>
                                            <p:cond delay="0"/>
                                          </p:stCondLst>
                                        </p:cTn>
                                        <p:tgtEl>
                                          <p:spTgt spid="21528"/>
                                        </p:tgtEl>
                                        <p:attrNameLst>
                                          <p:attrName>style.visibility</p:attrName>
                                        </p:attrNameLst>
                                      </p:cBhvr>
                                      <p:to>
                                        <p:strVal val="visible"/>
                                      </p:to>
                                    </p:set>
                                    <p:anim calcmode="lin" valueType="num">
                                      <p:cBhvr additive="base">
                                        <p:cTn id="82" dur="500" fill="hold"/>
                                        <p:tgtEl>
                                          <p:spTgt spid="21528"/>
                                        </p:tgtEl>
                                        <p:attrNameLst>
                                          <p:attrName>ppt_x</p:attrName>
                                        </p:attrNameLst>
                                      </p:cBhvr>
                                      <p:tavLst>
                                        <p:tav tm="0">
                                          <p:val>
                                            <p:strVal val="#ppt_x"/>
                                          </p:val>
                                        </p:tav>
                                        <p:tav tm="100000">
                                          <p:val>
                                            <p:strVal val="#ppt_x"/>
                                          </p:val>
                                        </p:tav>
                                      </p:tavLst>
                                    </p:anim>
                                    <p:anim calcmode="lin" valueType="num">
                                      <p:cBhvr additive="base">
                                        <p:cTn id="83" dur="500" fill="hold"/>
                                        <p:tgtEl>
                                          <p:spTgt spid="21528"/>
                                        </p:tgtEl>
                                        <p:attrNameLst>
                                          <p:attrName>ppt_y</p:attrName>
                                        </p:attrNameLst>
                                      </p:cBhvr>
                                      <p:tavLst>
                                        <p:tav tm="0">
                                          <p:val>
                                            <p:strVal val="0-#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1" fill="hold" nodeType="clickEffect">
                                  <p:stCondLst>
                                    <p:cond delay="0"/>
                                  </p:stCondLst>
                                  <p:childTnLst>
                                    <p:set>
                                      <p:cBhvr>
                                        <p:cTn id="87" dur="1" fill="hold">
                                          <p:stCondLst>
                                            <p:cond delay="0"/>
                                          </p:stCondLst>
                                        </p:cTn>
                                        <p:tgtEl>
                                          <p:spTgt spid="21529"/>
                                        </p:tgtEl>
                                        <p:attrNameLst>
                                          <p:attrName>style.visibility</p:attrName>
                                        </p:attrNameLst>
                                      </p:cBhvr>
                                      <p:to>
                                        <p:strVal val="visible"/>
                                      </p:to>
                                    </p:set>
                                    <p:anim calcmode="lin" valueType="num">
                                      <p:cBhvr additive="base">
                                        <p:cTn id="88" dur="500" fill="hold"/>
                                        <p:tgtEl>
                                          <p:spTgt spid="21529"/>
                                        </p:tgtEl>
                                        <p:attrNameLst>
                                          <p:attrName>ppt_x</p:attrName>
                                        </p:attrNameLst>
                                      </p:cBhvr>
                                      <p:tavLst>
                                        <p:tav tm="0">
                                          <p:val>
                                            <p:strVal val="#ppt_x"/>
                                          </p:val>
                                        </p:tav>
                                        <p:tav tm="100000">
                                          <p:val>
                                            <p:strVal val="#ppt_x"/>
                                          </p:val>
                                        </p:tav>
                                      </p:tavLst>
                                    </p:anim>
                                    <p:anim calcmode="lin" valueType="num">
                                      <p:cBhvr additive="base">
                                        <p:cTn id="89" dur="500" fill="hold"/>
                                        <p:tgtEl>
                                          <p:spTgt spid="21529"/>
                                        </p:tgtEl>
                                        <p:attrNameLst>
                                          <p:attrName>ppt_y</p:attrName>
                                        </p:attrNameLst>
                                      </p:cBhvr>
                                      <p:tavLst>
                                        <p:tav tm="0">
                                          <p:val>
                                            <p:strVal val="0-#ppt_h/2"/>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1" fill="hold" grpId="0" nodeType="clickEffect">
                                  <p:stCondLst>
                                    <p:cond delay="0"/>
                                  </p:stCondLst>
                                  <p:childTnLst>
                                    <p:set>
                                      <p:cBhvr>
                                        <p:cTn id="93" dur="1" fill="hold">
                                          <p:stCondLst>
                                            <p:cond delay="0"/>
                                          </p:stCondLst>
                                        </p:cTn>
                                        <p:tgtEl>
                                          <p:spTgt spid="21531"/>
                                        </p:tgtEl>
                                        <p:attrNameLst>
                                          <p:attrName>style.visibility</p:attrName>
                                        </p:attrNameLst>
                                      </p:cBhvr>
                                      <p:to>
                                        <p:strVal val="visible"/>
                                      </p:to>
                                    </p:set>
                                    <p:anim calcmode="lin" valueType="num">
                                      <p:cBhvr additive="base">
                                        <p:cTn id="94" dur="500" fill="hold"/>
                                        <p:tgtEl>
                                          <p:spTgt spid="21531"/>
                                        </p:tgtEl>
                                        <p:attrNameLst>
                                          <p:attrName>ppt_x</p:attrName>
                                        </p:attrNameLst>
                                      </p:cBhvr>
                                      <p:tavLst>
                                        <p:tav tm="0">
                                          <p:val>
                                            <p:strVal val="#ppt_x"/>
                                          </p:val>
                                        </p:tav>
                                        <p:tav tm="100000">
                                          <p:val>
                                            <p:strVal val="#ppt_x"/>
                                          </p:val>
                                        </p:tav>
                                      </p:tavLst>
                                    </p:anim>
                                    <p:anim calcmode="lin" valueType="num">
                                      <p:cBhvr additive="base">
                                        <p:cTn id="95" dur="500" fill="hold"/>
                                        <p:tgtEl>
                                          <p:spTgt spid="21531"/>
                                        </p:tgtEl>
                                        <p:attrNameLst>
                                          <p:attrName>ppt_y</p:attrName>
                                        </p:attrNameLst>
                                      </p:cBhvr>
                                      <p:tavLst>
                                        <p:tav tm="0">
                                          <p:val>
                                            <p:strVal val="0-#ppt_h/2"/>
                                          </p:val>
                                        </p:tav>
                                        <p:tav tm="100000">
                                          <p:val>
                                            <p:strVal val="#ppt_y"/>
                                          </p:val>
                                        </p:tav>
                                      </p:tavLst>
                                    </p:anim>
                                  </p:childTnLst>
                                </p:cTn>
                              </p:par>
                              <p:par>
                                <p:cTn id="96" presetID="2" presetClass="entr" presetSubtype="1" fill="hold" grpId="0" nodeType="withEffect">
                                  <p:stCondLst>
                                    <p:cond delay="0"/>
                                  </p:stCondLst>
                                  <p:childTnLst>
                                    <p:set>
                                      <p:cBhvr>
                                        <p:cTn id="97" dur="1" fill="hold">
                                          <p:stCondLst>
                                            <p:cond delay="0"/>
                                          </p:stCondLst>
                                        </p:cTn>
                                        <p:tgtEl>
                                          <p:spTgt spid="21530"/>
                                        </p:tgtEl>
                                        <p:attrNameLst>
                                          <p:attrName>style.visibility</p:attrName>
                                        </p:attrNameLst>
                                      </p:cBhvr>
                                      <p:to>
                                        <p:strVal val="visible"/>
                                      </p:to>
                                    </p:set>
                                    <p:anim calcmode="lin" valueType="num">
                                      <p:cBhvr additive="base">
                                        <p:cTn id="98" dur="500" fill="hold"/>
                                        <p:tgtEl>
                                          <p:spTgt spid="21530"/>
                                        </p:tgtEl>
                                        <p:attrNameLst>
                                          <p:attrName>ppt_x</p:attrName>
                                        </p:attrNameLst>
                                      </p:cBhvr>
                                      <p:tavLst>
                                        <p:tav tm="0">
                                          <p:val>
                                            <p:strVal val="#ppt_x"/>
                                          </p:val>
                                        </p:tav>
                                        <p:tav tm="100000">
                                          <p:val>
                                            <p:strVal val="#ppt_x"/>
                                          </p:val>
                                        </p:tav>
                                      </p:tavLst>
                                    </p:anim>
                                    <p:anim calcmode="lin" valueType="num">
                                      <p:cBhvr additive="base">
                                        <p:cTn id="99" dur="500" fill="hold"/>
                                        <p:tgtEl>
                                          <p:spTgt spid="21530"/>
                                        </p:tgtEl>
                                        <p:attrNameLst>
                                          <p:attrName>ppt_y</p:attrName>
                                        </p:attrNameLst>
                                      </p:cBhvr>
                                      <p:tavLst>
                                        <p:tav tm="0">
                                          <p:val>
                                            <p:strVal val="0-#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4" presetClass="entr" presetSubtype="32" fill="hold" grpId="0" nodeType="clickEffect">
                                  <p:stCondLst>
                                    <p:cond delay="0"/>
                                  </p:stCondLst>
                                  <p:childTnLst>
                                    <p:set>
                                      <p:cBhvr>
                                        <p:cTn id="103" dur="1" fill="hold">
                                          <p:stCondLst>
                                            <p:cond delay="0"/>
                                          </p:stCondLst>
                                        </p:cTn>
                                        <p:tgtEl>
                                          <p:spTgt spid="21532">
                                            <p:txEl>
                                              <p:pRg st="0" end="0"/>
                                            </p:txEl>
                                          </p:spTgt>
                                        </p:tgtEl>
                                        <p:attrNameLst>
                                          <p:attrName>style.visibility</p:attrName>
                                        </p:attrNameLst>
                                      </p:cBhvr>
                                      <p:to>
                                        <p:strVal val="visible"/>
                                      </p:to>
                                    </p:set>
                                    <p:animEffect transition="in" filter="box(out)">
                                      <p:cBhvr>
                                        <p:cTn id="104" dur="500"/>
                                        <p:tgtEl>
                                          <p:spTgt spid="21532">
                                            <p:txEl>
                                              <p:pRg st="0" end="0"/>
                                            </p:txEl>
                                          </p:spTgt>
                                        </p:tgtEl>
                                      </p:cBhvr>
                                    </p:animEffect>
                                  </p:childTnLst>
                                  <p:subTnLst>
                                    <p:audio>
                                      <p:cMediaNode>
                                        <p:cTn display="0" masterRel="sameClick">
                                          <p:stCondLst>
                                            <p:cond evt="begin" delay="0">
                                              <p:tn val="102"/>
                                            </p:cond>
                                          </p:stCondLst>
                                          <p:endCondLst>
                                            <p:cond evt="onStopAudio" delay="0">
                                              <p:tgtEl>
                                                <p:sldTgt/>
                                              </p:tgtEl>
                                            </p:cond>
                                          </p:endCondLst>
                                        </p:cTn>
                                        <p:tgtEl>
                                          <p:sndTgt r:embed="rId3" name="camera.wav"/>
                                        </p:tgtEl>
                                      </p:cMediaNode>
                                    </p:audio>
                                  </p:sub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grpId="0" nodeType="clickEffect">
                                  <p:stCondLst>
                                    <p:cond delay="0"/>
                                  </p:stCondLst>
                                  <p:childTnLst>
                                    <p:set>
                                      <p:cBhvr>
                                        <p:cTn id="108" dur="1" fill="hold">
                                          <p:stCondLst>
                                            <p:cond delay="0"/>
                                          </p:stCondLst>
                                        </p:cTn>
                                        <p:tgtEl>
                                          <p:spTgt spid="21534"/>
                                        </p:tgtEl>
                                        <p:attrNameLst>
                                          <p:attrName>style.visibility</p:attrName>
                                        </p:attrNameLst>
                                      </p:cBhvr>
                                      <p:to>
                                        <p:strVal val="visible"/>
                                      </p:to>
                                    </p:set>
                                    <p:animEffect transition="in" filter="checkerboard(across)">
                                      <p:cBhvr>
                                        <p:cTn id="109" dur="500"/>
                                        <p:tgtEl>
                                          <p:spTgt spid="21534"/>
                                        </p:tgtEl>
                                      </p:cBhvr>
                                    </p:animEffect>
                                  </p:childTnLst>
                                </p:cTn>
                              </p:par>
                            </p:childTnLst>
                          </p:cTn>
                        </p:par>
                        <p:par>
                          <p:cTn id="110" fill="hold" nodeType="afterGroup">
                            <p:stCondLst>
                              <p:cond delay="500"/>
                            </p:stCondLst>
                            <p:childTnLst>
                              <p:par>
                                <p:cTn id="111" presetID="4" presetClass="entr" presetSubtype="16" fill="hold" grpId="0" nodeType="afterEffect">
                                  <p:stCondLst>
                                    <p:cond delay="0"/>
                                  </p:stCondLst>
                                  <p:childTnLst>
                                    <p:set>
                                      <p:cBhvr>
                                        <p:cTn id="112" dur="1" fill="hold">
                                          <p:stCondLst>
                                            <p:cond delay="0"/>
                                          </p:stCondLst>
                                        </p:cTn>
                                        <p:tgtEl>
                                          <p:spTgt spid="21535"/>
                                        </p:tgtEl>
                                        <p:attrNameLst>
                                          <p:attrName>style.visibility</p:attrName>
                                        </p:attrNameLst>
                                      </p:cBhvr>
                                      <p:to>
                                        <p:strVal val="visible"/>
                                      </p:to>
                                    </p:set>
                                    <p:animEffect transition="in" filter="box(in)">
                                      <p:cBhvr>
                                        <p:cTn id="113" dur="500"/>
                                        <p:tgtEl>
                                          <p:spTgt spid="21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4" grpId="0" build="p" autoUpdateAnimBg="0"/>
      <p:bldP spid="21515" grpId="0" animBg="1"/>
      <p:bldP spid="21516" grpId="0" autoUpdateAnimBg="0"/>
      <p:bldP spid="21517" grpId="0" animBg="1"/>
      <p:bldP spid="21519" grpId="0" animBg="1"/>
      <p:bldP spid="21520" grpId="0" animBg="1"/>
      <p:bldP spid="21521" grpId="0" animBg="1" autoUpdateAnimBg="0"/>
      <p:bldP spid="21522" grpId="0" animBg="1"/>
      <p:bldP spid="21523" grpId="0" animBg="1" autoUpdateAnimBg="0"/>
      <p:bldP spid="21525" grpId="0" animBg="1"/>
      <p:bldP spid="21526" grpId="0" animBg="1"/>
      <p:bldP spid="21527" grpId="0" animBg="1" autoUpdateAnimBg="0"/>
      <p:bldP spid="21528" grpId="0" animBg="1"/>
      <p:bldP spid="21530" grpId="0" animBg="1"/>
      <p:bldP spid="21531" grpId="0" animBg="1"/>
      <p:bldP spid="21532" grpId="0" build="p" autoUpdateAnimBg="0"/>
      <p:bldP spid="21534" grpId="0" animBg="1"/>
      <p:bldP spid="215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Mole-Mole Problems</a:t>
            </a:r>
          </a:p>
        </p:txBody>
      </p:sp>
      <p:sp>
        <p:nvSpPr>
          <p:cNvPr id="3" name="Content Placeholder 2"/>
          <p:cNvSpPr>
            <a:spLocks noGrp="1"/>
          </p:cNvSpPr>
          <p:nvPr>
            <p:ph idx="1"/>
          </p:nvPr>
        </p:nvSpPr>
        <p:spPr>
          <a:xfrm>
            <a:off x="706582" y="1672936"/>
            <a:ext cx="10571018" cy="4842164"/>
          </a:xfrm>
        </p:spPr>
        <p:txBody>
          <a:bodyPr>
            <a:normAutofit/>
          </a:bodyPr>
          <a:lstStyle/>
          <a:p>
            <a:pPr marL="0" indent="0">
              <a:buNone/>
            </a:pPr>
            <a:r>
              <a:rPr lang="en-US" sz="2200" dirty="0"/>
              <a:t>Problem: How many moles of </a:t>
            </a:r>
            <a:r>
              <a:rPr lang="en-US" sz="2200" dirty="0" err="1"/>
              <a:t>HCl</a:t>
            </a:r>
            <a:r>
              <a:rPr lang="en-US" sz="2200" dirty="0"/>
              <a:t> are needed to react with 0.87 moles of Al?</a:t>
            </a:r>
            <a:endParaRPr lang="en-US" sz="2200" dirty="0"/>
          </a:p>
          <a:p>
            <a:r>
              <a:rPr lang="en-US" sz="2200" b="1" i="1" dirty="0"/>
              <a:t>Step 1: Balance The Equation </a:t>
            </a:r>
            <a:endParaRPr lang="en-US" sz="2200" b="1" i="1" dirty="0" smtClean="0"/>
          </a:p>
          <a:p>
            <a:endParaRPr lang="en-US" sz="2200" b="1" i="1" dirty="0"/>
          </a:p>
          <a:p>
            <a:endParaRPr lang="en-US" dirty="0" smtClean="0"/>
          </a:p>
          <a:p>
            <a:r>
              <a:rPr lang="en-US" sz="2200" b="1" i="1" dirty="0"/>
              <a:t>Step 2: Set up the equation identifying the given and the want</a:t>
            </a:r>
          </a:p>
          <a:p>
            <a:pPr marL="914400" lvl="2" indent="0">
              <a:buNone/>
            </a:pPr>
            <a:r>
              <a:rPr lang="en-US" sz="1800" b="1" i="1" dirty="0"/>
              <a:t>0.87 </a:t>
            </a:r>
            <a:r>
              <a:rPr lang="en-US" sz="1800" b="1" i="1" dirty="0" err="1"/>
              <a:t>mol</a:t>
            </a:r>
            <a:r>
              <a:rPr lang="en-US" sz="1800" b="1" i="1" dirty="0"/>
              <a:t> Al          	</a:t>
            </a:r>
            <a:r>
              <a:rPr lang="en-US" sz="1800" b="1" i="1" dirty="0" err="1"/>
              <a:t>HCl</a:t>
            </a:r>
            <a:endParaRPr lang="en-US" sz="1800" b="1" i="1" dirty="0"/>
          </a:p>
          <a:p>
            <a:pPr marL="0" indent="0">
              <a:buNone/>
            </a:pPr>
            <a:r>
              <a:rPr lang="en-US" sz="1800" b="1" i="1" dirty="0"/>
              <a:t>		  	Al</a:t>
            </a:r>
          </a:p>
          <a:p>
            <a:r>
              <a:rPr lang="en-US" sz="2000" i="1" dirty="0"/>
              <a:t>Step 3: </a:t>
            </a:r>
            <a:r>
              <a:rPr lang="en-US" sz="2000" b="1" i="1" dirty="0"/>
              <a:t>Calculate the new moles using the ratios</a:t>
            </a:r>
            <a:r>
              <a:rPr lang="en-US" sz="2000" dirty="0"/>
              <a:t> </a:t>
            </a:r>
            <a:r>
              <a:rPr lang="en-US" sz="2000" i="1" dirty="0"/>
              <a:t>of coefficients from the balanced equation</a:t>
            </a:r>
          </a:p>
          <a:p>
            <a:pPr marL="0" indent="0">
              <a:buNone/>
            </a:pPr>
            <a:r>
              <a:rPr lang="en-US" dirty="0" smtClean="0"/>
              <a:t>	</a:t>
            </a:r>
            <a:r>
              <a:rPr lang="en-US" sz="1800" b="1" i="1" dirty="0"/>
              <a:t>0.87 </a:t>
            </a:r>
            <a:r>
              <a:rPr lang="en-US" sz="1800" b="1" i="1" dirty="0" err="1"/>
              <a:t>mol</a:t>
            </a:r>
            <a:r>
              <a:rPr lang="en-US" sz="1800" b="1" i="1" dirty="0"/>
              <a:t> Al          </a:t>
            </a:r>
            <a:r>
              <a:rPr lang="en-US" sz="1800" b="1" i="1" dirty="0">
                <a:solidFill>
                  <a:srgbClr val="FF0000"/>
                </a:solidFill>
              </a:rPr>
              <a:t>6</a:t>
            </a:r>
            <a:r>
              <a:rPr lang="en-US" sz="1800" b="1" i="1" dirty="0"/>
              <a:t>	</a:t>
            </a:r>
            <a:r>
              <a:rPr lang="en-US" sz="1800" b="1" i="1" dirty="0" err="1"/>
              <a:t>HCl</a:t>
            </a:r>
            <a:r>
              <a:rPr lang="en-US" sz="1800" b="1" i="1" dirty="0"/>
              <a:t> </a:t>
            </a:r>
            <a:r>
              <a:rPr lang="en-US" sz="1800" b="1" i="1" dirty="0"/>
              <a:t>      =  2.6 </a:t>
            </a:r>
            <a:r>
              <a:rPr lang="en-US" sz="1800" b="1" i="1" dirty="0" err="1"/>
              <a:t>mol</a:t>
            </a:r>
            <a:r>
              <a:rPr lang="en-US" sz="1800" b="1" i="1" dirty="0"/>
              <a:t> </a:t>
            </a:r>
            <a:r>
              <a:rPr lang="en-US" sz="1800" b="1" i="1" dirty="0" err="1"/>
              <a:t>HCl</a:t>
            </a:r>
            <a:endParaRPr lang="en-US" sz="1800" b="1" i="1" dirty="0"/>
          </a:p>
          <a:p>
            <a:pPr marL="0" indent="0">
              <a:buNone/>
            </a:pPr>
            <a:r>
              <a:rPr lang="en-US" sz="1800" b="1" i="1" dirty="0"/>
              <a:t>		             </a:t>
            </a:r>
            <a:r>
              <a:rPr lang="en-US" sz="1800" b="1" i="1" dirty="0">
                <a:solidFill>
                  <a:srgbClr val="FF0000"/>
                </a:solidFill>
              </a:rPr>
              <a:t>2</a:t>
            </a:r>
            <a:r>
              <a:rPr lang="en-US" sz="1800" b="1" i="1" dirty="0"/>
              <a:t>	Al</a:t>
            </a: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783" y="2556165"/>
            <a:ext cx="4096494" cy="50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991" y="2941561"/>
            <a:ext cx="4233637" cy="51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2852737" y="4135272"/>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91000" y="38100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09900" y="5566012"/>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10334" y="5261212"/>
            <a:ext cx="0"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473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Owner\Documents\My Webs\SSHS Web\G Chemistry\solvin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049564"/>
            <a:ext cx="3190875" cy="39052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0691" y="3720151"/>
            <a:ext cx="41719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a:t>Mass-Mass Problems </a:t>
            </a:r>
            <a:r>
              <a:rPr lang="en-US" dirty="0" smtClean="0"/>
              <a:t/>
            </a:r>
            <a:br>
              <a:rPr lang="en-US" dirty="0" smtClean="0"/>
            </a:br>
            <a:r>
              <a:rPr lang="en-US" sz="3100" dirty="0"/>
              <a:t>(</a:t>
            </a:r>
            <a:r>
              <a:rPr lang="en-US" sz="3100" dirty="0" err="1"/>
              <a:t>Mass</a:t>
            </a:r>
            <a:r>
              <a:rPr lang="en-US" sz="3100" dirty="0" err="1">
                <a:latin typeface="Wingdings 3" pitchFamily="18" charset="2"/>
              </a:rPr>
              <a:t>g</a:t>
            </a:r>
            <a:r>
              <a:rPr lang="en-US" sz="3100" dirty="0" err="1"/>
              <a:t>Mol</a:t>
            </a:r>
            <a:r>
              <a:rPr lang="en-US" sz="3100" dirty="0"/>
              <a:t>; </a:t>
            </a:r>
            <a:r>
              <a:rPr lang="en-US" sz="3100" dirty="0" err="1"/>
              <a:t>Mol</a:t>
            </a:r>
            <a:r>
              <a:rPr lang="en-US" sz="3100" dirty="0" err="1">
                <a:latin typeface="Wingdings 3" pitchFamily="18" charset="2"/>
              </a:rPr>
              <a:t>g</a:t>
            </a:r>
            <a:r>
              <a:rPr lang="en-US" sz="3100" dirty="0" err="1"/>
              <a:t>Mol</a:t>
            </a:r>
            <a:r>
              <a:rPr lang="en-US" sz="3100" dirty="0"/>
              <a:t>;  </a:t>
            </a:r>
            <a:r>
              <a:rPr lang="en-US" sz="3100" dirty="0" err="1"/>
              <a:t>Mol</a:t>
            </a:r>
            <a:r>
              <a:rPr lang="en-US" sz="3100" dirty="0" err="1">
                <a:latin typeface="Wingdings 3" pitchFamily="18" charset="2"/>
              </a:rPr>
              <a:t>g</a:t>
            </a:r>
            <a:r>
              <a:rPr lang="en-US" sz="3100" dirty="0" err="1"/>
              <a:t>Mass</a:t>
            </a:r>
            <a:r>
              <a:rPr lang="en-US" sz="3100" dirty="0"/>
              <a:t>)</a:t>
            </a:r>
          </a:p>
        </p:txBody>
      </p:sp>
      <p:sp>
        <p:nvSpPr>
          <p:cNvPr id="3" name="Content Placeholder 2"/>
          <p:cNvSpPr>
            <a:spLocks noGrp="1"/>
          </p:cNvSpPr>
          <p:nvPr>
            <p:ph idx="1"/>
          </p:nvPr>
        </p:nvSpPr>
        <p:spPr/>
        <p:txBody>
          <a:bodyPr>
            <a:normAutofit/>
          </a:bodyPr>
          <a:lstStyle/>
          <a:p>
            <a:pPr marL="0" indent="0">
              <a:buNone/>
            </a:pPr>
            <a:r>
              <a:rPr lang="en-US" sz="2000" dirty="0"/>
              <a:t>Problem: How many grams of Al can be created decomposing 9.8g of Al</a:t>
            </a:r>
            <a:r>
              <a:rPr lang="en-US" sz="2000" baseline="-25000" dirty="0"/>
              <a:t>2</a:t>
            </a:r>
            <a:r>
              <a:rPr lang="en-US" sz="2000" dirty="0"/>
              <a:t>O</a:t>
            </a:r>
            <a:r>
              <a:rPr lang="en-US" sz="2000" baseline="-25000" dirty="0"/>
              <a:t>3</a:t>
            </a:r>
            <a:r>
              <a:rPr lang="en-US" sz="2000" dirty="0"/>
              <a:t>?</a:t>
            </a:r>
          </a:p>
          <a:p>
            <a:r>
              <a:rPr lang="en-US" sz="2400" b="1" i="1" dirty="0"/>
              <a:t>Step 1: Balance The Equation</a:t>
            </a:r>
          </a:p>
          <a:p>
            <a:pPr marL="0" indent="0">
              <a:buNone/>
            </a:pPr>
            <a:endParaRPr lang="en-US" sz="2400" b="1" i="1" dirty="0"/>
          </a:p>
          <a:p>
            <a:endParaRPr lang="en-US" sz="2400" b="1" i="1" dirty="0"/>
          </a:p>
          <a:p>
            <a:r>
              <a:rPr lang="en-US" sz="2400" b="1" i="1" dirty="0"/>
              <a:t>Step 2: Calculate the moles of the given (</a:t>
            </a:r>
            <a:r>
              <a:rPr lang="en-US" sz="2400" b="1" i="1" dirty="0" err="1"/>
              <a:t>mol</a:t>
            </a:r>
            <a:r>
              <a:rPr lang="en-US" sz="2400" b="1" i="1" dirty="0"/>
              <a:t>/g)</a:t>
            </a:r>
          </a:p>
          <a:p>
            <a:endParaRPr lang="en-US" sz="2400" dirty="0"/>
          </a:p>
          <a:p>
            <a:r>
              <a:rPr lang="en-US" sz="2400" b="1" i="1" dirty="0"/>
              <a:t>Step 3: Calculate the moles of the new substance using the molar ratios</a:t>
            </a:r>
          </a:p>
          <a:p>
            <a:endParaRPr lang="en-US" sz="2400" b="1" i="1" dirty="0"/>
          </a:p>
          <a:p>
            <a:r>
              <a:rPr lang="en-US" sz="2400" b="1" i="1" dirty="0"/>
              <a:t>Step 4: Calculate the new mass using the new moles</a:t>
            </a:r>
            <a:endParaRPr lang="en-US" sz="2400"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1" y="2590801"/>
            <a:ext cx="319087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5954" y="4822209"/>
            <a:ext cx="37814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5798" y="5943601"/>
            <a:ext cx="417195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784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7998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EFD913A8-6186-4937-BC94-7E57660E12BA}" type="slidenum">
              <a:rPr lang="en-US" altLang="en-US" sz="1400" b="0">
                <a:solidFill>
                  <a:srgbClr val="000000"/>
                </a:solidFill>
              </a:rPr>
              <a:pPr algn="r"/>
              <a:t>15</a:t>
            </a:fld>
            <a:endParaRPr lang="en-US" altLang="en-US" sz="1400" b="0">
              <a:solidFill>
                <a:srgbClr val="000000"/>
              </a:solidFill>
            </a:endParaRPr>
          </a:p>
        </p:txBody>
      </p:sp>
      <p:sp>
        <p:nvSpPr>
          <p:cNvPr id="43011" name="Text Box 2"/>
          <p:cNvSpPr txBox="1">
            <a:spLocks noChangeArrowheads="1"/>
          </p:cNvSpPr>
          <p:nvPr/>
        </p:nvSpPr>
        <p:spPr bwMode="auto">
          <a:xfrm>
            <a:off x="2667000" y="277814"/>
            <a:ext cx="6680200" cy="396875"/>
          </a:xfrm>
          <a:prstGeom prst="rect">
            <a:avLst/>
          </a:prstGeom>
          <a:solidFill>
            <a:srgbClr val="FFFF00">
              <a:alpha val="6313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99"/>
                </a:solidFill>
              </a:rPr>
              <a:t>Limiting/Excess/ Reactant and Theoretical Yield Problems :</a:t>
            </a:r>
          </a:p>
        </p:txBody>
      </p:sp>
      <p:sp>
        <p:nvSpPr>
          <p:cNvPr id="31747" name="Text Box 3"/>
          <p:cNvSpPr txBox="1">
            <a:spLocks noChangeArrowheads="1"/>
          </p:cNvSpPr>
          <p:nvPr/>
        </p:nvSpPr>
        <p:spPr bwMode="auto">
          <a:xfrm>
            <a:off x="1568450" y="762001"/>
            <a:ext cx="893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Potassium superoxide, KO</a:t>
            </a:r>
            <a:r>
              <a:rPr lang="en-US" altLang="en-US" baseline="-25000">
                <a:solidFill>
                  <a:srgbClr val="000000"/>
                </a:solidFill>
              </a:rPr>
              <a:t>2</a:t>
            </a:r>
            <a:r>
              <a:rPr lang="en-US" altLang="en-US">
                <a:solidFill>
                  <a:srgbClr val="000000"/>
                </a:solidFill>
              </a:rPr>
              <a:t>, is used in rebreathing gas masks to generate oxygen.</a:t>
            </a:r>
          </a:p>
        </p:txBody>
      </p:sp>
      <p:sp>
        <p:nvSpPr>
          <p:cNvPr id="31748" name="Text Box 4"/>
          <p:cNvSpPr txBox="1">
            <a:spLocks noChangeArrowheads="1"/>
          </p:cNvSpPr>
          <p:nvPr/>
        </p:nvSpPr>
        <p:spPr bwMode="auto">
          <a:xfrm>
            <a:off x="2819401" y="13716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31749" name="Text Box 5"/>
          <p:cNvSpPr txBox="1">
            <a:spLocks noChangeArrowheads="1"/>
          </p:cNvSpPr>
          <p:nvPr/>
        </p:nvSpPr>
        <p:spPr bwMode="auto">
          <a:xfrm>
            <a:off x="1595438" y="2133601"/>
            <a:ext cx="907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a.  How many moles of O</a:t>
            </a:r>
            <a:r>
              <a:rPr lang="en-US" altLang="en-US" baseline="-25000">
                <a:solidFill>
                  <a:srgbClr val="000000"/>
                </a:solidFill>
              </a:rPr>
              <a:t>2</a:t>
            </a:r>
            <a:r>
              <a:rPr lang="en-US" altLang="en-US">
                <a:solidFill>
                  <a:srgbClr val="000000"/>
                </a:solidFill>
              </a:rPr>
              <a:t> can be produced from 0.15 mol KO</a:t>
            </a:r>
            <a:r>
              <a:rPr lang="en-US" altLang="en-US" baseline="-25000">
                <a:solidFill>
                  <a:srgbClr val="000000"/>
                </a:solidFill>
              </a:rPr>
              <a:t>2</a:t>
            </a:r>
            <a:r>
              <a:rPr lang="en-US" altLang="en-US">
                <a:solidFill>
                  <a:srgbClr val="000000"/>
                </a:solidFill>
              </a:rPr>
              <a:t> and 0.10 mol H</a:t>
            </a:r>
            <a:r>
              <a:rPr lang="en-US" altLang="en-US" baseline="-25000">
                <a:solidFill>
                  <a:srgbClr val="000000"/>
                </a:solidFill>
              </a:rPr>
              <a:t>2</a:t>
            </a:r>
            <a:r>
              <a:rPr lang="en-US" altLang="en-US">
                <a:solidFill>
                  <a:srgbClr val="000000"/>
                </a:solidFill>
              </a:rPr>
              <a:t>O?</a:t>
            </a:r>
          </a:p>
        </p:txBody>
      </p:sp>
      <p:sp>
        <p:nvSpPr>
          <p:cNvPr id="31750" name="Text Box 6"/>
          <p:cNvSpPr txBox="1">
            <a:spLocks noChangeArrowheads="1"/>
          </p:cNvSpPr>
          <p:nvPr/>
        </p:nvSpPr>
        <p:spPr bwMode="auto">
          <a:xfrm>
            <a:off x="1600200" y="2498726"/>
            <a:ext cx="399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  Determine the limiting reactant.</a:t>
            </a:r>
          </a:p>
        </p:txBody>
      </p:sp>
      <p:sp>
        <p:nvSpPr>
          <p:cNvPr id="43016" name="Text Box 7"/>
          <p:cNvSpPr txBox="1">
            <a:spLocks noChangeArrowheads="1"/>
          </p:cNvSpPr>
          <p:nvPr/>
        </p:nvSpPr>
        <p:spPr bwMode="auto">
          <a:xfrm>
            <a:off x="2955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endParaRPr lang="en-US" altLang="en-US" sz="2400">
              <a:solidFill>
                <a:srgbClr val="000000"/>
              </a:solidFill>
            </a:endParaRPr>
          </a:p>
        </p:txBody>
      </p:sp>
      <p:sp>
        <p:nvSpPr>
          <p:cNvPr id="31752" name="Text Box 8"/>
          <p:cNvSpPr txBox="1">
            <a:spLocks noChangeArrowheads="1"/>
          </p:cNvSpPr>
          <p:nvPr/>
        </p:nvSpPr>
        <p:spPr bwMode="auto">
          <a:xfrm>
            <a:off x="2971801" y="2819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graphicFrame>
        <p:nvGraphicFramePr>
          <p:cNvPr id="31753" name="Object 9"/>
          <p:cNvGraphicFramePr>
            <a:graphicFrameLocks noChangeAspect="1"/>
          </p:cNvGraphicFramePr>
          <p:nvPr/>
        </p:nvGraphicFramePr>
        <p:xfrm>
          <a:off x="2209801" y="4191000"/>
          <a:ext cx="1147763" cy="2159000"/>
        </p:xfrm>
        <a:graphic>
          <a:graphicData uri="http://schemas.openxmlformats.org/presentationml/2006/ole">
            <mc:AlternateContent xmlns:mc="http://schemas.openxmlformats.org/markup-compatibility/2006">
              <mc:Choice xmlns:v="urn:schemas-microsoft-com:vml" Requires="v">
                <p:oleObj spid="_x0000_s4102" name="Clip" r:id="rId6" imgW="1728788" imgH="3252788" progId="MS_ClipArt_Gallery.2">
                  <p:embed/>
                </p:oleObj>
              </mc:Choice>
              <mc:Fallback>
                <p:oleObj name="Clip" r:id="rId6" imgW="1728788" imgH="3252788"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1" y="4191000"/>
                        <a:ext cx="1147763" cy="215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4" name="AutoShape 10"/>
          <p:cNvSpPr>
            <a:spLocks noChangeArrowheads="1"/>
          </p:cNvSpPr>
          <p:nvPr/>
        </p:nvSpPr>
        <p:spPr bwMode="auto">
          <a:xfrm>
            <a:off x="3581400" y="3810000"/>
            <a:ext cx="4343400" cy="1752600"/>
          </a:xfrm>
          <a:prstGeom prst="cloudCallout">
            <a:avLst>
              <a:gd name="adj1" fmla="val -67324"/>
              <a:gd name="adj2" fmla="val -2853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2400">
                <a:solidFill>
                  <a:srgbClr val="000000"/>
                </a:solidFill>
              </a:rPr>
              <a:t>First copy down the the BALANCED equation!</a:t>
            </a:r>
          </a:p>
        </p:txBody>
      </p:sp>
      <p:graphicFrame>
        <p:nvGraphicFramePr>
          <p:cNvPr id="31755" name="Object 11"/>
          <p:cNvGraphicFramePr>
            <a:graphicFrameLocks noChangeAspect="1"/>
          </p:cNvGraphicFramePr>
          <p:nvPr/>
        </p:nvGraphicFramePr>
        <p:xfrm>
          <a:off x="2209801" y="4495800"/>
          <a:ext cx="1654175" cy="1778000"/>
        </p:xfrm>
        <a:graphic>
          <a:graphicData uri="http://schemas.openxmlformats.org/presentationml/2006/ole">
            <mc:AlternateContent xmlns:mc="http://schemas.openxmlformats.org/markup-compatibility/2006">
              <mc:Choice xmlns:v="urn:schemas-microsoft-com:vml" Requires="v">
                <p:oleObj spid="_x0000_s4103" name="Clip" r:id="rId8" imgW="3025775" imgH="3252788" progId="MS_ClipArt_Gallery.2">
                  <p:embed/>
                </p:oleObj>
              </mc:Choice>
              <mc:Fallback>
                <p:oleObj name="Clip" r:id="rId8" imgW="3025775" imgH="3252788" progId="MS_ClipArt_Gallery.2">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1" y="4495800"/>
                        <a:ext cx="1654175" cy="177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6" name="AutoShape 12"/>
          <p:cNvSpPr>
            <a:spLocks noChangeArrowheads="1"/>
          </p:cNvSpPr>
          <p:nvPr/>
        </p:nvSpPr>
        <p:spPr bwMode="auto">
          <a:xfrm>
            <a:off x="6324600" y="4521200"/>
            <a:ext cx="4343400" cy="1828800"/>
          </a:xfrm>
          <a:prstGeom prst="cloudCallout">
            <a:avLst>
              <a:gd name="adj1" fmla="val -66884"/>
              <a:gd name="adj2" fmla="val 20745"/>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2400" dirty="0">
                <a:solidFill>
                  <a:srgbClr val="000000"/>
                </a:solidFill>
              </a:rPr>
              <a:t>Now place numerical the information below the compounds.</a:t>
            </a:r>
          </a:p>
        </p:txBody>
      </p:sp>
    </p:spTree>
    <p:extLst>
      <p:ext uri="{BB962C8B-B14F-4D97-AF65-F5344CB8AC3E}">
        <p14:creationId xmlns:p14="http://schemas.microsoft.com/office/powerpoint/2010/main" val="398266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out)">
                                      <p:cBhvr>
                                        <p:cTn id="7" dur="500"/>
                                        <p:tgtEl>
                                          <p:spTgt spid="317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box(out)">
                                      <p:cBhvr>
                                        <p:cTn id="12" dur="500"/>
                                        <p:tgtEl>
                                          <p:spTgt spid="31748">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1749">
                                            <p:txEl>
                                              <p:pRg st="0" end="0"/>
                                            </p:txEl>
                                          </p:spTgt>
                                        </p:tgtEl>
                                        <p:attrNameLst>
                                          <p:attrName>style.visibility</p:attrName>
                                        </p:attrNameLst>
                                      </p:cBhvr>
                                      <p:to>
                                        <p:strVal val="visible"/>
                                      </p:to>
                                    </p:set>
                                    <p:anim calcmode="lin" valueType="num">
                                      <p:cBhvr additive="base">
                                        <p:cTn id="17" dur="500" fill="hold"/>
                                        <p:tgtEl>
                                          <p:spTgt spid="31749">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174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CARBRAK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1750">
                                            <p:txEl>
                                              <p:pRg st="0" end="0"/>
                                            </p:txEl>
                                          </p:spTgt>
                                        </p:tgtEl>
                                        <p:attrNameLst>
                                          <p:attrName>style.visibility</p:attrName>
                                        </p:attrNameLst>
                                      </p:cBhvr>
                                      <p:to>
                                        <p:strVal val="visible"/>
                                      </p:to>
                                    </p:set>
                                    <p:anim calcmode="lin" valueType="num">
                                      <p:cBhvr additive="base">
                                        <p:cTn id="23" dur="500" fill="hold"/>
                                        <p:tgtEl>
                                          <p:spTgt spid="31750">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175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CARBRAK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31753"/>
                                        </p:tgtEl>
                                        <p:attrNameLst>
                                          <p:attrName>style.visibility</p:attrName>
                                        </p:attrNameLst>
                                      </p:cBhvr>
                                      <p:to>
                                        <p:strVal val="visible"/>
                                      </p:to>
                                    </p:set>
                                    <p:animEffect transition="in" filter="box(out)">
                                      <p:cBhvr>
                                        <p:cTn id="29" dur="500"/>
                                        <p:tgtEl>
                                          <p:spTgt spid="31753"/>
                                        </p:tgtEl>
                                      </p:cBhvr>
                                    </p:animEffect>
                                  </p:childTnLst>
                                  <p:subTnLst>
                                    <p:set>
                                      <p:cBhvr override="childStyle">
                                        <p:cTn dur="1" fill="hold" display="0" masterRel="nextClick" afterEffect="1"/>
                                        <p:tgtEl>
                                          <p:spTgt spid="31753"/>
                                        </p:tgtEl>
                                        <p:attrNameLst>
                                          <p:attrName>style.visibility</p:attrName>
                                        </p:attrNameLst>
                                      </p:cBhvr>
                                      <p:to>
                                        <p:strVal val="hidden"/>
                                      </p:to>
                                    </p:se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par>
                                <p:cTn id="30" presetID="4" presetClass="entr" presetSubtype="32" fill="hold" grpId="0" nodeType="withEffect">
                                  <p:stCondLst>
                                    <p:cond delay="0"/>
                                  </p:stCondLst>
                                  <p:childTnLst>
                                    <p:set>
                                      <p:cBhvr>
                                        <p:cTn id="31" dur="1" fill="hold">
                                          <p:stCondLst>
                                            <p:cond delay="0"/>
                                          </p:stCondLst>
                                        </p:cTn>
                                        <p:tgtEl>
                                          <p:spTgt spid="31754"/>
                                        </p:tgtEl>
                                        <p:attrNameLst>
                                          <p:attrName>style.visibility</p:attrName>
                                        </p:attrNameLst>
                                      </p:cBhvr>
                                      <p:to>
                                        <p:strVal val="visible"/>
                                      </p:to>
                                    </p:set>
                                    <p:animEffect transition="in" filter="box(out)">
                                      <p:cBhvr>
                                        <p:cTn id="32" dur="500"/>
                                        <p:tgtEl>
                                          <p:spTgt spid="31754"/>
                                        </p:tgtEl>
                                      </p:cBhvr>
                                    </p:animEffect>
                                  </p:childTnLst>
                                  <p:subTnLst>
                                    <p:set>
                                      <p:cBhvr override="childStyle">
                                        <p:cTn dur="1" fill="hold" display="0" masterRel="nextClick" afterEffect="1"/>
                                        <p:tgtEl>
                                          <p:spTgt spid="31754"/>
                                        </p:tgtEl>
                                        <p:attrNameLst>
                                          <p:attrName>style.visibility</p:attrName>
                                        </p:attrNameLst>
                                      </p:cBhvr>
                                      <p:to>
                                        <p:strVal val="hidden"/>
                                      </p:to>
                                    </p:se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1752">
                                            <p:txEl>
                                              <p:pRg st="0" end="0"/>
                                            </p:txEl>
                                          </p:spTgt>
                                        </p:tgtEl>
                                        <p:attrNameLst>
                                          <p:attrName>style.visibility</p:attrName>
                                        </p:attrNameLst>
                                      </p:cBhvr>
                                      <p:to>
                                        <p:strVal val="visible"/>
                                      </p:to>
                                    </p:set>
                                    <p:anim calcmode="lin" valueType="num">
                                      <p:cBhvr additive="base">
                                        <p:cTn id="37" dur="500" fill="hold"/>
                                        <p:tgtEl>
                                          <p:spTgt spid="31752">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17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CARBRAK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31755"/>
                                        </p:tgtEl>
                                        <p:attrNameLst>
                                          <p:attrName>style.visibility</p:attrName>
                                        </p:attrNameLst>
                                      </p:cBhvr>
                                      <p:to>
                                        <p:strVal val="visible"/>
                                      </p:to>
                                    </p:set>
                                  </p:childTnLst>
                                </p:cTn>
                              </p:par>
                              <p:par>
                                <p:cTn id="43" presetID="24" presetClass="entr" presetSubtype="0" fill="hold" grpId="0" nodeType="withEffect">
                                  <p:stCondLst>
                                    <p:cond delay="0"/>
                                  </p:stCondLst>
                                  <p:childTnLst>
                                    <p:set>
                                      <p:cBhvr>
                                        <p:cTn id="44" dur="1" fill="hold">
                                          <p:stCondLst>
                                            <p:cond delay="499"/>
                                          </p:stCondLst>
                                        </p:cTn>
                                        <p:tgtEl>
                                          <p:spTgt spid="31756"/>
                                        </p:tgtEl>
                                        <p:attrNameLst>
                                          <p:attrName>style.visibility</p:attrName>
                                        </p:attrNameLst>
                                      </p:cBhvr>
                                      <p:to>
                                        <p:strVal val="visible"/>
                                      </p:to>
                                    </p:set>
                                    <p:anim to="" calcmode="lin" valueType="num">
                                      <p:cBhvr>
                                        <p:cTn id="45" dur="1" fill="hold"/>
                                        <p:tgtEl>
                                          <p:spTgt spid="31756"/>
                                        </p:tgtEl>
                                        <p:attrNameLst>
                                          <p:attrName/>
                                        </p:attrNameLst>
                                      </p:cBhvr>
                                    </p:anim>
                                  </p:childTnLst>
                                  <p:subTnLst>
                                    <p:audio>
                                      <p:cMediaNode>
                                        <p:cTn display="0" masterRel="sameClick">
                                          <p:stCondLst>
                                            <p:cond evt="begin" delay="0">
                                              <p:tn val="43"/>
                                            </p:cond>
                                          </p:stCondLst>
                                          <p:endCondLst>
                                            <p:cond evt="onStopAudio" delay="0">
                                              <p:tgtEl>
                                                <p:sldTgt/>
                                              </p:tgtEl>
                                            </p:cond>
                                          </p:endCondLst>
                                        </p:cTn>
                                        <p:tgtEl>
                                          <p:sndTgt r:embed="rId5"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48" grpId="0" build="p" autoUpdateAnimBg="0"/>
      <p:bldP spid="31749" grpId="0" build="p" autoUpdateAnimBg="0"/>
      <p:bldP spid="31750" grpId="0" build="p" autoUpdateAnimBg="0"/>
      <p:bldP spid="31752" grpId="0" build="p" autoUpdateAnimBg="0"/>
      <p:bldP spid="31754" grpId="0" animBg="1" autoUpdateAnimBg="0"/>
      <p:bldP spid="3175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0825EF39-63FC-46C4-90B0-CAEC8BB3AF94}" type="slidenum">
              <a:rPr lang="en-US" altLang="en-US" sz="1400" b="0">
                <a:solidFill>
                  <a:srgbClr val="000000"/>
                </a:solidFill>
              </a:rPr>
              <a:pPr algn="r"/>
              <a:t>16</a:t>
            </a:fld>
            <a:endParaRPr lang="en-US" altLang="en-US" sz="1400" b="0">
              <a:solidFill>
                <a:srgbClr val="000000"/>
              </a:solidFill>
            </a:endParaRPr>
          </a:p>
        </p:txBody>
      </p:sp>
      <p:sp>
        <p:nvSpPr>
          <p:cNvPr id="44035" name="Text Box 2"/>
          <p:cNvSpPr txBox="1">
            <a:spLocks noChangeArrowheads="1"/>
          </p:cNvSpPr>
          <p:nvPr/>
        </p:nvSpPr>
        <p:spPr bwMode="auto">
          <a:xfrm>
            <a:off x="2667000" y="277814"/>
            <a:ext cx="6680200" cy="396875"/>
          </a:xfrm>
          <a:prstGeom prst="rect">
            <a:avLst/>
          </a:prstGeom>
          <a:solidFill>
            <a:srgbClr val="FFFF00">
              <a:alpha val="6392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99"/>
                </a:solidFill>
              </a:rPr>
              <a:t>Limiting/Excess/ Reactant and Theoretical Yield Problems :</a:t>
            </a:r>
            <a:endParaRPr lang="en-US" altLang="en-US" sz="2400">
              <a:solidFill>
                <a:srgbClr val="000099"/>
              </a:solidFill>
            </a:endParaRPr>
          </a:p>
        </p:txBody>
      </p:sp>
      <p:sp>
        <p:nvSpPr>
          <p:cNvPr id="44036" name="Text Box 3"/>
          <p:cNvSpPr txBox="1">
            <a:spLocks noChangeArrowheads="1"/>
          </p:cNvSpPr>
          <p:nvPr/>
        </p:nvSpPr>
        <p:spPr bwMode="auto">
          <a:xfrm>
            <a:off x="1568450" y="762001"/>
            <a:ext cx="893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Potassium superoxide, KO</a:t>
            </a:r>
            <a:r>
              <a:rPr lang="en-US" altLang="en-US" baseline="-25000">
                <a:solidFill>
                  <a:srgbClr val="000000"/>
                </a:solidFill>
              </a:rPr>
              <a:t>2</a:t>
            </a:r>
            <a:r>
              <a:rPr lang="en-US" altLang="en-US">
                <a:solidFill>
                  <a:srgbClr val="000000"/>
                </a:solidFill>
              </a:rPr>
              <a:t>, is used in rebreathing gas masks to generate oxygen.</a:t>
            </a:r>
          </a:p>
        </p:txBody>
      </p:sp>
      <p:sp>
        <p:nvSpPr>
          <p:cNvPr id="44037" name="Text Box 4"/>
          <p:cNvSpPr txBox="1">
            <a:spLocks noChangeArrowheads="1"/>
          </p:cNvSpPr>
          <p:nvPr/>
        </p:nvSpPr>
        <p:spPr bwMode="auto">
          <a:xfrm>
            <a:off x="2819401" y="13716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4038" name="Text Box 5"/>
          <p:cNvSpPr txBox="1">
            <a:spLocks noChangeArrowheads="1"/>
          </p:cNvSpPr>
          <p:nvPr/>
        </p:nvSpPr>
        <p:spPr bwMode="auto">
          <a:xfrm>
            <a:off x="1595438" y="2133601"/>
            <a:ext cx="907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a.  How many moles of O</a:t>
            </a:r>
            <a:r>
              <a:rPr lang="en-US" altLang="en-US" baseline="-25000">
                <a:solidFill>
                  <a:srgbClr val="000000"/>
                </a:solidFill>
              </a:rPr>
              <a:t>2</a:t>
            </a:r>
            <a:r>
              <a:rPr lang="en-US" altLang="en-US">
                <a:solidFill>
                  <a:srgbClr val="000000"/>
                </a:solidFill>
              </a:rPr>
              <a:t> can be produced from 0.15 mol KO</a:t>
            </a:r>
            <a:r>
              <a:rPr lang="en-US" altLang="en-US" baseline="-25000">
                <a:solidFill>
                  <a:srgbClr val="000000"/>
                </a:solidFill>
              </a:rPr>
              <a:t>2</a:t>
            </a:r>
            <a:r>
              <a:rPr lang="en-US" altLang="en-US">
                <a:solidFill>
                  <a:srgbClr val="000000"/>
                </a:solidFill>
              </a:rPr>
              <a:t> and 0.10 mol H</a:t>
            </a:r>
            <a:r>
              <a:rPr lang="en-US" altLang="en-US" baseline="-25000">
                <a:solidFill>
                  <a:srgbClr val="000000"/>
                </a:solidFill>
              </a:rPr>
              <a:t>2</a:t>
            </a:r>
            <a:r>
              <a:rPr lang="en-US" altLang="en-US">
                <a:solidFill>
                  <a:srgbClr val="000000"/>
                </a:solidFill>
              </a:rPr>
              <a:t>O?</a:t>
            </a:r>
          </a:p>
        </p:txBody>
      </p:sp>
      <p:sp>
        <p:nvSpPr>
          <p:cNvPr id="44039" name="Text Box 6"/>
          <p:cNvSpPr txBox="1">
            <a:spLocks noChangeArrowheads="1"/>
          </p:cNvSpPr>
          <p:nvPr/>
        </p:nvSpPr>
        <p:spPr bwMode="auto">
          <a:xfrm>
            <a:off x="1600200" y="2498726"/>
            <a:ext cx="399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  Determine the limiting reactant.</a:t>
            </a:r>
          </a:p>
        </p:txBody>
      </p:sp>
      <p:sp>
        <p:nvSpPr>
          <p:cNvPr id="44040" name="Text Box 7"/>
          <p:cNvSpPr txBox="1">
            <a:spLocks noChangeArrowheads="1"/>
          </p:cNvSpPr>
          <p:nvPr/>
        </p:nvSpPr>
        <p:spPr bwMode="auto">
          <a:xfrm>
            <a:off x="2955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endParaRPr lang="en-US" altLang="en-US" sz="2400">
              <a:solidFill>
                <a:srgbClr val="000000"/>
              </a:solidFill>
            </a:endParaRPr>
          </a:p>
        </p:txBody>
      </p:sp>
      <p:sp>
        <p:nvSpPr>
          <p:cNvPr id="44041" name="Text Box 8"/>
          <p:cNvSpPr txBox="1">
            <a:spLocks noChangeArrowheads="1"/>
          </p:cNvSpPr>
          <p:nvPr/>
        </p:nvSpPr>
        <p:spPr bwMode="auto">
          <a:xfrm>
            <a:off x="2971801" y="2819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33801" name="Text Box 9"/>
          <p:cNvSpPr txBox="1">
            <a:spLocks noChangeArrowheads="1"/>
          </p:cNvSpPr>
          <p:nvPr/>
        </p:nvSpPr>
        <p:spPr bwMode="auto">
          <a:xfrm>
            <a:off x="2879725" y="3241675"/>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0.15 mol</a:t>
            </a:r>
          </a:p>
        </p:txBody>
      </p:sp>
      <p:sp>
        <p:nvSpPr>
          <p:cNvPr id="33802" name="Text Box 10"/>
          <p:cNvSpPr txBox="1">
            <a:spLocks noChangeArrowheads="1"/>
          </p:cNvSpPr>
          <p:nvPr/>
        </p:nvSpPr>
        <p:spPr bwMode="auto">
          <a:xfrm>
            <a:off x="4495800" y="3276600"/>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0.10 mol</a:t>
            </a:r>
          </a:p>
        </p:txBody>
      </p:sp>
      <p:sp>
        <p:nvSpPr>
          <p:cNvPr id="33803" name="Text Box 11"/>
          <p:cNvSpPr txBox="1">
            <a:spLocks noChangeArrowheads="1"/>
          </p:cNvSpPr>
          <p:nvPr/>
        </p:nvSpPr>
        <p:spPr bwMode="auto">
          <a:xfrm>
            <a:off x="7604125" y="3241675"/>
            <a:ext cx="1157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a:t>
            </a:r>
          </a:p>
        </p:txBody>
      </p:sp>
      <p:graphicFrame>
        <p:nvGraphicFramePr>
          <p:cNvPr id="33804" name="Object 12"/>
          <p:cNvGraphicFramePr>
            <a:graphicFrameLocks noChangeAspect="1"/>
          </p:cNvGraphicFramePr>
          <p:nvPr/>
        </p:nvGraphicFramePr>
        <p:xfrm>
          <a:off x="2017713" y="3886201"/>
          <a:ext cx="1657350" cy="2359025"/>
        </p:xfrm>
        <a:graphic>
          <a:graphicData uri="http://schemas.openxmlformats.org/presentationml/2006/ole">
            <mc:AlternateContent xmlns:mc="http://schemas.openxmlformats.org/markup-compatibility/2006">
              <mc:Choice xmlns:v="urn:schemas-microsoft-com:vml" Requires="v">
                <p:oleObj spid="_x0000_s5124" name="Clip" r:id="rId6" imgW="3838570" imgH="5467304" progId="MS_ClipArt_Gallery.2">
                  <p:embed/>
                </p:oleObj>
              </mc:Choice>
              <mc:Fallback>
                <p:oleObj name="Clip" r:id="rId6" imgW="3838570" imgH="5467304"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7713" y="3886201"/>
                        <a:ext cx="1657350" cy="235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5" name="AutoShape 13"/>
          <p:cNvSpPr>
            <a:spLocks noChangeArrowheads="1"/>
          </p:cNvSpPr>
          <p:nvPr/>
        </p:nvSpPr>
        <p:spPr bwMode="auto">
          <a:xfrm>
            <a:off x="4267200" y="4038600"/>
            <a:ext cx="2895600" cy="2362200"/>
          </a:xfrm>
          <a:prstGeom prst="wedgeEllipseCallout">
            <a:avLst>
              <a:gd name="adj1" fmla="val -96435"/>
              <a:gd name="adj2" fmla="val -37097"/>
            </a:avLst>
          </a:prstGeom>
          <a:solidFill>
            <a:schemeClr val="accent1">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2400">
                <a:solidFill>
                  <a:srgbClr val="000000"/>
                </a:solidFill>
              </a:rPr>
              <a:t>Two starting amounts? Where do we start?</a:t>
            </a:r>
          </a:p>
        </p:txBody>
      </p:sp>
      <p:pic>
        <p:nvPicPr>
          <p:cNvPr id="33806" name="Picture 14" descr="j019633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86600" y="4114800"/>
            <a:ext cx="1784350"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7" name="AutoShape 15"/>
          <p:cNvSpPr>
            <a:spLocks noChangeArrowheads="1"/>
          </p:cNvSpPr>
          <p:nvPr/>
        </p:nvSpPr>
        <p:spPr bwMode="auto">
          <a:xfrm>
            <a:off x="8686800" y="3733800"/>
            <a:ext cx="1524000" cy="990600"/>
          </a:xfrm>
          <a:prstGeom prst="wedgeEllipseCallout">
            <a:avLst>
              <a:gd name="adj1" fmla="val -57292"/>
              <a:gd name="adj2" fmla="val 31889"/>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Hide</a:t>
            </a:r>
          </a:p>
          <a:p>
            <a:pPr eaLnBrk="0" fontAlgn="base" hangingPunct="0">
              <a:spcBef>
                <a:spcPct val="50000"/>
              </a:spcBef>
              <a:spcAft>
                <a:spcPct val="0"/>
              </a:spcAft>
            </a:pPr>
            <a:r>
              <a:rPr lang="en-US" altLang="en-US">
                <a:solidFill>
                  <a:srgbClr val="CC0000"/>
                </a:solidFill>
              </a:rPr>
              <a:t>one</a:t>
            </a:r>
          </a:p>
        </p:txBody>
      </p:sp>
    </p:spTree>
    <p:extLst>
      <p:ext uri="{BB962C8B-B14F-4D97-AF65-F5344CB8AC3E}">
        <p14:creationId xmlns:p14="http://schemas.microsoft.com/office/powerpoint/2010/main" val="3872359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3801">
                                            <p:txEl>
                                              <p:pRg st="0" end="0"/>
                                            </p:txEl>
                                          </p:spTgt>
                                        </p:tgtEl>
                                        <p:attrNameLst>
                                          <p:attrName>style.visibility</p:attrName>
                                        </p:attrNameLst>
                                      </p:cBhvr>
                                      <p:to>
                                        <p:strVal val="visible"/>
                                      </p:to>
                                    </p:set>
                                    <p:animEffect transition="in" filter="wipe(up)">
                                      <p:cBhvr>
                                        <p:cTn id="7" dur="75"/>
                                        <p:tgtEl>
                                          <p:spTgt spid="3380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3802">
                                            <p:txEl>
                                              <p:pRg st="0" end="0"/>
                                            </p:txEl>
                                          </p:spTgt>
                                        </p:tgtEl>
                                        <p:attrNameLst>
                                          <p:attrName>style.visibility</p:attrName>
                                        </p:attrNameLst>
                                      </p:cBhvr>
                                      <p:to>
                                        <p:strVal val="visible"/>
                                      </p:to>
                                    </p:set>
                                    <p:animEffect transition="in" filter="wipe(up)">
                                      <p:cBhvr>
                                        <p:cTn id="12" dur="75"/>
                                        <p:tgtEl>
                                          <p:spTgt spid="33802">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3803">
                                            <p:txEl>
                                              <p:pRg st="0" end="0"/>
                                            </p:txEl>
                                          </p:spTgt>
                                        </p:tgtEl>
                                        <p:attrNameLst>
                                          <p:attrName>style.visibility</p:attrName>
                                        </p:attrNameLst>
                                      </p:cBhvr>
                                      <p:to>
                                        <p:strVal val="visible"/>
                                      </p:to>
                                    </p:set>
                                    <p:anim calcmode="lin" valueType="num">
                                      <p:cBhvr additive="base">
                                        <p:cTn id="17" dur="500" fill="hold"/>
                                        <p:tgtEl>
                                          <p:spTgt spid="3380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38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CARBRAK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33804"/>
                                        </p:tgtEl>
                                        <p:attrNameLst>
                                          <p:attrName>style.visibility</p:attrName>
                                        </p:attrNameLst>
                                      </p:cBhvr>
                                      <p:to>
                                        <p:strVal val="visible"/>
                                      </p:to>
                                    </p:set>
                                    <p:anim calcmode="lin" valueType="num">
                                      <p:cBhvr additive="base">
                                        <p:cTn id="23" dur="500" fill="hold"/>
                                        <p:tgtEl>
                                          <p:spTgt spid="33804"/>
                                        </p:tgtEl>
                                        <p:attrNameLst>
                                          <p:attrName>ppt_x</p:attrName>
                                        </p:attrNameLst>
                                      </p:cBhvr>
                                      <p:tavLst>
                                        <p:tav tm="0">
                                          <p:val>
                                            <p:strVal val="1+#ppt_w/2"/>
                                          </p:val>
                                        </p:tav>
                                        <p:tav tm="100000">
                                          <p:val>
                                            <p:strVal val="#ppt_x"/>
                                          </p:val>
                                        </p:tav>
                                      </p:tavLst>
                                    </p:anim>
                                    <p:anim calcmode="lin" valueType="num">
                                      <p:cBhvr additive="base">
                                        <p:cTn id="24" dur="500" fill="hold"/>
                                        <p:tgtEl>
                                          <p:spTgt spid="3380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CARBRAKE.WAV"/>
                                        </p:tgtEl>
                                      </p:cMediaNode>
                                    </p:audio>
                                  </p:subTnLst>
                                </p:cTn>
                              </p:par>
                              <p:par>
                                <p:cTn id="25" presetID="1" presetClass="entr" presetSubtype="0" fill="hold" grpId="0" nodeType="withEffect">
                                  <p:stCondLst>
                                    <p:cond delay="0"/>
                                  </p:stCondLst>
                                  <p:childTnLst>
                                    <p:set>
                                      <p:cBhvr>
                                        <p:cTn id="26" dur="1" fill="hold">
                                          <p:stCondLst>
                                            <p:cond delay="499"/>
                                          </p:stCondLst>
                                        </p:cTn>
                                        <p:tgtEl>
                                          <p:spTgt spid="3380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3806"/>
                                        </p:tgtEl>
                                        <p:attrNameLst>
                                          <p:attrName>style.visibility</p:attrName>
                                        </p:attrNameLst>
                                      </p:cBhvr>
                                      <p:to>
                                        <p:strVal val="visible"/>
                                      </p:to>
                                    </p:set>
                                    <p:anim calcmode="lin" valueType="num">
                                      <p:cBhvr additive="base">
                                        <p:cTn id="31" dur="500" fill="hold"/>
                                        <p:tgtEl>
                                          <p:spTgt spid="33806"/>
                                        </p:tgtEl>
                                        <p:attrNameLst>
                                          <p:attrName>ppt_x</p:attrName>
                                        </p:attrNameLst>
                                      </p:cBhvr>
                                      <p:tavLst>
                                        <p:tav tm="0">
                                          <p:val>
                                            <p:strVal val="0-#ppt_w/2"/>
                                          </p:val>
                                        </p:tav>
                                        <p:tav tm="100000">
                                          <p:val>
                                            <p:strVal val="#ppt_x"/>
                                          </p:val>
                                        </p:tav>
                                      </p:tavLst>
                                    </p:anim>
                                    <p:anim calcmode="lin" valueType="num">
                                      <p:cBhvr additive="base">
                                        <p:cTn id="32" dur="500" fill="hold"/>
                                        <p:tgtEl>
                                          <p:spTgt spid="338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CARBRAKE.WAV"/>
                                        </p:tgtEl>
                                      </p:cMediaNode>
                                    </p:audio>
                                  </p:subTnLst>
                                </p:cTn>
                              </p:par>
                              <p:par>
                                <p:cTn id="33" presetID="1" presetClass="entr" presetSubtype="0" fill="hold" grpId="0" nodeType="withEffect">
                                  <p:stCondLst>
                                    <p:cond delay="0"/>
                                  </p:stCondLst>
                                  <p:childTnLst>
                                    <p:set>
                                      <p:cBhvr>
                                        <p:cTn id="34" dur="1" fill="hold">
                                          <p:stCondLst>
                                            <p:cond delay="499"/>
                                          </p:stCondLst>
                                        </p:cTn>
                                        <p:tgtEl>
                                          <p:spTgt spid="33807"/>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5"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1" grpId="0" build="p" autoUpdateAnimBg="0"/>
      <p:bldP spid="33802" grpId="0" build="p" autoUpdateAnimBg="0"/>
      <p:bldP spid="33803" grpId="0" build="p" autoUpdateAnimBg="0"/>
      <p:bldP spid="33805" grpId="0" animBg="1" autoUpdateAnimBg="0"/>
      <p:bldP spid="3380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1C218A71-40CB-4D96-AED3-53C9AE8601D2}" type="slidenum">
              <a:rPr lang="en-US" altLang="en-US" sz="1400" b="0">
                <a:solidFill>
                  <a:srgbClr val="000000"/>
                </a:solidFill>
              </a:rPr>
              <a:pPr algn="r"/>
              <a:t>17</a:t>
            </a:fld>
            <a:endParaRPr lang="en-US" altLang="en-US" sz="1400" b="0">
              <a:solidFill>
                <a:srgbClr val="000000"/>
              </a:solidFill>
            </a:endParaRPr>
          </a:p>
        </p:txBody>
      </p:sp>
      <p:sp>
        <p:nvSpPr>
          <p:cNvPr id="45059" name="Text Box 2"/>
          <p:cNvSpPr txBox="1">
            <a:spLocks noChangeArrowheads="1"/>
          </p:cNvSpPr>
          <p:nvPr/>
        </p:nvSpPr>
        <p:spPr bwMode="auto">
          <a:xfrm>
            <a:off x="2651125" y="277814"/>
            <a:ext cx="6680200" cy="396875"/>
          </a:xfrm>
          <a:prstGeom prst="rect">
            <a:avLst/>
          </a:prstGeom>
          <a:solidFill>
            <a:srgbClr val="FFFF00">
              <a:alpha val="6392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99"/>
                </a:solidFill>
              </a:rPr>
              <a:t>Limiting/Excess/ Reactant and Theoretical Yield Problems :</a:t>
            </a:r>
            <a:endParaRPr lang="en-US" altLang="en-US" sz="2400">
              <a:solidFill>
                <a:srgbClr val="000099"/>
              </a:solidFill>
            </a:endParaRPr>
          </a:p>
        </p:txBody>
      </p:sp>
      <p:sp>
        <p:nvSpPr>
          <p:cNvPr id="45060" name="Text Box 3"/>
          <p:cNvSpPr txBox="1">
            <a:spLocks noChangeArrowheads="1"/>
          </p:cNvSpPr>
          <p:nvPr/>
        </p:nvSpPr>
        <p:spPr bwMode="auto">
          <a:xfrm>
            <a:off x="1568450" y="762001"/>
            <a:ext cx="893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Potassium superoxide, KO</a:t>
            </a:r>
            <a:r>
              <a:rPr lang="en-US" altLang="en-US" baseline="-25000">
                <a:solidFill>
                  <a:srgbClr val="000000"/>
                </a:solidFill>
              </a:rPr>
              <a:t>2</a:t>
            </a:r>
            <a:r>
              <a:rPr lang="en-US" altLang="en-US">
                <a:solidFill>
                  <a:srgbClr val="000000"/>
                </a:solidFill>
              </a:rPr>
              <a:t>, is used in rebreathing gas masks to generate oxygen.</a:t>
            </a:r>
          </a:p>
        </p:txBody>
      </p:sp>
      <p:sp>
        <p:nvSpPr>
          <p:cNvPr id="45061" name="Text Box 4"/>
          <p:cNvSpPr txBox="1">
            <a:spLocks noChangeArrowheads="1"/>
          </p:cNvSpPr>
          <p:nvPr/>
        </p:nvSpPr>
        <p:spPr bwMode="auto">
          <a:xfrm>
            <a:off x="2819401" y="13716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5062" name="Text Box 5"/>
          <p:cNvSpPr txBox="1">
            <a:spLocks noChangeArrowheads="1"/>
          </p:cNvSpPr>
          <p:nvPr/>
        </p:nvSpPr>
        <p:spPr bwMode="auto">
          <a:xfrm>
            <a:off x="1595438" y="2133601"/>
            <a:ext cx="907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a.  How many moles of O</a:t>
            </a:r>
            <a:r>
              <a:rPr lang="en-US" altLang="en-US" baseline="-25000">
                <a:solidFill>
                  <a:srgbClr val="000000"/>
                </a:solidFill>
              </a:rPr>
              <a:t>2</a:t>
            </a:r>
            <a:r>
              <a:rPr lang="en-US" altLang="en-US">
                <a:solidFill>
                  <a:srgbClr val="000000"/>
                </a:solidFill>
              </a:rPr>
              <a:t> can be produced from 0.15 mol KO</a:t>
            </a:r>
            <a:r>
              <a:rPr lang="en-US" altLang="en-US" baseline="-25000">
                <a:solidFill>
                  <a:srgbClr val="000000"/>
                </a:solidFill>
              </a:rPr>
              <a:t>2</a:t>
            </a:r>
            <a:r>
              <a:rPr lang="en-US" altLang="en-US">
                <a:solidFill>
                  <a:srgbClr val="000000"/>
                </a:solidFill>
              </a:rPr>
              <a:t> and 0.10 mol H</a:t>
            </a:r>
            <a:r>
              <a:rPr lang="en-US" altLang="en-US" baseline="-25000">
                <a:solidFill>
                  <a:srgbClr val="000000"/>
                </a:solidFill>
              </a:rPr>
              <a:t>2</a:t>
            </a:r>
            <a:r>
              <a:rPr lang="en-US" altLang="en-US">
                <a:solidFill>
                  <a:srgbClr val="000000"/>
                </a:solidFill>
              </a:rPr>
              <a:t>O?</a:t>
            </a:r>
          </a:p>
        </p:txBody>
      </p:sp>
      <p:sp>
        <p:nvSpPr>
          <p:cNvPr id="45063" name="Text Box 6"/>
          <p:cNvSpPr txBox="1">
            <a:spLocks noChangeArrowheads="1"/>
          </p:cNvSpPr>
          <p:nvPr/>
        </p:nvSpPr>
        <p:spPr bwMode="auto">
          <a:xfrm>
            <a:off x="1600200" y="2452689"/>
            <a:ext cx="399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  Determine the limiting reactant.</a:t>
            </a:r>
          </a:p>
        </p:txBody>
      </p:sp>
      <p:sp>
        <p:nvSpPr>
          <p:cNvPr id="45064" name="Text Box 7"/>
          <p:cNvSpPr txBox="1">
            <a:spLocks noChangeArrowheads="1"/>
          </p:cNvSpPr>
          <p:nvPr/>
        </p:nvSpPr>
        <p:spPr bwMode="auto">
          <a:xfrm>
            <a:off x="2955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endParaRPr lang="en-US" altLang="en-US" sz="2400">
              <a:solidFill>
                <a:srgbClr val="000000"/>
              </a:solidFill>
            </a:endParaRPr>
          </a:p>
        </p:txBody>
      </p:sp>
      <p:sp>
        <p:nvSpPr>
          <p:cNvPr id="45065" name="Text Box 8"/>
          <p:cNvSpPr txBox="1">
            <a:spLocks noChangeArrowheads="1"/>
          </p:cNvSpPr>
          <p:nvPr/>
        </p:nvSpPr>
        <p:spPr bwMode="auto">
          <a:xfrm>
            <a:off x="2971801" y="2819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5066" name="Text Box 9"/>
          <p:cNvSpPr txBox="1">
            <a:spLocks noChangeArrowheads="1"/>
          </p:cNvSpPr>
          <p:nvPr/>
        </p:nvSpPr>
        <p:spPr bwMode="auto">
          <a:xfrm>
            <a:off x="2879725" y="3241675"/>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0.15 mol</a:t>
            </a:r>
          </a:p>
        </p:txBody>
      </p:sp>
      <p:sp>
        <p:nvSpPr>
          <p:cNvPr id="45067" name="Text Box 10"/>
          <p:cNvSpPr txBox="1">
            <a:spLocks noChangeArrowheads="1"/>
          </p:cNvSpPr>
          <p:nvPr/>
        </p:nvSpPr>
        <p:spPr bwMode="auto">
          <a:xfrm>
            <a:off x="4495800" y="3276600"/>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0.10 mol</a:t>
            </a:r>
          </a:p>
        </p:txBody>
      </p:sp>
      <p:sp>
        <p:nvSpPr>
          <p:cNvPr id="45068" name="Text Box 11"/>
          <p:cNvSpPr txBox="1">
            <a:spLocks noChangeArrowheads="1"/>
          </p:cNvSpPr>
          <p:nvPr/>
        </p:nvSpPr>
        <p:spPr bwMode="auto">
          <a:xfrm>
            <a:off x="7604125" y="3241675"/>
            <a:ext cx="1157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a:t>
            </a:r>
          </a:p>
        </p:txBody>
      </p:sp>
      <p:sp>
        <p:nvSpPr>
          <p:cNvPr id="34828" name="Rectangle 12"/>
          <p:cNvSpPr>
            <a:spLocks noChangeArrowheads="1"/>
          </p:cNvSpPr>
          <p:nvPr/>
        </p:nvSpPr>
        <p:spPr bwMode="auto">
          <a:xfrm>
            <a:off x="4495800" y="3276600"/>
            <a:ext cx="1295400" cy="4572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Hide </a:t>
            </a:r>
          </a:p>
        </p:txBody>
      </p:sp>
      <p:sp>
        <p:nvSpPr>
          <p:cNvPr id="34829" name="Text Box 13"/>
          <p:cNvSpPr txBox="1">
            <a:spLocks noChangeArrowheads="1"/>
          </p:cNvSpPr>
          <p:nvPr/>
        </p:nvSpPr>
        <p:spPr bwMode="auto">
          <a:xfrm>
            <a:off x="1635126" y="3794126"/>
            <a:ext cx="12493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Based on:</a:t>
            </a:r>
          </a:p>
          <a:p>
            <a:pPr eaLnBrk="0" fontAlgn="base" hangingPunct="0">
              <a:spcBef>
                <a:spcPct val="0"/>
              </a:spcBef>
              <a:spcAft>
                <a:spcPct val="0"/>
              </a:spcAft>
            </a:pPr>
            <a:r>
              <a:rPr lang="en-US" altLang="en-US">
                <a:solidFill>
                  <a:srgbClr val="000000"/>
                </a:solidFill>
              </a:rPr>
              <a:t>KO</a:t>
            </a:r>
            <a:r>
              <a:rPr lang="en-US" altLang="en-US" baseline="-25000">
                <a:solidFill>
                  <a:srgbClr val="000000"/>
                </a:solidFill>
              </a:rPr>
              <a:t>2</a:t>
            </a:r>
          </a:p>
          <a:p>
            <a:pPr eaLnBrk="0" fontAlgn="base" hangingPunct="0">
              <a:spcBef>
                <a:spcPct val="0"/>
              </a:spcBef>
              <a:spcAft>
                <a:spcPct val="0"/>
              </a:spcAft>
            </a:pPr>
            <a:endParaRPr lang="en-US" altLang="en-US">
              <a:solidFill>
                <a:srgbClr val="000000"/>
              </a:solidFill>
            </a:endParaRPr>
          </a:p>
        </p:txBody>
      </p:sp>
      <p:sp>
        <p:nvSpPr>
          <p:cNvPr id="34830" name="Text Box 14"/>
          <p:cNvSpPr txBox="1">
            <a:spLocks noChangeArrowheads="1"/>
          </p:cNvSpPr>
          <p:nvPr/>
        </p:nvSpPr>
        <p:spPr bwMode="auto">
          <a:xfrm>
            <a:off x="7924801" y="4038600"/>
            <a:ext cx="2405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 O</a:t>
            </a:r>
            <a:r>
              <a:rPr lang="en-US" altLang="en-US" sz="2400" baseline="-25000">
                <a:solidFill>
                  <a:srgbClr val="000000"/>
                </a:solidFill>
              </a:rPr>
              <a:t>2</a:t>
            </a:r>
            <a:endParaRPr lang="en-US" altLang="en-US" sz="2400">
              <a:solidFill>
                <a:srgbClr val="000000"/>
              </a:solidFill>
            </a:endParaRPr>
          </a:p>
        </p:txBody>
      </p:sp>
      <p:sp>
        <p:nvSpPr>
          <p:cNvPr id="34831" name="Line 15"/>
          <p:cNvSpPr>
            <a:spLocks noChangeShapeType="1"/>
          </p:cNvSpPr>
          <p:nvPr/>
        </p:nvSpPr>
        <p:spPr bwMode="auto">
          <a:xfrm>
            <a:off x="2971800" y="4343400"/>
            <a:ext cx="4876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4832" name="Text Box 16"/>
          <p:cNvSpPr txBox="1">
            <a:spLocks noChangeArrowheads="1"/>
          </p:cNvSpPr>
          <p:nvPr/>
        </p:nvSpPr>
        <p:spPr bwMode="auto">
          <a:xfrm>
            <a:off x="2895601" y="3935413"/>
            <a:ext cx="16562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0.15 mol KO</a:t>
            </a:r>
            <a:r>
              <a:rPr lang="en-US" altLang="en-US" baseline="-25000">
                <a:solidFill>
                  <a:srgbClr val="000000"/>
                </a:solidFill>
              </a:rPr>
              <a:t>2</a:t>
            </a:r>
            <a:endParaRPr lang="en-US" altLang="en-US">
              <a:solidFill>
                <a:srgbClr val="000000"/>
              </a:solidFill>
            </a:endParaRPr>
          </a:p>
        </p:txBody>
      </p:sp>
      <p:sp>
        <p:nvSpPr>
          <p:cNvPr id="34833" name="Line 17"/>
          <p:cNvSpPr>
            <a:spLocks noChangeShapeType="1"/>
          </p:cNvSpPr>
          <p:nvPr/>
        </p:nvSpPr>
        <p:spPr bwMode="auto">
          <a:xfrm>
            <a:off x="4495800" y="38862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34834" name="Object 18"/>
          <p:cNvGraphicFramePr>
            <a:graphicFrameLocks noChangeAspect="1"/>
          </p:cNvGraphicFramePr>
          <p:nvPr/>
        </p:nvGraphicFramePr>
        <p:xfrm>
          <a:off x="4495800" y="3886201"/>
          <a:ext cx="1574800" cy="919163"/>
        </p:xfrm>
        <a:graphic>
          <a:graphicData uri="http://schemas.openxmlformats.org/presentationml/2006/ole">
            <mc:AlternateContent xmlns:mc="http://schemas.openxmlformats.org/markup-compatibility/2006">
              <mc:Choice xmlns:v="urn:schemas-microsoft-com:vml" Requires="v">
                <p:oleObj spid="_x0000_s6148" name="Equation" r:id="rId8" imgW="736600" imgH="431800" progId="Equation.3">
                  <p:embed/>
                </p:oleObj>
              </mc:Choice>
              <mc:Fallback>
                <p:oleObj name="Equation" r:id="rId8" imgW="736600" imgH="431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886201"/>
                        <a:ext cx="15748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5" name="Line 19"/>
          <p:cNvSpPr>
            <a:spLocks noChangeShapeType="1"/>
          </p:cNvSpPr>
          <p:nvPr/>
        </p:nvSpPr>
        <p:spPr bwMode="auto">
          <a:xfrm>
            <a:off x="4800600" y="4495800"/>
            <a:ext cx="11430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4836" name="Line 20"/>
          <p:cNvSpPr>
            <a:spLocks noChangeShapeType="1"/>
          </p:cNvSpPr>
          <p:nvPr/>
        </p:nvSpPr>
        <p:spPr bwMode="auto">
          <a:xfrm>
            <a:off x="3505200" y="4038600"/>
            <a:ext cx="762000" cy="1524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4837" name="Text Box 21"/>
          <p:cNvSpPr txBox="1">
            <a:spLocks noChangeArrowheads="1"/>
          </p:cNvSpPr>
          <p:nvPr/>
        </p:nvSpPr>
        <p:spPr bwMode="auto">
          <a:xfrm>
            <a:off x="8153400" y="4038600"/>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0.1</a:t>
            </a:r>
            <a:r>
              <a:rPr lang="en-US" altLang="en-US" sz="2400" u="sng">
                <a:solidFill>
                  <a:srgbClr val="CC0000"/>
                </a:solidFill>
              </a:rPr>
              <a:t>1</a:t>
            </a:r>
            <a:r>
              <a:rPr lang="en-US" altLang="en-US" sz="2400">
                <a:solidFill>
                  <a:srgbClr val="CC0000"/>
                </a:solidFill>
              </a:rPr>
              <a:t>25</a:t>
            </a:r>
          </a:p>
        </p:txBody>
      </p:sp>
    </p:spTree>
    <p:extLst>
      <p:ext uri="{BB962C8B-B14F-4D97-AF65-F5344CB8AC3E}">
        <p14:creationId xmlns:p14="http://schemas.microsoft.com/office/powerpoint/2010/main" val="465631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8"/>
                                        </p:tgtEl>
                                        <p:attrNameLst>
                                          <p:attrName>style.visibility</p:attrName>
                                        </p:attrNameLst>
                                      </p:cBhvr>
                                      <p:to>
                                        <p:strVal val="visible"/>
                                      </p:to>
                                    </p:set>
                                    <p:anim calcmode="lin" valueType="num">
                                      <p:cBhvr additive="base">
                                        <p:cTn id="7" dur="500" fill="hold"/>
                                        <p:tgtEl>
                                          <p:spTgt spid="34828"/>
                                        </p:tgtEl>
                                        <p:attrNameLst>
                                          <p:attrName>ppt_x</p:attrName>
                                        </p:attrNameLst>
                                      </p:cBhvr>
                                      <p:tavLst>
                                        <p:tav tm="0">
                                          <p:val>
                                            <p:strVal val="#ppt_x"/>
                                          </p:val>
                                        </p:tav>
                                        <p:tav tm="100000">
                                          <p:val>
                                            <p:strVal val="#ppt_x"/>
                                          </p:val>
                                        </p:tav>
                                      </p:tavLst>
                                    </p:anim>
                                    <p:anim calcmode="lin" valueType="num">
                                      <p:cBhvr additive="base">
                                        <p:cTn id="8" dur="500" fill="hold"/>
                                        <p:tgtEl>
                                          <p:spTgt spid="348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34829">
                                            <p:txEl>
                                              <p:pRg st="0" end="0"/>
                                            </p:txEl>
                                          </p:spTgt>
                                        </p:tgtEl>
                                        <p:attrNameLst>
                                          <p:attrName>style.visibility</p:attrName>
                                        </p:attrNameLst>
                                      </p:cBhvr>
                                      <p:to>
                                        <p:strVal val="visible"/>
                                      </p:to>
                                    </p:set>
                                    <p:animEffect transition="in" filter="box(out)">
                                      <p:cBhvr>
                                        <p:cTn id="13" dur="500"/>
                                        <p:tgtEl>
                                          <p:spTgt spid="3482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34829">
                                            <p:txEl>
                                              <p:pRg st="1" end="1"/>
                                            </p:txEl>
                                          </p:spTgt>
                                        </p:tgtEl>
                                        <p:attrNameLst>
                                          <p:attrName>style.visibility</p:attrName>
                                        </p:attrNameLst>
                                      </p:cBhvr>
                                      <p:to>
                                        <p:strVal val="visible"/>
                                      </p:to>
                                    </p:set>
                                    <p:animEffect transition="in" filter="box(out)">
                                      <p:cBhvr>
                                        <p:cTn id="16" dur="500"/>
                                        <p:tgtEl>
                                          <p:spTgt spid="34829">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4830">
                                            <p:txEl>
                                              <p:pRg st="0" end="0"/>
                                            </p:txEl>
                                          </p:spTgt>
                                        </p:tgtEl>
                                        <p:attrNameLst>
                                          <p:attrName>style.visibility</p:attrName>
                                        </p:attrNameLst>
                                      </p:cBhvr>
                                      <p:to>
                                        <p:strVal val="visible"/>
                                      </p:to>
                                    </p:set>
                                    <p:anim calcmode="lin" valueType="num">
                                      <p:cBhvr additive="base">
                                        <p:cTn id="21" dur="500" fill="hold"/>
                                        <p:tgtEl>
                                          <p:spTgt spid="34830">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48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CARBRAK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31"/>
                                        </p:tgtEl>
                                        <p:attrNameLst>
                                          <p:attrName>style.visibility</p:attrName>
                                        </p:attrNameLst>
                                      </p:cBhvr>
                                      <p:to>
                                        <p:strVal val="visible"/>
                                      </p:to>
                                    </p:set>
                                    <p:animEffect transition="in" filter="blinds(horizontal)">
                                      <p:cBhvr>
                                        <p:cTn id="27" dur="500"/>
                                        <p:tgtEl>
                                          <p:spTgt spid="34831"/>
                                        </p:tgtEl>
                                      </p:cBhvr>
                                    </p:animEffect>
                                  </p:childTnLst>
                                  <p:subTnLst>
                                    <p:audio>
                                      <p:cMediaNode>
                                        <p:cTn display="0" masterRel="sameClick">
                                          <p:stCondLst>
                                            <p:cond evt="begin" delay="0">
                                              <p:tn val="25"/>
                                            </p:cond>
                                          </p:stCondLst>
                                          <p:endCondLst>
                                            <p:cond evt="onStopAudio" delay="0">
                                              <p:tgtEl>
                                                <p:sldTgt/>
                                              </p:tgtEl>
                                            </p:cond>
                                          </p:endCondLst>
                                        </p:cTn>
                                        <p:tgtEl>
                                          <p:sndTgt r:embed="rId5"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 fill="hold" grpId="0" nodeType="clickEffect">
                                  <p:stCondLst>
                                    <p:cond delay="0"/>
                                  </p:stCondLst>
                                  <p:iterate type="wd">
                                    <p:tmPct val="100000"/>
                                  </p:iterate>
                                  <p:childTnLst>
                                    <p:set>
                                      <p:cBhvr>
                                        <p:cTn id="31" dur="1" fill="hold">
                                          <p:stCondLst>
                                            <p:cond delay="0"/>
                                          </p:stCondLst>
                                        </p:cTn>
                                        <p:tgtEl>
                                          <p:spTgt spid="34832">
                                            <p:txEl>
                                              <p:pRg st="0" end="0"/>
                                            </p:txEl>
                                          </p:spTgt>
                                        </p:tgtEl>
                                        <p:attrNameLst>
                                          <p:attrName>style.visibility</p:attrName>
                                        </p:attrNameLst>
                                      </p:cBhvr>
                                      <p:to>
                                        <p:strVal val="visible"/>
                                      </p:to>
                                    </p:set>
                                    <p:anim calcmode="lin" valueType="num">
                                      <p:cBhvr additive="base">
                                        <p:cTn id="32" dur="300" fill="hold"/>
                                        <p:tgtEl>
                                          <p:spTgt spid="34832">
                                            <p:txEl>
                                              <p:pRg st="0" end="0"/>
                                            </p:txEl>
                                          </p:spTgt>
                                        </p:tgtEl>
                                        <p:attrNameLst>
                                          <p:attrName>ppt_x</p:attrName>
                                        </p:attrNameLst>
                                      </p:cBhvr>
                                      <p:tavLst>
                                        <p:tav tm="0">
                                          <p:val>
                                            <p:strVal val="#ppt_x"/>
                                          </p:val>
                                        </p:tav>
                                        <p:tav tm="100000">
                                          <p:val>
                                            <p:strVal val="#ppt_x"/>
                                          </p:val>
                                        </p:tav>
                                      </p:tavLst>
                                    </p:anim>
                                    <p:anim calcmode="lin" valueType="num">
                                      <p:cBhvr additive="base">
                                        <p:cTn id="33" dur="300" fill="hold"/>
                                        <p:tgtEl>
                                          <p:spTgt spid="3483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34833"/>
                                        </p:tgtEl>
                                        <p:attrNameLst>
                                          <p:attrName>style.visibility</p:attrName>
                                        </p:attrNameLst>
                                      </p:cBhvr>
                                      <p:to>
                                        <p:strVal val="visible"/>
                                      </p:to>
                                    </p:set>
                                    <p:anim calcmode="lin" valueType="num">
                                      <p:cBhvr additive="base">
                                        <p:cTn id="38" dur="500" fill="hold"/>
                                        <p:tgtEl>
                                          <p:spTgt spid="34833"/>
                                        </p:tgtEl>
                                        <p:attrNameLst>
                                          <p:attrName>ppt_x</p:attrName>
                                        </p:attrNameLst>
                                      </p:cBhvr>
                                      <p:tavLst>
                                        <p:tav tm="0">
                                          <p:val>
                                            <p:strVal val="#ppt_x"/>
                                          </p:val>
                                        </p:tav>
                                        <p:tav tm="100000">
                                          <p:val>
                                            <p:strVal val="#ppt_x"/>
                                          </p:val>
                                        </p:tav>
                                      </p:tavLst>
                                    </p:anim>
                                    <p:anim calcmode="lin" valueType="num">
                                      <p:cBhvr additive="base">
                                        <p:cTn id="39" dur="500" fill="hold"/>
                                        <p:tgtEl>
                                          <p:spTgt spid="34833"/>
                                        </p:tgtEl>
                                        <p:attrNameLst>
                                          <p:attrName>ppt_y</p:attrName>
                                        </p:attrNameLst>
                                      </p:cBhvr>
                                      <p:tavLst>
                                        <p:tav tm="0">
                                          <p:val>
                                            <p:strVal val="0-#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nodeType="clickEffect">
                                  <p:stCondLst>
                                    <p:cond delay="0"/>
                                  </p:stCondLst>
                                  <p:childTnLst>
                                    <p:set>
                                      <p:cBhvr>
                                        <p:cTn id="43" dur="1" fill="hold">
                                          <p:stCondLst>
                                            <p:cond delay="0"/>
                                          </p:stCondLst>
                                        </p:cTn>
                                        <p:tgtEl>
                                          <p:spTgt spid="34834"/>
                                        </p:tgtEl>
                                        <p:attrNameLst>
                                          <p:attrName>style.visibility</p:attrName>
                                        </p:attrNameLst>
                                      </p:cBhvr>
                                      <p:to>
                                        <p:strVal val="visible"/>
                                      </p:to>
                                    </p:set>
                                    <p:anim calcmode="lin" valueType="num">
                                      <p:cBhvr additive="base">
                                        <p:cTn id="44" dur="500" fill="hold"/>
                                        <p:tgtEl>
                                          <p:spTgt spid="34834"/>
                                        </p:tgtEl>
                                        <p:attrNameLst>
                                          <p:attrName>ppt_x</p:attrName>
                                        </p:attrNameLst>
                                      </p:cBhvr>
                                      <p:tavLst>
                                        <p:tav tm="0">
                                          <p:val>
                                            <p:strVal val="#ppt_x"/>
                                          </p:val>
                                        </p:tav>
                                        <p:tav tm="100000">
                                          <p:val>
                                            <p:strVal val="#ppt_x"/>
                                          </p:val>
                                        </p:tav>
                                      </p:tavLst>
                                    </p:anim>
                                    <p:anim calcmode="lin" valueType="num">
                                      <p:cBhvr additive="base">
                                        <p:cTn id="45" dur="500" fill="hold"/>
                                        <p:tgtEl>
                                          <p:spTgt spid="34834"/>
                                        </p:tgtEl>
                                        <p:attrNameLst>
                                          <p:attrName>ppt_y</p:attrName>
                                        </p:attrNameLst>
                                      </p:cBhvr>
                                      <p:tavLst>
                                        <p:tav tm="0">
                                          <p:val>
                                            <p:strVal val="0-#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34836"/>
                                        </p:tgtEl>
                                        <p:attrNameLst>
                                          <p:attrName>style.visibility</p:attrName>
                                        </p:attrNameLst>
                                      </p:cBhvr>
                                      <p:to>
                                        <p:strVal val="visible"/>
                                      </p:to>
                                    </p:set>
                                    <p:anim calcmode="lin" valueType="num">
                                      <p:cBhvr additive="base">
                                        <p:cTn id="50" dur="500" fill="hold"/>
                                        <p:tgtEl>
                                          <p:spTgt spid="34836"/>
                                        </p:tgtEl>
                                        <p:attrNameLst>
                                          <p:attrName>ppt_x</p:attrName>
                                        </p:attrNameLst>
                                      </p:cBhvr>
                                      <p:tavLst>
                                        <p:tav tm="0">
                                          <p:val>
                                            <p:strVal val="0-#ppt_w/2"/>
                                          </p:val>
                                        </p:tav>
                                        <p:tav tm="100000">
                                          <p:val>
                                            <p:strVal val="#ppt_x"/>
                                          </p:val>
                                        </p:tav>
                                      </p:tavLst>
                                    </p:anim>
                                    <p:anim calcmode="lin" valueType="num">
                                      <p:cBhvr additive="base">
                                        <p:cTn id="51" dur="500" fill="hold"/>
                                        <p:tgtEl>
                                          <p:spTgt spid="3483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6" name="WHOOSH.WAV"/>
                                        </p:tgtEl>
                                      </p:cMediaNode>
                                    </p:audio>
                                  </p:subTnLst>
                                </p:cTn>
                              </p:par>
                              <p:par>
                                <p:cTn id="52" presetID="2" presetClass="entr" presetSubtype="1" fill="hold" grpId="0" nodeType="withEffect">
                                  <p:stCondLst>
                                    <p:cond delay="0"/>
                                  </p:stCondLst>
                                  <p:childTnLst>
                                    <p:set>
                                      <p:cBhvr>
                                        <p:cTn id="53" dur="1" fill="hold">
                                          <p:stCondLst>
                                            <p:cond delay="0"/>
                                          </p:stCondLst>
                                        </p:cTn>
                                        <p:tgtEl>
                                          <p:spTgt spid="34835"/>
                                        </p:tgtEl>
                                        <p:attrNameLst>
                                          <p:attrName>style.visibility</p:attrName>
                                        </p:attrNameLst>
                                      </p:cBhvr>
                                      <p:to>
                                        <p:strVal val="visible"/>
                                      </p:to>
                                    </p:set>
                                    <p:anim calcmode="lin" valueType="num">
                                      <p:cBhvr additive="base">
                                        <p:cTn id="54" dur="500" fill="hold"/>
                                        <p:tgtEl>
                                          <p:spTgt spid="34835"/>
                                        </p:tgtEl>
                                        <p:attrNameLst>
                                          <p:attrName>ppt_x</p:attrName>
                                        </p:attrNameLst>
                                      </p:cBhvr>
                                      <p:tavLst>
                                        <p:tav tm="0">
                                          <p:val>
                                            <p:strVal val="#ppt_x"/>
                                          </p:val>
                                        </p:tav>
                                        <p:tav tm="100000">
                                          <p:val>
                                            <p:strVal val="#ppt_x"/>
                                          </p:val>
                                        </p:tav>
                                      </p:tavLst>
                                    </p:anim>
                                    <p:anim calcmode="lin" valueType="num">
                                      <p:cBhvr additive="base">
                                        <p:cTn id="55" dur="500" fill="hold"/>
                                        <p:tgtEl>
                                          <p:spTgt spid="34835"/>
                                        </p:tgtEl>
                                        <p:attrNameLst>
                                          <p:attrName>ppt_y</p:attrName>
                                        </p:attrNameLst>
                                      </p:cBhvr>
                                      <p:tavLst>
                                        <p:tav tm="0">
                                          <p:val>
                                            <p:strVal val="0-#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3" fill="hold" grpId="0" nodeType="clickEffect">
                                  <p:stCondLst>
                                    <p:cond delay="0"/>
                                  </p:stCondLst>
                                  <p:iterate type="lt">
                                    <p:tmPct val="100000"/>
                                  </p:iterate>
                                  <p:childTnLst>
                                    <p:set>
                                      <p:cBhvr>
                                        <p:cTn id="59" dur="1" fill="hold">
                                          <p:stCondLst>
                                            <p:cond delay="0"/>
                                          </p:stCondLst>
                                        </p:cTn>
                                        <p:tgtEl>
                                          <p:spTgt spid="34837">
                                            <p:txEl>
                                              <p:pRg st="0" end="0"/>
                                            </p:txEl>
                                          </p:spTgt>
                                        </p:tgtEl>
                                        <p:attrNameLst>
                                          <p:attrName>style.visibility</p:attrName>
                                        </p:attrNameLst>
                                      </p:cBhvr>
                                      <p:to>
                                        <p:strVal val="visible"/>
                                      </p:to>
                                    </p:set>
                                    <p:anim calcmode="lin" valueType="num">
                                      <p:cBhvr additive="base">
                                        <p:cTn id="60" dur="75" fill="hold"/>
                                        <p:tgtEl>
                                          <p:spTgt spid="34837">
                                            <p:txEl>
                                              <p:pRg st="0" end="0"/>
                                            </p:txEl>
                                          </p:spTgt>
                                        </p:tgtEl>
                                        <p:attrNameLst>
                                          <p:attrName>ppt_x</p:attrName>
                                        </p:attrNameLst>
                                      </p:cBhvr>
                                      <p:tavLst>
                                        <p:tav tm="0">
                                          <p:val>
                                            <p:strVal val="1+#ppt_w/2"/>
                                          </p:val>
                                        </p:tav>
                                        <p:tav tm="100000">
                                          <p:val>
                                            <p:strVal val="#ppt_x"/>
                                          </p:val>
                                        </p:tav>
                                      </p:tavLst>
                                    </p:anim>
                                    <p:anim calcmode="lin" valueType="num">
                                      <p:cBhvr additive="base">
                                        <p:cTn id="61" dur="75" fill="hold"/>
                                        <p:tgtEl>
                                          <p:spTgt spid="34837">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7"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8" grpId="0" animBg="1" autoUpdateAnimBg="0"/>
      <p:bldP spid="34829" grpId="0" build="allAtOnce" autoUpdateAnimBg="0"/>
      <p:bldP spid="34830" grpId="0" build="p" autoUpdateAnimBg="0"/>
      <p:bldP spid="34831" grpId="0" animBg="1"/>
      <p:bldP spid="34832" grpId="0" build="p" autoUpdateAnimBg="0"/>
      <p:bldP spid="34833" grpId="0" animBg="1"/>
      <p:bldP spid="34835" grpId="0" animBg="1"/>
      <p:bldP spid="34836" grpId="0" animBg="1"/>
      <p:bldP spid="3483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685D62C1-27BA-4E27-84E5-F830D3E7A948}" type="slidenum">
              <a:rPr lang="en-US" altLang="en-US" sz="1400" b="0">
                <a:solidFill>
                  <a:srgbClr val="000000"/>
                </a:solidFill>
              </a:rPr>
              <a:pPr algn="r"/>
              <a:t>18</a:t>
            </a:fld>
            <a:endParaRPr lang="en-US" altLang="en-US" sz="1400" b="0">
              <a:solidFill>
                <a:srgbClr val="000000"/>
              </a:solidFill>
            </a:endParaRPr>
          </a:p>
        </p:txBody>
      </p:sp>
      <p:sp>
        <p:nvSpPr>
          <p:cNvPr id="46083" name="Text Box 3"/>
          <p:cNvSpPr txBox="1">
            <a:spLocks noChangeArrowheads="1"/>
          </p:cNvSpPr>
          <p:nvPr/>
        </p:nvSpPr>
        <p:spPr bwMode="auto">
          <a:xfrm>
            <a:off x="1568450" y="762001"/>
            <a:ext cx="893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Potassium superoxide, KO</a:t>
            </a:r>
            <a:r>
              <a:rPr lang="en-US" altLang="en-US" baseline="-25000">
                <a:solidFill>
                  <a:srgbClr val="000000"/>
                </a:solidFill>
              </a:rPr>
              <a:t>2</a:t>
            </a:r>
            <a:r>
              <a:rPr lang="en-US" altLang="en-US">
                <a:solidFill>
                  <a:srgbClr val="000000"/>
                </a:solidFill>
              </a:rPr>
              <a:t>, is used in rebreathing gas masks to generate oxygen.</a:t>
            </a:r>
          </a:p>
        </p:txBody>
      </p:sp>
      <p:sp>
        <p:nvSpPr>
          <p:cNvPr id="46084" name="Text Box 4"/>
          <p:cNvSpPr txBox="1">
            <a:spLocks noChangeArrowheads="1"/>
          </p:cNvSpPr>
          <p:nvPr/>
        </p:nvSpPr>
        <p:spPr bwMode="auto">
          <a:xfrm>
            <a:off x="2819401" y="13716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6085" name="Text Box 5"/>
          <p:cNvSpPr txBox="1">
            <a:spLocks noChangeArrowheads="1"/>
          </p:cNvSpPr>
          <p:nvPr/>
        </p:nvSpPr>
        <p:spPr bwMode="auto">
          <a:xfrm>
            <a:off x="1595438" y="2133601"/>
            <a:ext cx="907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a.  How many moles of O</a:t>
            </a:r>
            <a:r>
              <a:rPr lang="en-US" altLang="en-US" baseline="-25000">
                <a:solidFill>
                  <a:srgbClr val="000000"/>
                </a:solidFill>
              </a:rPr>
              <a:t>2</a:t>
            </a:r>
            <a:r>
              <a:rPr lang="en-US" altLang="en-US">
                <a:solidFill>
                  <a:srgbClr val="000000"/>
                </a:solidFill>
              </a:rPr>
              <a:t> can be produced from 0.15 mol KO</a:t>
            </a:r>
            <a:r>
              <a:rPr lang="en-US" altLang="en-US" baseline="-25000">
                <a:solidFill>
                  <a:srgbClr val="000000"/>
                </a:solidFill>
              </a:rPr>
              <a:t>2</a:t>
            </a:r>
            <a:r>
              <a:rPr lang="en-US" altLang="en-US">
                <a:solidFill>
                  <a:srgbClr val="000000"/>
                </a:solidFill>
              </a:rPr>
              <a:t> and 0.10 mol H</a:t>
            </a:r>
            <a:r>
              <a:rPr lang="en-US" altLang="en-US" baseline="-25000">
                <a:solidFill>
                  <a:srgbClr val="000000"/>
                </a:solidFill>
              </a:rPr>
              <a:t>2</a:t>
            </a:r>
            <a:r>
              <a:rPr lang="en-US" altLang="en-US">
                <a:solidFill>
                  <a:srgbClr val="000000"/>
                </a:solidFill>
              </a:rPr>
              <a:t>O?</a:t>
            </a:r>
          </a:p>
        </p:txBody>
      </p:sp>
      <p:sp>
        <p:nvSpPr>
          <p:cNvPr id="46086" name="Text Box 6"/>
          <p:cNvSpPr txBox="1">
            <a:spLocks noChangeArrowheads="1"/>
          </p:cNvSpPr>
          <p:nvPr/>
        </p:nvSpPr>
        <p:spPr bwMode="auto">
          <a:xfrm>
            <a:off x="1600200" y="2452689"/>
            <a:ext cx="399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  Determine the limiting reactant.</a:t>
            </a:r>
          </a:p>
        </p:txBody>
      </p:sp>
      <p:sp>
        <p:nvSpPr>
          <p:cNvPr id="46087" name="Text Box 7"/>
          <p:cNvSpPr txBox="1">
            <a:spLocks noChangeArrowheads="1"/>
          </p:cNvSpPr>
          <p:nvPr/>
        </p:nvSpPr>
        <p:spPr bwMode="auto">
          <a:xfrm>
            <a:off x="2955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endParaRPr lang="en-US" altLang="en-US" sz="2400">
              <a:solidFill>
                <a:srgbClr val="000000"/>
              </a:solidFill>
            </a:endParaRPr>
          </a:p>
        </p:txBody>
      </p:sp>
      <p:sp>
        <p:nvSpPr>
          <p:cNvPr id="46088" name="Text Box 8"/>
          <p:cNvSpPr txBox="1">
            <a:spLocks noChangeArrowheads="1"/>
          </p:cNvSpPr>
          <p:nvPr/>
        </p:nvSpPr>
        <p:spPr bwMode="auto">
          <a:xfrm>
            <a:off x="2971801" y="2819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6089" name="Text Box 9"/>
          <p:cNvSpPr txBox="1">
            <a:spLocks noChangeArrowheads="1"/>
          </p:cNvSpPr>
          <p:nvPr/>
        </p:nvSpPr>
        <p:spPr bwMode="auto">
          <a:xfrm>
            <a:off x="2879725" y="3241675"/>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0.15 mol</a:t>
            </a:r>
          </a:p>
        </p:txBody>
      </p:sp>
      <p:sp>
        <p:nvSpPr>
          <p:cNvPr id="46090" name="Text Box 10"/>
          <p:cNvSpPr txBox="1">
            <a:spLocks noChangeArrowheads="1"/>
          </p:cNvSpPr>
          <p:nvPr/>
        </p:nvSpPr>
        <p:spPr bwMode="auto">
          <a:xfrm>
            <a:off x="4495800" y="3276600"/>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0.10 mol</a:t>
            </a:r>
          </a:p>
        </p:txBody>
      </p:sp>
      <p:sp>
        <p:nvSpPr>
          <p:cNvPr id="46091" name="Text Box 11"/>
          <p:cNvSpPr txBox="1">
            <a:spLocks noChangeArrowheads="1"/>
          </p:cNvSpPr>
          <p:nvPr/>
        </p:nvSpPr>
        <p:spPr bwMode="auto">
          <a:xfrm>
            <a:off x="7604125" y="3241675"/>
            <a:ext cx="1157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a:t>
            </a:r>
          </a:p>
        </p:txBody>
      </p:sp>
      <p:sp>
        <p:nvSpPr>
          <p:cNvPr id="46092" name="Text Box 12"/>
          <p:cNvSpPr txBox="1">
            <a:spLocks noChangeArrowheads="1"/>
          </p:cNvSpPr>
          <p:nvPr/>
        </p:nvSpPr>
        <p:spPr bwMode="auto">
          <a:xfrm>
            <a:off x="1635126" y="3794126"/>
            <a:ext cx="12493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Based on:</a:t>
            </a:r>
          </a:p>
          <a:p>
            <a:pPr eaLnBrk="0" fontAlgn="base" hangingPunct="0">
              <a:spcBef>
                <a:spcPct val="0"/>
              </a:spcBef>
              <a:spcAft>
                <a:spcPct val="0"/>
              </a:spcAft>
            </a:pPr>
            <a:r>
              <a:rPr lang="en-US" altLang="en-US">
                <a:solidFill>
                  <a:srgbClr val="000000"/>
                </a:solidFill>
              </a:rPr>
              <a:t>KO</a:t>
            </a:r>
            <a:r>
              <a:rPr lang="en-US" altLang="en-US" baseline="-25000">
                <a:solidFill>
                  <a:srgbClr val="000000"/>
                </a:solidFill>
              </a:rPr>
              <a:t>2</a:t>
            </a:r>
          </a:p>
          <a:p>
            <a:pPr eaLnBrk="0" fontAlgn="base" hangingPunct="0">
              <a:spcBef>
                <a:spcPct val="0"/>
              </a:spcBef>
              <a:spcAft>
                <a:spcPct val="0"/>
              </a:spcAft>
            </a:pPr>
            <a:endParaRPr lang="en-US" altLang="en-US">
              <a:solidFill>
                <a:srgbClr val="000000"/>
              </a:solidFill>
            </a:endParaRPr>
          </a:p>
        </p:txBody>
      </p:sp>
      <p:sp>
        <p:nvSpPr>
          <p:cNvPr id="46093" name="Text Box 13"/>
          <p:cNvSpPr txBox="1">
            <a:spLocks noChangeArrowheads="1"/>
          </p:cNvSpPr>
          <p:nvPr/>
        </p:nvSpPr>
        <p:spPr bwMode="auto">
          <a:xfrm>
            <a:off x="7924801" y="4038600"/>
            <a:ext cx="2405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 O</a:t>
            </a:r>
            <a:r>
              <a:rPr lang="en-US" altLang="en-US" sz="2400" baseline="-25000">
                <a:solidFill>
                  <a:srgbClr val="000000"/>
                </a:solidFill>
              </a:rPr>
              <a:t>2</a:t>
            </a:r>
            <a:endParaRPr lang="en-US" altLang="en-US" sz="2400">
              <a:solidFill>
                <a:srgbClr val="000000"/>
              </a:solidFill>
            </a:endParaRPr>
          </a:p>
        </p:txBody>
      </p:sp>
      <p:sp>
        <p:nvSpPr>
          <p:cNvPr id="46094" name="Line 14"/>
          <p:cNvSpPr>
            <a:spLocks noChangeShapeType="1"/>
          </p:cNvSpPr>
          <p:nvPr/>
        </p:nvSpPr>
        <p:spPr bwMode="auto">
          <a:xfrm>
            <a:off x="2971800" y="4343400"/>
            <a:ext cx="4876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6095" name="Text Box 15"/>
          <p:cNvSpPr txBox="1">
            <a:spLocks noChangeArrowheads="1"/>
          </p:cNvSpPr>
          <p:nvPr/>
        </p:nvSpPr>
        <p:spPr bwMode="auto">
          <a:xfrm>
            <a:off x="2895601" y="3935413"/>
            <a:ext cx="16562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0.15 mol KO</a:t>
            </a:r>
            <a:r>
              <a:rPr lang="en-US" altLang="en-US" baseline="-25000">
                <a:solidFill>
                  <a:srgbClr val="000000"/>
                </a:solidFill>
              </a:rPr>
              <a:t>2</a:t>
            </a:r>
            <a:endParaRPr lang="en-US" altLang="en-US">
              <a:solidFill>
                <a:srgbClr val="000000"/>
              </a:solidFill>
            </a:endParaRPr>
          </a:p>
        </p:txBody>
      </p:sp>
      <p:sp>
        <p:nvSpPr>
          <p:cNvPr id="46096" name="Line 16"/>
          <p:cNvSpPr>
            <a:spLocks noChangeShapeType="1"/>
          </p:cNvSpPr>
          <p:nvPr/>
        </p:nvSpPr>
        <p:spPr bwMode="auto">
          <a:xfrm>
            <a:off x="4495800" y="38862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46097" name="Object 17"/>
          <p:cNvGraphicFramePr>
            <a:graphicFrameLocks noChangeAspect="1"/>
          </p:cNvGraphicFramePr>
          <p:nvPr/>
        </p:nvGraphicFramePr>
        <p:xfrm>
          <a:off x="4495800" y="3886201"/>
          <a:ext cx="1574800" cy="919163"/>
        </p:xfrm>
        <a:graphic>
          <a:graphicData uri="http://schemas.openxmlformats.org/presentationml/2006/ole">
            <mc:AlternateContent xmlns:mc="http://schemas.openxmlformats.org/markup-compatibility/2006">
              <mc:Choice xmlns:v="urn:schemas-microsoft-com:vml" Requires="v">
                <p:oleObj spid="_x0000_s7174" name="Equation" r:id="rId6" imgW="736600" imgH="431800" progId="Equation.3">
                  <p:embed/>
                </p:oleObj>
              </mc:Choice>
              <mc:Fallback>
                <p:oleObj name="Equation" r:id="rId6" imgW="736600" imgH="431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3886201"/>
                        <a:ext cx="15748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98" name="Line 18"/>
          <p:cNvSpPr>
            <a:spLocks noChangeShapeType="1"/>
          </p:cNvSpPr>
          <p:nvPr/>
        </p:nvSpPr>
        <p:spPr bwMode="auto">
          <a:xfrm>
            <a:off x="4800600" y="4495800"/>
            <a:ext cx="11430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6099" name="Line 19"/>
          <p:cNvSpPr>
            <a:spLocks noChangeShapeType="1"/>
          </p:cNvSpPr>
          <p:nvPr/>
        </p:nvSpPr>
        <p:spPr bwMode="auto">
          <a:xfrm>
            <a:off x="3505200" y="4038600"/>
            <a:ext cx="762000" cy="1524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6100" name="Text Box 20"/>
          <p:cNvSpPr txBox="1">
            <a:spLocks noChangeArrowheads="1"/>
          </p:cNvSpPr>
          <p:nvPr/>
        </p:nvSpPr>
        <p:spPr bwMode="auto">
          <a:xfrm>
            <a:off x="8153400" y="4038600"/>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0.1</a:t>
            </a:r>
            <a:r>
              <a:rPr lang="en-US" altLang="en-US" sz="2400" u="sng">
                <a:solidFill>
                  <a:srgbClr val="CC0000"/>
                </a:solidFill>
              </a:rPr>
              <a:t>1</a:t>
            </a:r>
            <a:r>
              <a:rPr lang="en-US" altLang="en-US" sz="2400">
                <a:solidFill>
                  <a:srgbClr val="CC0000"/>
                </a:solidFill>
              </a:rPr>
              <a:t>25</a:t>
            </a:r>
          </a:p>
        </p:txBody>
      </p:sp>
      <p:sp>
        <p:nvSpPr>
          <p:cNvPr id="35861" name="Rectangle 21"/>
          <p:cNvSpPr>
            <a:spLocks noChangeArrowheads="1"/>
          </p:cNvSpPr>
          <p:nvPr/>
        </p:nvSpPr>
        <p:spPr bwMode="auto">
          <a:xfrm>
            <a:off x="2971800" y="3276600"/>
            <a:ext cx="1219200" cy="4572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Hide</a:t>
            </a:r>
          </a:p>
        </p:txBody>
      </p:sp>
      <p:sp>
        <p:nvSpPr>
          <p:cNvPr id="35862" name="Text Box 22"/>
          <p:cNvSpPr txBox="1">
            <a:spLocks noChangeArrowheads="1"/>
          </p:cNvSpPr>
          <p:nvPr/>
        </p:nvSpPr>
        <p:spPr bwMode="auto">
          <a:xfrm>
            <a:off x="1736726" y="5043489"/>
            <a:ext cx="1463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Based on: H</a:t>
            </a:r>
            <a:r>
              <a:rPr lang="en-US" altLang="en-US" baseline="-25000">
                <a:solidFill>
                  <a:srgbClr val="000000"/>
                </a:solidFill>
              </a:rPr>
              <a:t>2</a:t>
            </a:r>
            <a:r>
              <a:rPr lang="en-US" altLang="en-US">
                <a:solidFill>
                  <a:srgbClr val="000000"/>
                </a:solidFill>
              </a:rPr>
              <a:t>O</a:t>
            </a:r>
          </a:p>
        </p:txBody>
      </p:sp>
      <p:sp>
        <p:nvSpPr>
          <p:cNvPr id="35863" name="Text Box 23"/>
          <p:cNvSpPr txBox="1">
            <a:spLocks noChangeArrowheads="1"/>
          </p:cNvSpPr>
          <p:nvPr/>
        </p:nvSpPr>
        <p:spPr bwMode="auto">
          <a:xfrm>
            <a:off x="8001001" y="5105400"/>
            <a:ext cx="2252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 O</a:t>
            </a:r>
            <a:r>
              <a:rPr lang="en-US" altLang="en-US" sz="2400" baseline="-25000">
                <a:solidFill>
                  <a:srgbClr val="000000"/>
                </a:solidFill>
              </a:rPr>
              <a:t>2</a:t>
            </a:r>
            <a:endParaRPr lang="en-US" altLang="en-US" sz="2400">
              <a:solidFill>
                <a:srgbClr val="000000"/>
              </a:solidFill>
            </a:endParaRPr>
          </a:p>
        </p:txBody>
      </p:sp>
      <p:sp>
        <p:nvSpPr>
          <p:cNvPr id="35864" name="Line 24"/>
          <p:cNvSpPr>
            <a:spLocks noChangeShapeType="1"/>
          </p:cNvSpPr>
          <p:nvPr/>
        </p:nvSpPr>
        <p:spPr bwMode="auto">
          <a:xfrm>
            <a:off x="3124200" y="54102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5865" name="Text Box 25"/>
          <p:cNvSpPr txBox="1">
            <a:spLocks noChangeArrowheads="1"/>
          </p:cNvSpPr>
          <p:nvPr/>
        </p:nvSpPr>
        <p:spPr bwMode="auto">
          <a:xfrm>
            <a:off x="3124200" y="5013326"/>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00"/>
                </a:solidFill>
              </a:rPr>
              <a:t>0.10 mol H</a:t>
            </a:r>
            <a:r>
              <a:rPr lang="en-US" altLang="en-US" baseline="-25000">
                <a:solidFill>
                  <a:srgbClr val="000000"/>
                </a:solidFill>
              </a:rPr>
              <a:t>2</a:t>
            </a:r>
            <a:r>
              <a:rPr lang="en-US" altLang="en-US">
                <a:solidFill>
                  <a:srgbClr val="000000"/>
                </a:solidFill>
              </a:rPr>
              <a:t>O</a:t>
            </a:r>
          </a:p>
        </p:txBody>
      </p:sp>
      <p:sp>
        <p:nvSpPr>
          <p:cNvPr id="35866" name="Line 26"/>
          <p:cNvSpPr>
            <a:spLocks noChangeShapeType="1"/>
          </p:cNvSpPr>
          <p:nvPr/>
        </p:nvSpPr>
        <p:spPr bwMode="auto">
          <a:xfrm>
            <a:off x="4724400" y="50292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35867" name="Object 27"/>
          <p:cNvGraphicFramePr>
            <a:graphicFrameLocks noChangeAspect="1"/>
          </p:cNvGraphicFramePr>
          <p:nvPr/>
        </p:nvGraphicFramePr>
        <p:xfrm>
          <a:off x="4724400" y="5003800"/>
          <a:ext cx="1447800" cy="863600"/>
        </p:xfrm>
        <a:graphic>
          <a:graphicData uri="http://schemas.openxmlformats.org/presentationml/2006/ole">
            <mc:AlternateContent xmlns:mc="http://schemas.openxmlformats.org/markup-compatibility/2006">
              <mc:Choice xmlns:v="urn:schemas-microsoft-com:vml" Requires="v">
                <p:oleObj spid="_x0000_s7175" name="Equation" r:id="rId8" imgW="723586" imgH="431613" progId="Equation.3">
                  <p:embed/>
                </p:oleObj>
              </mc:Choice>
              <mc:Fallback>
                <p:oleObj name="Equation" r:id="rId8" imgW="723586" imgH="431613"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4400" y="5003800"/>
                        <a:ext cx="14478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68" name="Line 28"/>
          <p:cNvSpPr>
            <a:spLocks noChangeShapeType="1"/>
          </p:cNvSpPr>
          <p:nvPr/>
        </p:nvSpPr>
        <p:spPr bwMode="auto">
          <a:xfrm>
            <a:off x="5029200" y="5562600"/>
            <a:ext cx="914400" cy="2286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5869" name="Line 29"/>
          <p:cNvSpPr>
            <a:spLocks noChangeShapeType="1"/>
          </p:cNvSpPr>
          <p:nvPr/>
        </p:nvSpPr>
        <p:spPr bwMode="auto">
          <a:xfrm>
            <a:off x="3733800" y="5181600"/>
            <a:ext cx="8382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5870" name="Text Box 30"/>
          <p:cNvSpPr txBox="1">
            <a:spLocks noChangeArrowheads="1"/>
          </p:cNvSpPr>
          <p:nvPr/>
        </p:nvSpPr>
        <p:spPr bwMode="auto">
          <a:xfrm>
            <a:off x="8305800" y="5181600"/>
            <a:ext cx="869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0.1</a:t>
            </a:r>
            <a:r>
              <a:rPr lang="en-US" altLang="en-US" sz="2400" u="sng">
                <a:solidFill>
                  <a:srgbClr val="CC0000"/>
                </a:solidFill>
              </a:rPr>
              <a:t>5</a:t>
            </a:r>
            <a:r>
              <a:rPr lang="en-US" altLang="en-US" sz="2400">
                <a:solidFill>
                  <a:srgbClr val="CC0000"/>
                </a:solidFill>
              </a:rPr>
              <a:t>0</a:t>
            </a:r>
          </a:p>
        </p:txBody>
      </p:sp>
      <p:sp>
        <p:nvSpPr>
          <p:cNvPr id="46111" name="Text Box 31"/>
          <p:cNvSpPr txBox="1">
            <a:spLocks noChangeArrowheads="1"/>
          </p:cNvSpPr>
          <p:nvPr/>
        </p:nvSpPr>
        <p:spPr bwMode="auto">
          <a:xfrm>
            <a:off x="2743200" y="277814"/>
            <a:ext cx="6680200" cy="396875"/>
          </a:xfrm>
          <a:prstGeom prst="rect">
            <a:avLst/>
          </a:prstGeom>
          <a:solidFill>
            <a:srgbClr val="FFFF00">
              <a:alpha val="6588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99"/>
                </a:solidFill>
              </a:rPr>
              <a:t>Limiting/Excess/ Reactant and Theoretical Yield Problems :</a:t>
            </a:r>
            <a:endParaRPr lang="en-US" altLang="en-US" sz="2400">
              <a:solidFill>
                <a:srgbClr val="000099"/>
              </a:solidFill>
            </a:endParaRPr>
          </a:p>
        </p:txBody>
      </p:sp>
    </p:spTree>
    <p:extLst>
      <p:ext uri="{BB962C8B-B14F-4D97-AF65-F5344CB8AC3E}">
        <p14:creationId xmlns:p14="http://schemas.microsoft.com/office/powerpoint/2010/main" val="2381276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61"/>
                                        </p:tgtEl>
                                        <p:attrNameLst>
                                          <p:attrName>style.visibility</p:attrName>
                                        </p:attrNameLst>
                                      </p:cBhvr>
                                      <p:to>
                                        <p:strVal val="visible"/>
                                      </p:to>
                                    </p:set>
                                    <p:anim calcmode="lin" valueType="num">
                                      <p:cBhvr additive="base">
                                        <p:cTn id="7" dur="500" fill="hold"/>
                                        <p:tgtEl>
                                          <p:spTgt spid="35861"/>
                                        </p:tgtEl>
                                        <p:attrNameLst>
                                          <p:attrName>ppt_x</p:attrName>
                                        </p:attrNameLst>
                                      </p:cBhvr>
                                      <p:tavLst>
                                        <p:tav tm="0">
                                          <p:val>
                                            <p:strVal val="1+#ppt_w/2"/>
                                          </p:val>
                                        </p:tav>
                                        <p:tav tm="100000">
                                          <p:val>
                                            <p:strVal val="#ppt_x"/>
                                          </p:val>
                                        </p:tav>
                                      </p:tavLst>
                                    </p:anim>
                                    <p:anim calcmode="lin" valueType="num">
                                      <p:cBhvr additive="base">
                                        <p:cTn id="8" dur="500" fill="hold"/>
                                        <p:tgtEl>
                                          <p:spTgt spid="358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5862">
                                            <p:txEl>
                                              <p:pRg st="0" end="0"/>
                                            </p:txEl>
                                          </p:spTgt>
                                        </p:tgtEl>
                                        <p:attrNameLst>
                                          <p:attrName>style.visibility</p:attrName>
                                        </p:attrNameLst>
                                      </p:cBhvr>
                                      <p:to>
                                        <p:strVal val="visible"/>
                                      </p:to>
                                    </p:set>
                                    <p:anim calcmode="lin" valueType="num">
                                      <p:cBhvr additive="base">
                                        <p:cTn id="13" dur="500" fill="hold"/>
                                        <p:tgtEl>
                                          <p:spTgt spid="3586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6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5863">
                                            <p:txEl>
                                              <p:pRg st="0" end="0"/>
                                            </p:txEl>
                                          </p:spTgt>
                                        </p:tgtEl>
                                        <p:attrNameLst>
                                          <p:attrName>style.visibility</p:attrName>
                                        </p:attrNameLst>
                                      </p:cBhvr>
                                      <p:to>
                                        <p:strVal val="visible"/>
                                      </p:to>
                                    </p:set>
                                    <p:anim calcmode="lin" valueType="num">
                                      <p:cBhvr additive="base">
                                        <p:cTn id="19" dur="500" fill="hold"/>
                                        <p:tgtEl>
                                          <p:spTgt spid="35863">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58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RBRAK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5864"/>
                                        </p:tgtEl>
                                        <p:attrNameLst>
                                          <p:attrName>style.visibility</p:attrName>
                                        </p:attrNameLst>
                                      </p:cBhvr>
                                      <p:to>
                                        <p:strVal val="visible"/>
                                      </p:to>
                                    </p:set>
                                    <p:animEffect transition="in" filter="blinds(horizontal)">
                                      <p:cBhvr>
                                        <p:cTn id="25" dur="500"/>
                                        <p:tgtEl>
                                          <p:spTgt spid="35864"/>
                                        </p:tgtEl>
                                      </p:cBhvr>
                                    </p:animEffect>
                                  </p:childTnLst>
                                  <p:subTnLst>
                                    <p:audio>
                                      <p:cMediaNode>
                                        <p:cTn display="0" masterRel="sameClick">
                                          <p:stCondLst>
                                            <p:cond evt="begin" delay="0">
                                              <p:tn val="23"/>
                                            </p:cond>
                                          </p:stCondLst>
                                          <p:endCondLst>
                                            <p:cond evt="onStopAudio" delay="0">
                                              <p:tgtEl>
                                                <p:sldTgt/>
                                              </p:tgtEl>
                                            </p:cond>
                                          </p:endCondLst>
                                        </p:cTn>
                                        <p:tgtEl>
                                          <p:sndTgt r:embed="rId4" name="CHIMES.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 fill="hold" grpId="0" nodeType="clickEffect">
                                  <p:stCondLst>
                                    <p:cond delay="0"/>
                                  </p:stCondLst>
                                  <p:iterate type="wd">
                                    <p:tmPct val="100000"/>
                                  </p:iterate>
                                  <p:childTnLst>
                                    <p:set>
                                      <p:cBhvr>
                                        <p:cTn id="29" dur="1" fill="hold">
                                          <p:stCondLst>
                                            <p:cond delay="0"/>
                                          </p:stCondLst>
                                        </p:cTn>
                                        <p:tgtEl>
                                          <p:spTgt spid="35865">
                                            <p:txEl>
                                              <p:pRg st="0" end="0"/>
                                            </p:txEl>
                                          </p:spTgt>
                                        </p:tgtEl>
                                        <p:attrNameLst>
                                          <p:attrName>style.visibility</p:attrName>
                                        </p:attrNameLst>
                                      </p:cBhvr>
                                      <p:to>
                                        <p:strVal val="visible"/>
                                      </p:to>
                                    </p:set>
                                    <p:anim calcmode="lin" valueType="num">
                                      <p:cBhvr additive="base">
                                        <p:cTn id="30" dur="300" fill="hold"/>
                                        <p:tgtEl>
                                          <p:spTgt spid="35865">
                                            <p:txEl>
                                              <p:pRg st="0" end="0"/>
                                            </p:txEl>
                                          </p:spTgt>
                                        </p:tgtEl>
                                        <p:attrNameLst>
                                          <p:attrName>ppt_x</p:attrName>
                                        </p:attrNameLst>
                                      </p:cBhvr>
                                      <p:tavLst>
                                        <p:tav tm="0">
                                          <p:val>
                                            <p:strVal val="#ppt_x"/>
                                          </p:val>
                                        </p:tav>
                                        <p:tav tm="100000">
                                          <p:val>
                                            <p:strVal val="#ppt_x"/>
                                          </p:val>
                                        </p:tav>
                                      </p:tavLst>
                                    </p:anim>
                                    <p:anim calcmode="lin" valueType="num">
                                      <p:cBhvr additive="base">
                                        <p:cTn id="31" dur="300" fill="hold"/>
                                        <p:tgtEl>
                                          <p:spTgt spid="3586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35866"/>
                                        </p:tgtEl>
                                        <p:attrNameLst>
                                          <p:attrName>style.visibility</p:attrName>
                                        </p:attrNameLst>
                                      </p:cBhvr>
                                      <p:to>
                                        <p:strVal val="visible"/>
                                      </p:to>
                                    </p:set>
                                    <p:anim calcmode="lin" valueType="num">
                                      <p:cBhvr additive="base">
                                        <p:cTn id="36" dur="500" fill="hold"/>
                                        <p:tgtEl>
                                          <p:spTgt spid="35866"/>
                                        </p:tgtEl>
                                        <p:attrNameLst>
                                          <p:attrName>ppt_x</p:attrName>
                                        </p:attrNameLst>
                                      </p:cBhvr>
                                      <p:tavLst>
                                        <p:tav tm="0">
                                          <p:val>
                                            <p:strVal val="#ppt_x"/>
                                          </p:val>
                                        </p:tav>
                                        <p:tav tm="100000">
                                          <p:val>
                                            <p:strVal val="#ppt_x"/>
                                          </p:val>
                                        </p:tav>
                                      </p:tavLst>
                                    </p:anim>
                                    <p:anim calcmode="lin" valueType="num">
                                      <p:cBhvr additive="base">
                                        <p:cTn id="37" dur="500" fill="hold"/>
                                        <p:tgtEl>
                                          <p:spTgt spid="35866"/>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nodeType="clickEffect">
                                  <p:stCondLst>
                                    <p:cond delay="0"/>
                                  </p:stCondLst>
                                  <p:childTnLst>
                                    <p:set>
                                      <p:cBhvr>
                                        <p:cTn id="41" dur="1" fill="hold">
                                          <p:stCondLst>
                                            <p:cond delay="0"/>
                                          </p:stCondLst>
                                        </p:cTn>
                                        <p:tgtEl>
                                          <p:spTgt spid="35867"/>
                                        </p:tgtEl>
                                        <p:attrNameLst>
                                          <p:attrName>style.visibility</p:attrName>
                                        </p:attrNameLst>
                                      </p:cBhvr>
                                      <p:to>
                                        <p:strVal val="visible"/>
                                      </p:to>
                                    </p:set>
                                    <p:anim calcmode="lin" valueType="num">
                                      <p:cBhvr additive="base">
                                        <p:cTn id="42" dur="500" fill="hold"/>
                                        <p:tgtEl>
                                          <p:spTgt spid="35867"/>
                                        </p:tgtEl>
                                        <p:attrNameLst>
                                          <p:attrName>ppt_x</p:attrName>
                                        </p:attrNameLst>
                                      </p:cBhvr>
                                      <p:tavLst>
                                        <p:tav tm="0">
                                          <p:val>
                                            <p:strVal val="#ppt_x"/>
                                          </p:val>
                                        </p:tav>
                                        <p:tav tm="100000">
                                          <p:val>
                                            <p:strVal val="#ppt_x"/>
                                          </p:val>
                                        </p:tav>
                                      </p:tavLst>
                                    </p:anim>
                                    <p:anim calcmode="lin" valueType="num">
                                      <p:cBhvr additive="base">
                                        <p:cTn id="43" dur="500" fill="hold"/>
                                        <p:tgtEl>
                                          <p:spTgt spid="35867"/>
                                        </p:tgtEl>
                                        <p:attrNameLst>
                                          <p:attrName>ppt_y</p:attrName>
                                        </p:attrNameLst>
                                      </p:cBhvr>
                                      <p:tavLst>
                                        <p:tav tm="0">
                                          <p:val>
                                            <p:strVal val="0-#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35869"/>
                                        </p:tgtEl>
                                        <p:attrNameLst>
                                          <p:attrName>style.visibility</p:attrName>
                                        </p:attrNameLst>
                                      </p:cBhvr>
                                      <p:to>
                                        <p:strVal val="visible"/>
                                      </p:to>
                                    </p:set>
                                    <p:anim calcmode="lin" valueType="num">
                                      <p:cBhvr additive="base">
                                        <p:cTn id="48" dur="500" fill="hold"/>
                                        <p:tgtEl>
                                          <p:spTgt spid="35869"/>
                                        </p:tgtEl>
                                        <p:attrNameLst>
                                          <p:attrName>ppt_x</p:attrName>
                                        </p:attrNameLst>
                                      </p:cBhvr>
                                      <p:tavLst>
                                        <p:tav tm="0">
                                          <p:val>
                                            <p:strVal val="#ppt_x"/>
                                          </p:val>
                                        </p:tav>
                                        <p:tav tm="100000">
                                          <p:val>
                                            <p:strVal val="#ppt_x"/>
                                          </p:val>
                                        </p:tav>
                                      </p:tavLst>
                                    </p:anim>
                                    <p:anim calcmode="lin" valueType="num">
                                      <p:cBhvr additive="base">
                                        <p:cTn id="49" dur="500" fill="hold"/>
                                        <p:tgtEl>
                                          <p:spTgt spid="35869"/>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35868"/>
                                        </p:tgtEl>
                                        <p:attrNameLst>
                                          <p:attrName>style.visibility</p:attrName>
                                        </p:attrNameLst>
                                      </p:cBhvr>
                                      <p:to>
                                        <p:strVal val="visible"/>
                                      </p:to>
                                    </p:set>
                                    <p:anim calcmode="lin" valueType="num">
                                      <p:cBhvr additive="base">
                                        <p:cTn id="52" dur="500" fill="hold"/>
                                        <p:tgtEl>
                                          <p:spTgt spid="35868"/>
                                        </p:tgtEl>
                                        <p:attrNameLst>
                                          <p:attrName>ppt_x</p:attrName>
                                        </p:attrNameLst>
                                      </p:cBhvr>
                                      <p:tavLst>
                                        <p:tav tm="0">
                                          <p:val>
                                            <p:strVal val="#ppt_x"/>
                                          </p:val>
                                        </p:tav>
                                        <p:tav tm="100000">
                                          <p:val>
                                            <p:strVal val="#ppt_x"/>
                                          </p:val>
                                        </p:tav>
                                      </p:tavLst>
                                    </p:anim>
                                    <p:anim calcmode="lin" valueType="num">
                                      <p:cBhvr additive="base">
                                        <p:cTn id="53" dur="500" fill="hold"/>
                                        <p:tgtEl>
                                          <p:spTgt spid="35868"/>
                                        </p:tgtEl>
                                        <p:attrNameLst>
                                          <p:attrName>ppt_y</p:attrName>
                                        </p:attrNameLst>
                                      </p:cBhvr>
                                      <p:tavLst>
                                        <p:tav tm="0">
                                          <p:val>
                                            <p:strVal val="0-#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3" fill="hold" grpId="0" nodeType="clickEffect">
                                  <p:stCondLst>
                                    <p:cond delay="0"/>
                                  </p:stCondLst>
                                  <p:iterate type="lt">
                                    <p:tmPct val="100000"/>
                                  </p:iterate>
                                  <p:childTnLst>
                                    <p:set>
                                      <p:cBhvr>
                                        <p:cTn id="57" dur="1" fill="hold">
                                          <p:stCondLst>
                                            <p:cond delay="0"/>
                                          </p:stCondLst>
                                        </p:cTn>
                                        <p:tgtEl>
                                          <p:spTgt spid="35870">
                                            <p:txEl>
                                              <p:pRg st="0" end="0"/>
                                            </p:txEl>
                                          </p:spTgt>
                                        </p:tgtEl>
                                        <p:attrNameLst>
                                          <p:attrName>style.visibility</p:attrName>
                                        </p:attrNameLst>
                                      </p:cBhvr>
                                      <p:to>
                                        <p:strVal val="visible"/>
                                      </p:to>
                                    </p:set>
                                    <p:anim calcmode="lin" valueType="num">
                                      <p:cBhvr additive="base">
                                        <p:cTn id="58" dur="75" fill="hold"/>
                                        <p:tgtEl>
                                          <p:spTgt spid="35870">
                                            <p:txEl>
                                              <p:pRg st="0" end="0"/>
                                            </p:txEl>
                                          </p:spTgt>
                                        </p:tgtEl>
                                        <p:attrNameLst>
                                          <p:attrName>ppt_x</p:attrName>
                                        </p:attrNameLst>
                                      </p:cBhvr>
                                      <p:tavLst>
                                        <p:tav tm="0">
                                          <p:val>
                                            <p:strVal val="1+#ppt_w/2"/>
                                          </p:val>
                                        </p:tav>
                                        <p:tav tm="100000">
                                          <p:val>
                                            <p:strVal val="#ppt_x"/>
                                          </p:val>
                                        </p:tav>
                                      </p:tavLst>
                                    </p:anim>
                                    <p:anim calcmode="lin" valueType="num">
                                      <p:cBhvr additive="base">
                                        <p:cTn id="59" dur="75" fill="hold"/>
                                        <p:tgtEl>
                                          <p:spTgt spid="3587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5"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1" grpId="0" animBg="1" autoUpdateAnimBg="0"/>
      <p:bldP spid="35862" grpId="0" build="p" autoUpdateAnimBg="0"/>
      <p:bldP spid="35863" grpId="0" build="p" autoUpdateAnimBg="0"/>
      <p:bldP spid="35864" grpId="0" animBg="1"/>
      <p:bldP spid="35865" grpId="0" build="p" autoUpdateAnimBg="0"/>
      <p:bldP spid="35866" grpId="0" animBg="1"/>
      <p:bldP spid="35868" grpId="0" animBg="1"/>
      <p:bldP spid="35869" grpId="0" animBg="1"/>
      <p:bldP spid="3587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F85B825A-60D6-4809-88AF-282BC4A4D5A2}" type="slidenum">
              <a:rPr lang="en-US" altLang="en-US" sz="1400" b="0">
                <a:solidFill>
                  <a:srgbClr val="000000"/>
                </a:solidFill>
              </a:rPr>
              <a:pPr algn="r"/>
              <a:t>19</a:t>
            </a:fld>
            <a:endParaRPr lang="en-US" altLang="en-US" sz="1400" b="0">
              <a:solidFill>
                <a:srgbClr val="000000"/>
              </a:solidFill>
            </a:endParaRPr>
          </a:p>
        </p:txBody>
      </p:sp>
      <p:sp>
        <p:nvSpPr>
          <p:cNvPr id="47107" name="Text Box 2"/>
          <p:cNvSpPr txBox="1">
            <a:spLocks noChangeArrowheads="1"/>
          </p:cNvSpPr>
          <p:nvPr/>
        </p:nvSpPr>
        <p:spPr bwMode="auto">
          <a:xfrm>
            <a:off x="2590800" y="125414"/>
            <a:ext cx="6680200" cy="396875"/>
          </a:xfrm>
          <a:prstGeom prst="rect">
            <a:avLst/>
          </a:prstGeom>
          <a:solidFill>
            <a:srgbClr val="FFFF00">
              <a:alpha val="6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99"/>
                </a:solidFill>
              </a:rPr>
              <a:t>Limiting/Excess/ Reactant and Theoretical Yield Problems :</a:t>
            </a:r>
            <a:endParaRPr lang="en-US" altLang="en-US" sz="2400">
              <a:solidFill>
                <a:srgbClr val="000099"/>
              </a:solidFill>
            </a:endParaRPr>
          </a:p>
        </p:txBody>
      </p:sp>
      <p:sp>
        <p:nvSpPr>
          <p:cNvPr id="47108" name="Text Box 3"/>
          <p:cNvSpPr txBox="1">
            <a:spLocks noChangeArrowheads="1"/>
          </p:cNvSpPr>
          <p:nvPr/>
        </p:nvSpPr>
        <p:spPr bwMode="auto">
          <a:xfrm>
            <a:off x="1568450" y="533401"/>
            <a:ext cx="893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Potassium superoxide, KO</a:t>
            </a:r>
            <a:r>
              <a:rPr lang="en-US" altLang="en-US" baseline="-25000">
                <a:solidFill>
                  <a:srgbClr val="000000"/>
                </a:solidFill>
              </a:rPr>
              <a:t>2</a:t>
            </a:r>
            <a:r>
              <a:rPr lang="en-US" altLang="en-US">
                <a:solidFill>
                  <a:srgbClr val="000000"/>
                </a:solidFill>
              </a:rPr>
              <a:t>, is used in rebreathing gas masks to generate oxygen.</a:t>
            </a:r>
          </a:p>
        </p:txBody>
      </p:sp>
      <p:sp>
        <p:nvSpPr>
          <p:cNvPr id="47109" name="Text Box 4"/>
          <p:cNvSpPr txBox="1">
            <a:spLocks noChangeArrowheads="1"/>
          </p:cNvSpPr>
          <p:nvPr/>
        </p:nvSpPr>
        <p:spPr bwMode="auto">
          <a:xfrm>
            <a:off x="2819401" y="914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7110" name="Text Box 5"/>
          <p:cNvSpPr txBox="1">
            <a:spLocks noChangeArrowheads="1"/>
          </p:cNvSpPr>
          <p:nvPr/>
        </p:nvSpPr>
        <p:spPr bwMode="auto">
          <a:xfrm>
            <a:off x="1595438" y="1371601"/>
            <a:ext cx="9072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a.  How many moles of O</a:t>
            </a:r>
            <a:r>
              <a:rPr lang="en-US" altLang="en-US" baseline="-25000">
                <a:solidFill>
                  <a:srgbClr val="000000"/>
                </a:solidFill>
              </a:rPr>
              <a:t>2</a:t>
            </a:r>
            <a:r>
              <a:rPr lang="en-US" altLang="en-US">
                <a:solidFill>
                  <a:srgbClr val="000000"/>
                </a:solidFill>
              </a:rPr>
              <a:t> can be produced from 0.15 mol KO</a:t>
            </a:r>
            <a:r>
              <a:rPr lang="en-US" altLang="en-US" baseline="-25000">
                <a:solidFill>
                  <a:srgbClr val="000000"/>
                </a:solidFill>
              </a:rPr>
              <a:t>2</a:t>
            </a:r>
            <a:r>
              <a:rPr lang="en-US" altLang="en-US">
                <a:solidFill>
                  <a:srgbClr val="000000"/>
                </a:solidFill>
              </a:rPr>
              <a:t> and 0.10 mol H</a:t>
            </a:r>
            <a:r>
              <a:rPr lang="en-US" altLang="en-US" baseline="-25000">
                <a:solidFill>
                  <a:srgbClr val="000000"/>
                </a:solidFill>
              </a:rPr>
              <a:t>2</a:t>
            </a:r>
            <a:r>
              <a:rPr lang="en-US" altLang="en-US">
                <a:solidFill>
                  <a:srgbClr val="000000"/>
                </a:solidFill>
              </a:rPr>
              <a:t>O?</a:t>
            </a:r>
          </a:p>
        </p:txBody>
      </p:sp>
      <p:sp>
        <p:nvSpPr>
          <p:cNvPr id="47111" name="Text Box 6"/>
          <p:cNvSpPr txBox="1">
            <a:spLocks noChangeArrowheads="1"/>
          </p:cNvSpPr>
          <p:nvPr/>
        </p:nvSpPr>
        <p:spPr bwMode="auto">
          <a:xfrm>
            <a:off x="1965326" y="1690689"/>
            <a:ext cx="3662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Determine the limiting reactant.</a:t>
            </a:r>
          </a:p>
        </p:txBody>
      </p:sp>
      <p:sp>
        <p:nvSpPr>
          <p:cNvPr id="47112" name="Text Box 7"/>
          <p:cNvSpPr txBox="1">
            <a:spLocks noChangeArrowheads="1"/>
          </p:cNvSpPr>
          <p:nvPr/>
        </p:nvSpPr>
        <p:spPr bwMode="auto">
          <a:xfrm>
            <a:off x="2955925" y="225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endParaRPr lang="en-US" altLang="en-US" sz="2400">
              <a:solidFill>
                <a:srgbClr val="000000"/>
              </a:solidFill>
            </a:endParaRPr>
          </a:p>
        </p:txBody>
      </p:sp>
      <p:sp>
        <p:nvSpPr>
          <p:cNvPr id="47113" name="Text Box 8"/>
          <p:cNvSpPr txBox="1">
            <a:spLocks noChangeArrowheads="1"/>
          </p:cNvSpPr>
          <p:nvPr/>
        </p:nvSpPr>
        <p:spPr bwMode="auto">
          <a:xfrm>
            <a:off x="2971801" y="20574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7114" name="Text Box 9"/>
          <p:cNvSpPr txBox="1">
            <a:spLocks noChangeArrowheads="1"/>
          </p:cNvSpPr>
          <p:nvPr/>
        </p:nvSpPr>
        <p:spPr bwMode="auto">
          <a:xfrm>
            <a:off x="2879725" y="2479675"/>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0.15 mol</a:t>
            </a:r>
          </a:p>
        </p:txBody>
      </p:sp>
      <p:sp>
        <p:nvSpPr>
          <p:cNvPr id="47115" name="Text Box 10"/>
          <p:cNvSpPr txBox="1">
            <a:spLocks noChangeArrowheads="1"/>
          </p:cNvSpPr>
          <p:nvPr/>
        </p:nvSpPr>
        <p:spPr bwMode="auto">
          <a:xfrm>
            <a:off x="4495800" y="2514600"/>
            <a:ext cx="128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0.10 mol</a:t>
            </a:r>
          </a:p>
        </p:txBody>
      </p:sp>
      <p:sp>
        <p:nvSpPr>
          <p:cNvPr id="47116" name="Text Box 11"/>
          <p:cNvSpPr txBox="1">
            <a:spLocks noChangeArrowheads="1"/>
          </p:cNvSpPr>
          <p:nvPr/>
        </p:nvSpPr>
        <p:spPr bwMode="auto">
          <a:xfrm>
            <a:off x="7604125" y="2479675"/>
            <a:ext cx="1157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a:t>
            </a:r>
          </a:p>
        </p:txBody>
      </p:sp>
      <p:sp>
        <p:nvSpPr>
          <p:cNvPr id="47117" name="Text Box 12"/>
          <p:cNvSpPr txBox="1">
            <a:spLocks noChangeArrowheads="1"/>
          </p:cNvSpPr>
          <p:nvPr/>
        </p:nvSpPr>
        <p:spPr bwMode="auto">
          <a:xfrm>
            <a:off x="1635126" y="3032126"/>
            <a:ext cx="12493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Based on:</a:t>
            </a:r>
          </a:p>
          <a:p>
            <a:pPr eaLnBrk="0" fontAlgn="base" hangingPunct="0">
              <a:spcBef>
                <a:spcPct val="0"/>
              </a:spcBef>
              <a:spcAft>
                <a:spcPct val="0"/>
              </a:spcAft>
            </a:pPr>
            <a:r>
              <a:rPr lang="en-US" altLang="en-US">
                <a:solidFill>
                  <a:srgbClr val="000000"/>
                </a:solidFill>
              </a:rPr>
              <a:t>KO</a:t>
            </a:r>
            <a:r>
              <a:rPr lang="en-US" altLang="en-US" baseline="-25000">
                <a:solidFill>
                  <a:srgbClr val="000000"/>
                </a:solidFill>
              </a:rPr>
              <a:t>2</a:t>
            </a:r>
          </a:p>
          <a:p>
            <a:pPr eaLnBrk="0" fontAlgn="base" hangingPunct="0">
              <a:spcBef>
                <a:spcPct val="0"/>
              </a:spcBef>
              <a:spcAft>
                <a:spcPct val="0"/>
              </a:spcAft>
            </a:pPr>
            <a:endParaRPr lang="en-US" altLang="en-US">
              <a:solidFill>
                <a:srgbClr val="000000"/>
              </a:solidFill>
            </a:endParaRPr>
          </a:p>
        </p:txBody>
      </p:sp>
      <p:sp>
        <p:nvSpPr>
          <p:cNvPr id="47118" name="Text Box 13"/>
          <p:cNvSpPr txBox="1">
            <a:spLocks noChangeArrowheads="1"/>
          </p:cNvSpPr>
          <p:nvPr/>
        </p:nvSpPr>
        <p:spPr bwMode="auto">
          <a:xfrm>
            <a:off x="7924801" y="3276600"/>
            <a:ext cx="2405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 O</a:t>
            </a:r>
            <a:r>
              <a:rPr lang="en-US" altLang="en-US" sz="2400" baseline="-25000">
                <a:solidFill>
                  <a:srgbClr val="000000"/>
                </a:solidFill>
              </a:rPr>
              <a:t>2</a:t>
            </a:r>
            <a:endParaRPr lang="en-US" altLang="en-US" sz="2400">
              <a:solidFill>
                <a:srgbClr val="000000"/>
              </a:solidFill>
            </a:endParaRPr>
          </a:p>
        </p:txBody>
      </p:sp>
      <p:sp>
        <p:nvSpPr>
          <p:cNvPr id="47119" name="Line 14"/>
          <p:cNvSpPr>
            <a:spLocks noChangeShapeType="1"/>
          </p:cNvSpPr>
          <p:nvPr/>
        </p:nvSpPr>
        <p:spPr bwMode="auto">
          <a:xfrm>
            <a:off x="2971800" y="3581400"/>
            <a:ext cx="4876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20" name="Text Box 15"/>
          <p:cNvSpPr txBox="1">
            <a:spLocks noChangeArrowheads="1"/>
          </p:cNvSpPr>
          <p:nvPr/>
        </p:nvSpPr>
        <p:spPr bwMode="auto">
          <a:xfrm>
            <a:off x="2895601" y="3173413"/>
            <a:ext cx="16562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0.15 mol KO</a:t>
            </a:r>
            <a:r>
              <a:rPr lang="en-US" altLang="en-US" baseline="-25000">
                <a:solidFill>
                  <a:srgbClr val="000000"/>
                </a:solidFill>
              </a:rPr>
              <a:t>2</a:t>
            </a:r>
            <a:endParaRPr lang="en-US" altLang="en-US">
              <a:solidFill>
                <a:srgbClr val="000000"/>
              </a:solidFill>
            </a:endParaRPr>
          </a:p>
        </p:txBody>
      </p:sp>
      <p:sp>
        <p:nvSpPr>
          <p:cNvPr id="47121" name="Line 16"/>
          <p:cNvSpPr>
            <a:spLocks noChangeShapeType="1"/>
          </p:cNvSpPr>
          <p:nvPr/>
        </p:nvSpPr>
        <p:spPr bwMode="auto">
          <a:xfrm>
            <a:off x="4495800" y="31242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47122" name="Object 17"/>
          <p:cNvGraphicFramePr>
            <a:graphicFrameLocks noChangeAspect="1"/>
          </p:cNvGraphicFramePr>
          <p:nvPr/>
        </p:nvGraphicFramePr>
        <p:xfrm>
          <a:off x="4495800" y="3124201"/>
          <a:ext cx="1574800" cy="919163"/>
        </p:xfrm>
        <a:graphic>
          <a:graphicData uri="http://schemas.openxmlformats.org/presentationml/2006/ole">
            <mc:AlternateContent xmlns:mc="http://schemas.openxmlformats.org/markup-compatibility/2006">
              <mc:Choice xmlns:v="urn:schemas-microsoft-com:vml" Requires="v">
                <p:oleObj spid="_x0000_s8200" name="Equation" r:id="rId7" imgW="736600" imgH="431800" progId="Equation.3">
                  <p:embed/>
                </p:oleObj>
              </mc:Choice>
              <mc:Fallback>
                <p:oleObj name="Equation" r:id="rId7" imgW="7366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124201"/>
                        <a:ext cx="15748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23" name="Line 18"/>
          <p:cNvSpPr>
            <a:spLocks noChangeShapeType="1"/>
          </p:cNvSpPr>
          <p:nvPr/>
        </p:nvSpPr>
        <p:spPr bwMode="auto">
          <a:xfrm>
            <a:off x="4800600" y="3733800"/>
            <a:ext cx="11430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24" name="Line 19"/>
          <p:cNvSpPr>
            <a:spLocks noChangeShapeType="1"/>
          </p:cNvSpPr>
          <p:nvPr/>
        </p:nvSpPr>
        <p:spPr bwMode="auto">
          <a:xfrm>
            <a:off x="3505200" y="3276600"/>
            <a:ext cx="762000" cy="1524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25" name="Text Box 20"/>
          <p:cNvSpPr txBox="1">
            <a:spLocks noChangeArrowheads="1"/>
          </p:cNvSpPr>
          <p:nvPr/>
        </p:nvSpPr>
        <p:spPr bwMode="auto">
          <a:xfrm>
            <a:off x="8153400" y="3276600"/>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0.1</a:t>
            </a:r>
            <a:r>
              <a:rPr lang="en-US" altLang="en-US" sz="2400" u="sng">
                <a:solidFill>
                  <a:srgbClr val="CC0000"/>
                </a:solidFill>
              </a:rPr>
              <a:t>1</a:t>
            </a:r>
            <a:r>
              <a:rPr lang="en-US" altLang="en-US" sz="2400">
                <a:solidFill>
                  <a:srgbClr val="CC0000"/>
                </a:solidFill>
              </a:rPr>
              <a:t>25</a:t>
            </a:r>
          </a:p>
        </p:txBody>
      </p:sp>
      <p:sp>
        <p:nvSpPr>
          <p:cNvPr id="47126" name="Text Box 21"/>
          <p:cNvSpPr txBox="1">
            <a:spLocks noChangeArrowheads="1"/>
          </p:cNvSpPr>
          <p:nvPr/>
        </p:nvSpPr>
        <p:spPr bwMode="auto">
          <a:xfrm>
            <a:off x="1736726" y="4281489"/>
            <a:ext cx="1463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Based on: H</a:t>
            </a:r>
            <a:r>
              <a:rPr lang="en-US" altLang="en-US" baseline="-25000">
                <a:solidFill>
                  <a:srgbClr val="000000"/>
                </a:solidFill>
              </a:rPr>
              <a:t>2</a:t>
            </a:r>
            <a:r>
              <a:rPr lang="en-US" altLang="en-US">
                <a:solidFill>
                  <a:srgbClr val="000000"/>
                </a:solidFill>
              </a:rPr>
              <a:t>O</a:t>
            </a:r>
          </a:p>
        </p:txBody>
      </p:sp>
      <p:sp>
        <p:nvSpPr>
          <p:cNvPr id="47127" name="Text Box 22"/>
          <p:cNvSpPr txBox="1">
            <a:spLocks noChangeArrowheads="1"/>
          </p:cNvSpPr>
          <p:nvPr/>
        </p:nvSpPr>
        <p:spPr bwMode="auto">
          <a:xfrm>
            <a:off x="8001001" y="4343400"/>
            <a:ext cx="2252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 O</a:t>
            </a:r>
            <a:r>
              <a:rPr lang="en-US" altLang="en-US" sz="2400" baseline="-25000">
                <a:solidFill>
                  <a:srgbClr val="000000"/>
                </a:solidFill>
              </a:rPr>
              <a:t>2</a:t>
            </a:r>
            <a:endParaRPr lang="en-US" altLang="en-US" sz="2400">
              <a:solidFill>
                <a:srgbClr val="000000"/>
              </a:solidFill>
            </a:endParaRPr>
          </a:p>
        </p:txBody>
      </p:sp>
      <p:sp>
        <p:nvSpPr>
          <p:cNvPr id="47128" name="Line 23"/>
          <p:cNvSpPr>
            <a:spLocks noChangeShapeType="1"/>
          </p:cNvSpPr>
          <p:nvPr/>
        </p:nvSpPr>
        <p:spPr bwMode="auto">
          <a:xfrm>
            <a:off x="3124200" y="46482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29" name="Text Box 24"/>
          <p:cNvSpPr txBox="1">
            <a:spLocks noChangeArrowheads="1"/>
          </p:cNvSpPr>
          <p:nvPr/>
        </p:nvSpPr>
        <p:spPr bwMode="auto">
          <a:xfrm>
            <a:off x="3124200" y="4251326"/>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00"/>
                </a:solidFill>
              </a:rPr>
              <a:t>0.10 mol H</a:t>
            </a:r>
            <a:r>
              <a:rPr lang="en-US" altLang="en-US" baseline="-25000">
                <a:solidFill>
                  <a:srgbClr val="000000"/>
                </a:solidFill>
              </a:rPr>
              <a:t>2</a:t>
            </a:r>
            <a:r>
              <a:rPr lang="en-US" altLang="en-US">
                <a:solidFill>
                  <a:srgbClr val="000000"/>
                </a:solidFill>
              </a:rPr>
              <a:t>O</a:t>
            </a:r>
          </a:p>
        </p:txBody>
      </p:sp>
      <p:sp>
        <p:nvSpPr>
          <p:cNvPr id="47130" name="Line 25"/>
          <p:cNvSpPr>
            <a:spLocks noChangeShapeType="1"/>
          </p:cNvSpPr>
          <p:nvPr/>
        </p:nvSpPr>
        <p:spPr bwMode="auto">
          <a:xfrm>
            <a:off x="4724400" y="42672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47131" name="Object 26"/>
          <p:cNvGraphicFramePr>
            <a:graphicFrameLocks noChangeAspect="1"/>
          </p:cNvGraphicFramePr>
          <p:nvPr/>
        </p:nvGraphicFramePr>
        <p:xfrm>
          <a:off x="4724400" y="4241800"/>
          <a:ext cx="1447800" cy="863600"/>
        </p:xfrm>
        <a:graphic>
          <a:graphicData uri="http://schemas.openxmlformats.org/presentationml/2006/ole">
            <mc:AlternateContent xmlns:mc="http://schemas.openxmlformats.org/markup-compatibility/2006">
              <mc:Choice xmlns:v="urn:schemas-microsoft-com:vml" Requires="v">
                <p:oleObj spid="_x0000_s8201" name="Equation" r:id="rId9" imgW="723586" imgH="431613" progId="Equation.3">
                  <p:embed/>
                </p:oleObj>
              </mc:Choice>
              <mc:Fallback>
                <p:oleObj name="Equation" r:id="rId9" imgW="723586" imgH="4316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24400" y="4241800"/>
                        <a:ext cx="14478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32" name="Line 27"/>
          <p:cNvSpPr>
            <a:spLocks noChangeShapeType="1"/>
          </p:cNvSpPr>
          <p:nvPr/>
        </p:nvSpPr>
        <p:spPr bwMode="auto">
          <a:xfrm>
            <a:off x="5029200" y="4800600"/>
            <a:ext cx="914400" cy="2286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33" name="Line 28"/>
          <p:cNvSpPr>
            <a:spLocks noChangeShapeType="1"/>
          </p:cNvSpPr>
          <p:nvPr/>
        </p:nvSpPr>
        <p:spPr bwMode="auto">
          <a:xfrm>
            <a:off x="3733800" y="4419600"/>
            <a:ext cx="8382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47134" name="Text Box 29"/>
          <p:cNvSpPr txBox="1">
            <a:spLocks noChangeArrowheads="1"/>
          </p:cNvSpPr>
          <p:nvPr/>
        </p:nvSpPr>
        <p:spPr bwMode="auto">
          <a:xfrm>
            <a:off x="8305800" y="4419600"/>
            <a:ext cx="869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0.1</a:t>
            </a:r>
            <a:r>
              <a:rPr lang="en-US" altLang="en-US" sz="2400" u="sng">
                <a:solidFill>
                  <a:srgbClr val="CC0000"/>
                </a:solidFill>
              </a:rPr>
              <a:t>5</a:t>
            </a:r>
            <a:r>
              <a:rPr lang="en-US" altLang="en-US" sz="2400">
                <a:solidFill>
                  <a:srgbClr val="CC0000"/>
                </a:solidFill>
              </a:rPr>
              <a:t>0</a:t>
            </a:r>
          </a:p>
        </p:txBody>
      </p:sp>
      <p:graphicFrame>
        <p:nvGraphicFramePr>
          <p:cNvPr id="36894" name="Object 30"/>
          <p:cNvGraphicFramePr>
            <a:graphicFrameLocks noChangeAspect="1"/>
          </p:cNvGraphicFramePr>
          <p:nvPr/>
        </p:nvGraphicFramePr>
        <p:xfrm>
          <a:off x="1752600" y="4937126"/>
          <a:ext cx="1981200" cy="1920875"/>
        </p:xfrm>
        <a:graphic>
          <a:graphicData uri="http://schemas.openxmlformats.org/presentationml/2006/ole">
            <mc:AlternateContent xmlns:mc="http://schemas.openxmlformats.org/markup-compatibility/2006">
              <mc:Choice xmlns:v="urn:schemas-microsoft-com:vml" Requires="v">
                <p:oleObj spid="_x0000_s8202" name="Clip" r:id="rId11" imgW="1847896" imgH="3981349" progId="MS_ClipArt_Gallery.2">
                  <p:embed/>
                </p:oleObj>
              </mc:Choice>
              <mc:Fallback>
                <p:oleObj name="Clip" r:id="rId11" imgW="1847896" imgH="3981349" progId="MS_ClipArt_Gallery.2">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937126"/>
                        <a:ext cx="1981200" cy="192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95" name="AutoShape 31"/>
          <p:cNvSpPr>
            <a:spLocks noChangeArrowheads="1"/>
          </p:cNvSpPr>
          <p:nvPr/>
        </p:nvSpPr>
        <p:spPr bwMode="auto">
          <a:xfrm>
            <a:off x="3962400" y="5181600"/>
            <a:ext cx="5410200" cy="1447800"/>
          </a:xfrm>
          <a:prstGeom prst="wedgeEllipseCallout">
            <a:avLst>
              <a:gd name="adj1" fmla="val -61769"/>
              <a:gd name="adj2" fmla="val -28069"/>
            </a:avLst>
          </a:prstGeom>
          <a:solidFill>
            <a:srgbClr val="99CCFF">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What is the </a:t>
            </a:r>
            <a:r>
              <a:rPr lang="en-US" altLang="en-US">
                <a:solidFill>
                  <a:srgbClr val="000099"/>
                </a:solidFill>
              </a:rPr>
              <a:t>theoretical</a:t>
            </a:r>
            <a:r>
              <a:rPr lang="en-US" altLang="en-US">
                <a:solidFill>
                  <a:srgbClr val="000000"/>
                </a:solidFill>
              </a:rPr>
              <a:t> yield?  </a:t>
            </a:r>
            <a:r>
              <a:rPr lang="en-US" altLang="en-US">
                <a:solidFill>
                  <a:srgbClr val="CC0000"/>
                </a:solidFill>
              </a:rPr>
              <a:t>Hint: Which is the smallest amount? The is based upon the </a:t>
            </a:r>
            <a:r>
              <a:rPr lang="en-US" altLang="en-US">
                <a:solidFill>
                  <a:srgbClr val="000099"/>
                </a:solidFill>
              </a:rPr>
              <a:t>limiting reactant</a:t>
            </a:r>
            <a:r>
              <a:rPr lang="en-US" altLang="en-US">
                <a:solidFill>
                  <a:srgbClr val="CC0000"/>
                </a:solidFill>
              </a:rPr>
              <a:t>?</a:t>
            </a:r>
            <a:endParaRPr lang="en-US" altLang="en-US">
              <a:solidFill>
                <a:srgbClr val="000000"/>
              </a:solidFill>
            </a:endParaRPr>
          </a:p>
        </p:txBody>
      </p:sp>
      <p:sp>
        <p:nvSpPr>
          <p:cNvPr id="36896" name="Line 32"/>
          <p:cNvSpPr>
            <a:spLocks noChangeShapeType="1"/>
          </p:cNvSpPr>
          <p:nvPr/>
        </p:nvSpPr>
        <p:spPr bwMode="auto">
          <a:xfrm flipV="1">
            <a:off x="7010400" y="3733800"/>
            <a:ext cx="1371600" cy="1676400"/>
          </a:xfrm>
          <a:prstGeom prst="line">
            <a:avLst/>
          </a:prstGeom>
          <a:noFill/>
          <a:ln w="762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6897" name="Text Box 33"/>
          <p:cNvSpPr txBox="1">
            <a:spLocks noChangeArrowheads="1"/>
          </p:cNvSpPr>
          <p:nvPr/>
        </p:nvSpPr>
        <p:spPr bwMode="auto">
          <a:xfrm>
            <a:off x="8442325" y="3771900"/>
            <a:ext cx="2178050" cy="641350"/>
          </a:xfrm>
          <a:prstGeom prst="rect">
            <a:avLst/>
          </a:prstGeom>
          <a:noFill/>
          <a:ln>
            <a:noFill/>
          </a:ln>
          <a:effectLst/>
          <a:extLst>
            <a:ext uri="{909E8E84-426E-40DD-AFC4-6F175D3DCCD1}">
              <a14:hiddenFill xmlns:a14="http://schemas.microsoft.com/office/drawing/2010/main">
                <a:solidFill>
                  <a:srgbClr val="FFFF00">
                    <a:alpha val="59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1800">
                <a:solidFill>
                  <a:srgbClr val="CC0099"/>
                </a:solidFill>
              </a:rPr>
              <a:t>It was limited by the</a:t>
            </a:r>
          </a:p>
          <a:p>
            <a:pPr algn="l" eaLnBrk="0" fontAlgn="base" hangingPunct="0">
              <a:spcBef>
                <a:spcPct val="0"/>
              </a:spcBef>
              <a:spcAft>
                <a:spcPct val="0"/>
              </a:spcAft>
            </a:pPr>
            <a:r>
              <a:rPr lang="en-US" altLang="en-US" sz="1800">
                <a:solidFill>
                  <a:srgbClr val="CC0099"/>
                </a:solidFill>
              </a:rPr>
              <a:t>amount of KO</a:t>
            </a:r>
            <a:r>
              <a:rPr lang="en-US" altLang="en-US" sz="1800" baseline="-25000">
                <a:solidFill>
                  <a:srgbClr val="CC0099"/>
                </a:solidFill>
              </a:rPr>
              <a:t>2</a:t>
            </a:r>
            <a:r>
              <a:rPr lang="en-US" altLang="en-US" sz="1800">
                <a:solidFill>
                  <a:srgbClr val="CC0099"/>
                </a:solidFill>
              </a:rPr>
              <a:t>.</a:t>
            </a:r>
          </a:p>
        </p:txBody>
      </p:sp>
      <p:sp>
        <p:nvSpPr>
          <p:cNvPr id="36898" name="Line 34"/>
          <p:cNvSpPr>
            <a:spLocks noChangeShapeType="1"/>
          </p:cNvSpPr>
          <p:nvPr/>
        </p:nvSpPr>
        <p:spPr bwMode="auto">
          <a:xfrm flipH="1" flipV="1">
            <a:off x="2362200" y="3886200"/>
            <a:ext cx="4191000" cy="236220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6899" name="Text Box 35"/>
          <p:cNvSpPr txBox="1">
            <a:spLocks noChangeArrowheads="1"/>
          </p:cNvSpPr>
          <p:nvPr/>
        </p:nvSpPr>
        <p:spPr bwMode="auto">
          <a:xfrm>
            <a:off x="1752600" y="4845050"/>
            <a:ext cx="2660650" cy="336550"/>
          </a:xfrm>
          <a:prstGeom prst="rect">
            <a:avLst/>
          </a:prstGeom>
          <a:noFill/>
          <a:ln>
            <a:noFill/>
          </a:ln>
          <a:effectLst/>
          <a:extLst>
            <a:ext uri="{909E8E84-426E-40DD-AFC4-6F175D3DCCD1}">
              <a14:hiddenFill xmlns:a14="http://schemas.microsoft.com/office/drawing/2010/main">
                <a:solidFill>
                  <a:srgbClr val="FFFF00">
                    <a:alpha val="5294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1600">
                <a:solidFill>
                  <a:srgbClr val="CC00CC"/>
                </a:solidFill>
              </a:rPr>
              <a:t>H</a:t>
            </a:r>
            <a:r>
              <a:rPr lang="en-US" altLang="en-US" sz="1600" baseline="-25000">
                <a:solidFill>
                  <a:srgbClr val="CC00CC"/>
                </a:solidFill>
              </a:rPr>
              <a:t>2</a:t>
            </a:r>
            <a:r>
              <a:rPr lang="en-US" altLang="en-US" sz="1600">
                <a:solidFill>
                  <a:srgbClr val="CC00CC"/>
                </a:solidFill>
              </a:rPr>
              <a:t>O =  excess (XS) reactant!</a:t>
            </a:r>
          </a:p>
        </p:txBody>
      </p:sp>
    </p:spTree>
    <p:extLst>
      <p:ext uri="{BB962C8B-B14F-4D97-AF65-F5344CB8AC3E}">
        <p14:creationId xmlns:p14="http://schemas.microsoft.com/office/powerpoint/2010/main" val="575208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6894"/>
                                        </p:tgtEl>
                                        <p:attrNameLst>
                                          <p:attrName>style.visibility</p:attrName>
                                        </p:attrNameLst>
                                      </p:cBhvr>
                                      <p:to>
                                        <p:strVal val="visible"/>
                                      </p:to>
                                    </p:set>
                                  </p:childTnLst>
                                </p:cTn>
                              </p:par>
                              <p:par>
                                <p:cTn id="7" presetID="4" presetClass="entr" presetSubtype="32" fill="hold" grpId="0" nodeType="withEffect">
                                  <p:stCondLst>
                                    <p:cond delay="0"/>
                                  </p:stCondLst>
                                  <p:childTnLst>
                                    <p:set>
                                      <p:cBhvr>
                                        <p:cTn id="8" dur="1" fill="hold">
                                          <p:stCondLst>
                                            <p:cond delay="0"/>
                                          </p:stCondLst>
                                        </p:cTn>
                                        <p:tgtEl>
                                          <p:spTgt spid="36895"/>
                                        </p:tgtEl>
                                        <p:attrNameLst>
                                          <p:attrName>style.visibility</p:attrName>
                                        </p:attrNameLst>
                                      </p:cBhvr>
                                      <p:to>
                                        <p:strVal val="visible"/>
                                      </p:to>
                                    </p:set>
                                    <p:animEffect transition="in" filter="box(out)">
                                      <p:cBhvr>
                                        <p:cTn id="9" dur="500"/>
                                        <p:tgtEl>
                                          <p:spTgt spid="36895"/>
                                        </p:tgtEl>
                                      </p:cBhvr>
                                    </p:animEffect>
                                  </p:childTnLst>
                                  <p:subTnLst>
                                    <p:audio>
                                      <p:cMediaNode>
                                        <p:cTn display="0" masterRel="sameClick">
                                          <p:stCondLst>
                                            <p:cond evt="begin" delay="0">
                                              <p:tn val="7"/>
                                            </p:cond>
                                          </p:stCondLst>
                                          <p:endCondLst>
                                            <p:cond evt="onStopAudio" delay="0">
                                              <p:tgtEl>
                                                <p:sldTgt/>
                                              </p:tgtEl>
                                            </p:cond>
                                          </p:endCondLst>
                                        </p:cTn>
                                        <p:tgtEl>
                                          <p:sndTgt r:embed="rId3" name="CAMERA.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4" fill="hold" grpId="0" nodeType="clickEffect">
                                  <p:stCondLst>
                                    <p:cond delay="0"/>
                                  </p:stCondLst>
                                  <p:childTnLst>
                                    <p:set>
                                      <p:cBhvr>
                                        <p:cTn id="13" dur="1" fill="hold">
                                          <p:stCondLst>
                                            <p:cond delay="0"/>
                                          </p:stCondLst>
                                        </p:cTn>
                                        <p:tgtEl>
                                          <p:spTgt spid="36896"/>
                                        </p:tgtEl>
                                        <p:attrNameLst>
                                          <p:attrName>style.visibility</p:attrName>
                                        </p:attrNameLst>
                                      </p:cBhvr>
                                      <p:to>
                                        <p:strVal val="visible"/>
                                      </p:to>
                                    </p:set>
                                    <p:anim calcmode="lin" valueType="num">
                                      <p:cBhvr>
                                        <p:cTn id="14" dur="500" fill="hold"/>
                                        <p:tgtEl>
                                          <p:spTgt spid="36896"/>
                                        </p:tgtEl>
                                        <p:attrNameLst>
                                          <p:attrName>ppt_x</p:attrName>
                                        </p:attrNameLst>
                                      </p:cBhvr>
                                      <p:tavLst>
                                        <p:tav tm="0">
                                          <p:val>
                                            <p:strVal val="#ppt_x"/>
                                          </p:val>
                                        </p:tav>
                                        <p:tav tm="100000">
                                          <p:val>
                                            <p:strVal val="#ppt_x"/>
                                          </p:val>
                                        </p:tav>
                                      </p:tavLst>
                                    </p:anim>
                                    <p:anim calcmode="lin" valueType="num">
                                      <p:cBhvr>
                                        <p:cTn id="15" dur="500" fill="hold"/>
                                        <p:tgtEl>
                                          <p:spTgt spid="36896"/>
                                        </p:tgtEl>
                                        <p:attrNameLst>
                                          <p:attrName>ppt_y</p:attrName>
                                        </p:attrNameLst>
                                      </p:cBhvr>
                                      <p:tavLst>
                                        <p:tav tm="0">
                                          <p:val>
                                            <p:strVal val="#ppt_y+#ppt_h/2"/>
                                          </p:val>
                                        </p:tav>
                                        <p:tav tm="100000">
                                          <p:val>
                                            <p:strVal val="#ppt_y"/>
                                          </p:val>
                                        </p:tav>
                                      </p:tavLst>
                                    </p:anim>
                                    <p:anim calcmode="lin" valueType="num">
                                      <p:cBhvr>
                                        <p:cTn id="16" dur="500" fill="hold"/>
                                        <p:tgtEl>
                                          <p:spTgt spid="36896"/>
                                        </p:tgtEl>
                                        <p:attrNameLst>
                                          <p:attrName>ppt_w</p:attrName>
                                        </p:attrNameLst>
                                      </p:cBhvr>
                                      <p:tavLst>
                                        <p:tav tm="0">
                                          <p:val>
                                            <p:strVal val="#ppt_w"/>
                                          </p:val>
                                        </p:tav>
                                        <p:tav tm="100000">
                                          <p:val>
                                            <p:strVal val="#ppt_w"/>
                                          </p:val>
                                        </p:tav>
                                      </p:tavLst>
                                    </p:anim>
                                    <p:anim calcmode="lin" valueType="num">
                                      <p:cBhvr>
                                        <p:cTn id="17" dur="500" fill="hold"/>
                                        <p:tgtEl>
                                          <p:spTgt spid="3689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2"/>
                                            </p:cond>
                                          </p:stCondLst>
                                          <p:endCondLst>
                                            <p:cond evt="onStopAudio" delay="0">
                                              <p:tgtEl>
                                                <p:sldTgt/>
                                              </p:tgtEl>
                                            </p:cond>
                                          </p:endCondLst>
                                        </p:cTn>
                                        <p:tgtEl>
                                          <p:sndTgt r:embed="rId4" name="CASHREG.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36897">
                                            <p:txEl>
                                              <p:charRg st="4294967295" end="4294967295"/>
                                            </p:txEl>
                                          </p:spTgt>
                                        </p:tgtEl>
                                        <p:attrNameLst>
                                          <p:attrName>style.visibility</p:attrName>
                                        </p:attrNameLst>
                                      </p:cBhvr>
                                      <p:to>
                                        <p:strVal val="visible"/>
                                      </p:to>
                                    </p:set>
                                    <p:anim calcmode="lin" valueType="num">
                                      <p:cBhvr additive="base">
                                        <p:cTn id="22" dur="75" fill="hold"/>
                                        <p:tgtEl>
                                          <p:spTgt spid="36897">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23" dur="75" fill="hold"/>
                                        <p:tgtEl>
                                          <p:spTgt spid="36897">
                                            <p:txEl>
                                              <p:charRg st="4294967295" end="429496729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5" name="LASER.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6898"/>
                                        </p:tgtEl>
                                        <p:attrNameLst>
                                          <p:attrName>style.visibility</p:attrName>
                                        </p:attrNameLst>
                                      </p:cBhvr>
                                      <p:to>
                                        <p:strVal val="visible"/>
                                      </p:to>
                                    </p:set>
                                    <p:anim calcmode="lin" valueType="num">
                                      <p:cBhvr additive="base">
                                        <p:cTn id="28" dur="2000" fill="hold"/>
                                        <p:tgtEl>
                                          <p:spTgt spid="36898"/>
                                        </p:tgtEl>
                                        <p:attrNameLst>
                                          <p:attrName>ppt_x</p:attrName>
                                        </p:attrNameLst>
                                      </p:cBhvr>
                                      <p:tavLst>
                                        <p:tav tm="0">
                                          <p:val>
                                            <p:strVal val="#ppt_x"/>
                                          </p:val>
                                        </p:tav>
                                        <p:tav tm="100000">
                                          <p:val>
                                            <p:strVal val="#ppt_x"/>
                                          </p:val>
                                        </p:tav>
                                      </p:tavLst>
                                    </p:anim>
                                    <p:anim calcmode="lin" valueType="num">
                                      <p:cBhvr additive="base">
                                        <p:cTn id="29" dur="2000" fill="hold"/>
                                        <p:tgtEl>
                                          <p:spTgt spid="36898"/>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iterate type="lt">
                                    <p:tmPct val="100000"/>
                                  </p:iterate>
                                  <p:childTnLst>
                                    <p:set>
                                      <p:cBhvr>
                                        <p:cTn id="33" dur="1" fill="hold">
                                          <p:stCondLst>
                                            <p:cond delay="0"/>
                                          </p:stCondLst>
                                        </p:cTn>
                                        <p:tgtEl>
                                          <p:spTgt spid="36899">
                                            <p:txEl>
                                              <p:pRg st="0" end="0"/>
                                            </p:txEl>
                                          </p:spTgt>
                                        </p:tgtEl>
                                        <p:attrNameLst>
                                          <p:attrName>style.visibility</p:attrName>
                                        </p:attrNameLst>
                                      </p:cBhvr>
                                      <p:to>
                                        <p:strVal val="visible"/>
                                      </p:to>
                                    </p:set>
                                    <p:animEffect transition="in" filter="wipe(up)">
                                      <p:cBhvr>
                                        <p:cTn id="34" dur="75"/>
                                        <p:tgtEl>
                                          <p:spTgt spid="36899">
                                            <p:txEl>
                                              <p:pRg st="0" end="0"/>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6"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5" grpId="0" animBg="1" autoUpdateAnimBg="0"/>
      <p:bldP spid="36896" grpId="0" animBg="1"/>
      <p:bldP spid="36897" grpId="0" autoUpdateAnimBg="0"/>
      <p:bldP spid="36898" grpId="0" animBg="1"/>
      <p:bldP spid="368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Common Problems</a:t>
            </a:r>
            <a:endParaRPr lang="en-US" dirty="0"/>
          </a:p>
        </p:txBody>
      </p:sp>
      <p:grpSp>
        <p:nvGrpSpPr>
          <p:cNvPr id="4" name="Group 3"/>
          <p:cNvGrpSpPr/>
          <p:nvPr/>
        </p:nvGrpSpPr>
        <p:grpSpPr>
          <a:xfrm>
            <a:off x="2961409" y="1839268"/>
            <a:ext cx="7658100" cy="2410614"/>
            <a:chOff x="0" y="0"/>
            <a:chExt cx="5215434" cy="2221765"/>
          </a:xfrm>
        </p:grpSpPr>
        <p:sp>
          <p:nvSpPr>
            <p:cNvPr id="5" name="Rectangle 4"/>
            <p:cNvSpPr/>
            <p:nvPr/>
          </p:nvSpPr>
          <p:spPr>
            <a:xfrm>
              <a:off x="0" y="0"/>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6" name="Rectangle 5"/>
            <p:cNvSpPr/>
            <p:nvPr/>
          </p:nvSpPr>
          <p:spPr>
            <a:xfrm>
              <a:off x="1480457" y="856343"/>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7" name="Rectangle 6"/>
            <p:cNvSpPr/>
            <p:nvPr/>
          </p:nvSpPr>
          <p:spPr>
            <a:xfrm>
              <a:off x="0" y="863600"/>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8" name="Rectangle 7"/>
            <p:cNvSpPr/>
            <p:nvPr/>
          </p:nvSpPr>
          <p:spPr>
            <a:xfrm>
              <a:off x="0" y="1734457"/>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9" name="Rectangle 8"/>
            <p:cNvSpPr/>
            <p:nvPr/>
          </p:nvSpPr>
          <p:spPr>
            <a:xfrm>
              <a:off x="4245429" y="856343"/>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0" name="Rectangle 9"/>
            <p:cNvSpPr/>
            <p:nvPr/>
          </p:nvSpPr>
          <p:spPr>
            <a:xfrm>
              <a:off x="2794000" y="863600"/>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1" name="Rectangle 10"/>
            <p:cNvSpPr/>
            <p:nvPr/>
          </p:nvSpPr>
          <p:spPr>
            <a:xfrm>
              <a:off x="4245429" y="0"/>
              <a:ext cx="969645" cy="450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2" name="Rectangle 11"/>
            <p:cNvSpPr/>
            <p:nvPr/>
          </p:nvSpPr>
          <p:spPr>
            <a:xfrm>
              <a:off x="4245429" y="1770743"/>
              <a:ext cx="970005" cy="451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cxnSp>
          <p:nvCxnSpPr>
            <p:cNvPr id="13" name="Straight Arrow Connector 12"/>
            <p:cNvCxnSpPr/>
            <p:nvPr/>
          </p:nvCxnSpPr>
          <p:spPr>
            <a:xfrm>
              <a:off x="1001486" y="232228"/>
              <a:ext cx="914400" cy="574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01486" y="1066800"/>
              <a:ext cx="4386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001486" y="1349828"/>
              <a:ext cx="914400" cy="6363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497943" y="1349828"/>
              <a:ext cx="710513" cy="636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381829" y="232228"/>
              <a:ext cx="827319" cy="574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481943" y="1103086"/>
              <a:ext cx="3150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795486" y="1103086"/>
              <a:ext cx="4133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 Box 19"/>
            <p:cNvSpPr txBox="1"/>
            <p:nvPr/>
          </p:nvSpPr>
          <p:spPr>
            <a:xfrm>
              <a:off x="43543" y="65314"/>
              <a:ext cx="883509" cy="35216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particles</a:t>
              </a:r>
            </a:p>
          </p:txBody>
        </p:sp>
        <p:sp>
          <p:nvSpPr>
            <p:cNvPr id="21" name="Text Box 20"/>
            <p:cNvSpPr txBox="1"/>
            <p:nvPr/>
          </p:nvSpPr>
          <p:spPr>
            <a:xfrm>
              <a:off x="43543" y="928914"/>
              <a:ext cx="883285" cy="33981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mass</a:t>
              </a:r>
            </a:p>
          </p:txBody>
        </p:sp>
        <p:sp>
          <p:nvSpPr>
            <p:cNvPr id="22" name="Text Box 21"/>
            <p:cNvSpPr txBox="1"/>
            <p:nvPr/>
          </p:nvSpPr>
          <p:spPr>
            <a:xfrm>
              <a:off x="43543" y="1770743"/>
              <a:ext cx="883285" cy="3645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volume</a:t>
              </a:r>
            </a:p>
          </p:txBody>
        </p:sp>
        <p:sp>
          <p:nvSpPr>
            <p:cNvPr id="23" name="Text Box 22"/>
            <p:cNvSpPr txBox="1"/>
            <p:nvPr/>
          </p:nvSpPr>
          <p:spPr>
            <a:xfrm>
              <a:off x="1480457" y="928914"/>
              <a:ext cx="969371" cy="3397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solidFill>
                    <a:prstClr val="black"/>
                  </a:solidFill>
                  <a:latin typeface="Times New Roman"/>
                  <a:ea typeface="Times New Roman"/>
                </a:rPr>
                <a:t>Mole given</a:t>
              </a:r>
            </a:p>
          </p:txBody>
        </p:sp>
        <p:sp>
          <p:nvSpPr>
            <p:cNvPr id="24" name="Text Box 23"/>
            <p:cNvSpPr txBox="1"/>
            <p:nvPr/>
          </p:nvSpPr>
          <p:spPr>
            <a:xfrm>
              <a:off x="2830286" y="863600"/>
              <a:ext cx="938753" cy="4508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dirty="0">
                  <a:solidFill>
                    <a:prstClr val="black"/>
                  </a:solidFill>
                  <a:latin typeface="Times New Roman"/>
                  <a:ea typeface="Times New Roman"/>
                </a:rPr>
                <a:t>New mole using ratios </a:t>
              </a:r>
            </a:p>
          </p:txBody>
        </p:sp>
        <p:sp>
          <p:nvSpPr>
            <p:cNvPr id="25" name="Text Box 28"/>
            <p:cNvSpPr txBox="1"/>
            <p:nvPr/>
          </p:nvSpPr>
          <p:spPr>
            <a:xfrm>
              <a:off x="4296229" y="29028"/>
              <a:ext cx="883285" cy="35179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particles</a:t>
              </a:r>
            </a:p>
          </p:txBody>
        </p:sp>
        <p:sp>
          <p:nvSpPr>
            <p:cNvPr id="26" name="Text Box 29"/>
            <p:cNvSpPr txBox="1"/>
            <p:nvPr/>
          </p:nvSpPr>
          <p:spPr>
            <a:xfrm>
              <a:off x="4296229" y="936171"/>
              <a:ext cx="883285" cy="3397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mass</a:t>
              </a:r>
            </a:p>
          </p:txBody>
        </p:sp>
        <p:sp>
          <p:nvSpPr>
            <p:cNvPr id="27" name="Text Box 30"/>
            <p:cNvSpPr txBox="1"/>
            <p:nvPr/>
          </p:nvSpPr>
          <p:spPr>
            <a:xfrm>
              <a:off x="4296229" y="1814286"/>
              <a:ext cx="883285" cy="36449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volume</a:t>
              </a:r>
            </a:p>
          </p:txBody>
        </p:sp>
        <p:sp>
          <p:nvSpPr>
            <p:cNvPr id="28" name="Text Box 31"/>
            <p:cNvSpPr txBox="1"/>
            <p:nvPr/>
          </p:nvSpPr>
          <p:spPr>
            <a:xfrm>
              <a:off x="1444172" y="239486"/>
              <a:ext cx="1216660" cy="25273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 6.02x10</a:t>
              </a:r>
              <a:r>
                <a:rPr lang="en-US" sz="1200" baseline="30000">
                  <a:solidFill>
                    <a:prstClr val="black"/>
                  </a:solidFill>
                  <a:latin typeface="Times New Roman"/>
                  <a:ea typeface="Times New Roman"/>
                </a:rPr>
                <a:t>23</a:t>
              </a:r>
              <a:endParaRPr lang="en-US" sz="1200">
                <a:solidFill>
                  <a:prstClr val="black"/>
                </a:solidFill>
                <a:latin typeface="Times New Roman"/>
                <a:ea typeface="Times New Roman"/>
              </a:endParaRPr>
            </a:p>
          </p:txBody>
        </p:sp>
        <p:sp>
          <p:nvSpPr>
            <p:cNvPr id="29" name="Text Box 32"/>
            <p:cNvSpPr txBox="1"/>
            <p:nvPr/>
          </p:nvSpPr>
          <p:spPr>
            <a:xfrm>
              <a:off x="522514" y="1349828"/>
              <a:ext cx="994719" cy="27749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 molar mass</a:t>
              </a:r>
            </a:p>
          </p:txBody>
        </p:sp>
        <p:sp>
          <p:nvSpPr>
            <p:cNvPr id="30" name="Text Box 35"/>
            <p:cNvSpPr txBox="1"/>
            <p:nvPr/>
          </p:nvSpPr>
          <p:spPr>
            <a:xfrm>
              <a:off x="2881086" y="232228"/>
              <a:ext cx="951470" cy="25273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x 6.02x10</a:t>
              </a:r>
              <a:r>
                <a:rPr lang="en-US" sz="1200" baseline="30000">
                  <a:solidFill>
                    <a:prstClr val="black"/>
                  </a:solidFill>
                  <a:latin typeface="Times New Roman"/>
                  <a:ea typeface="Times New Roman"/>
                </a:rPr>
                <a:t>23</a:t>
              </a:r>
              <a:endParaRPr lang="en-US" sz="1200">
                <a:solidFill>
                  <a:prstClr val="black"/>
                </a:solidFill>
                <a:latin typeface="Times New Roman"/>
                <a:ea typeface="Times New Roman"/>
              </a:endParaRPr>
            </a:p>
          </p:txBody>
        </p:sp>
        <p:sp>
          <p:nvSpPr>
            <p:cNvPr id="31" name="Text Box 33"/>
            <p:cNvSpPr txBox="1"/>
            <p:nvPr/>
          </p:nvSpPr>
          <p:spPr>
            <a:xfrm>
              <a:off x="1371600" y="1770743"/>
              <a:ext cx="969645" cy="31496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 22.4L</a:t>
              </a:r>
            </a:p>
          </p:txBody>
        </p:sp>
        <p:sp>
          <p:nvSpPr>
            <p:cNvPr id="32" name="Text Box 36"/>
            <p:cNvSpPr txBox="1"/>
            <p:nvPr/>
          </p:nvSpPr>
          <p:spPr>
            <a:xfrm>
              <a:off x="3860800" y="1342571"/>
              <a:ext cx="1118235" cy="27749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x molar mass</a:t>
              </a:r>
            </a:p>
          </p:txBody>
        </p:sp>
        <p:sp>
          <p:nvSpPr>
            <p:cNvPr id="33" name="Text Box 37"/>
            <p:cNvSpPr txBox="1"/>
            <p:nvPr/>
          </p:nvSpPr>
          <p:spPr>
            <a:xfrm>
              <a:off x="3236686" y="1748971"/>
              <a:ext cx="685800" cy="31496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200">
                  <a:solidFill>
                    <a:prstClr val="black"/>
                  </a:solidFill>
                  <a:latin typeface="Times New Roman"/>
                  <a:ea typeface="Times New Roman"/>
                </a:rPr>
                <a:t>x 22.4L</a:t>
              </a:r>
            </a:p>
          </p:txBody>
        </p:sp>
        <p:cxnSp>
          <p:nvCxnSpPr>
            <p:cNvPr id="34" name="Straight Arrow Connector 33"/>
            <p:cNvCxnSpPr/>
            <p:nvPr/>
          </p:nvCxnSpPr>
          <p:spPr>
            <a:xfrm flipH="1" flipV="1">
              <a:off x="3991429" y="1168400"/>
              <a:ext cx="117389" cy="24713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5" name="Straight Arrow Connector 34"/>
            <p:cNvCxnSpPr/>
            <p:nvPr/>
          </p:nvCxnSpPr>
          <p:spPr>
            <a:xfrm flipV="1">
              <a:off x="1124857" y="1103086"/>
              <a:ext cx="142103" cy="24713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sp>
        <p:nvSpPr>
          <p:cNvPr id="37" name="Left Brace 36"/>
          <p:cNvSpPr/>
          <p:nvPr/>
        </p:nvSpPr>
        <p:spPr>
          <a:xfrm>
            <a:off x="1992421" y="2040239"/>
            <a:ext cx="612648" cy="175470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38" name="Straight Arrow Connector 37"/>
          <p:cNvCxnSpPr/>
          <p:nvPr/>
        </p:nvCxnSpPr>
        <p:spPr>
          <a:xfrm flipV="1">
            <a:off x="6383239" y="3206896"/>
            <a:ext cx="1179223" cy="159370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1" name="TextBox 40"/>
          <p:cNvSpPr txBox="1"/>
          <p:nvPr/>
        </p:nvSpPr>
        <p:spPr>
          <a:xfrm>
            <a:off x="4097238" y="4977984"/>
            <a:ext cx="4572000" cy="369332"/>
          </a:xfrm>
          <a:prstGeom prst="rect">
            <a:avLst/>
          </a:prstGeom>
          <a:noFill/>
        </p:spPr>
        <p:txBody>
          <a:bodyPr wrap="square" rtlCol="0">
            <a:spAutoFit/>
          </a:bodyPr>
          <a:lstStyle/>
          <a:p>
            <a:r>
              <a:rPr lang="en-US" dirty="0">
                <a:solidFill>
                  <a:prstClr val="black"/>
                </a:solidFill>
              </a:rPr>
              <a:t>Mole to mole using the ratio of coefficients </a:t>
            </a:r>
            <a:endParaRPr lang="en-US" dirty="0">
              <a:solidFill>
                <a:prstClr val="black"/>
              </a:solidFill>
            </a:endParaRPr>
          </a:p>
        </p:txBody>
      </p:sp>
    </p:spTree>
    <p:extLst>
      <p:ext uri="{BB962C8B-B14F-4D97-AF65-F5344CB8AC3E}">
        <p14:creationId xmlns:p14="http://schemas.microsoft.com/office/powerpoint/2010/main" val="2292962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8CA05442-2CAD-46E9-9C41-C2332EE1E251}" type="slidenum">
              <a:rPr lang="en-US" altLang="en-US" sz="1400" b="0">
                <a:solidFill>
                  <a:srgbClr val="000000"/>
                </a:solidFill>
              </a:rPr>
              <a:pPr algn="r"/>
              <a:t>20</a:t>
            </a:fld>
            <a:endParaRPr lang="en-US" altLang="en-US" sz="1400" b="0">
              <a:solidFill>
                <a:srgbClr val="000000"/>
              </a:solidFill>
            </a:endParaRPr>
          </a:p>
        </p:txBody>
      </p:sp>
      <p:sp>
        <p:nvSpPr>
          <p:cNvPr id="48131" name="Text Box 2"/>
          <p:cNvSpPr txBox="1">
            <a:spLocks noChangeArrowheads="1"/>
          </p:cNvSpPr>
          <p:nvPr/>
        </p:nvSpPr>
        <p:spPr bwMode="auto">
          <a:xfrm>
            <a:off x="3505200" y="152400"/>
            <a:ext cx="443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CC"/>
                </a:solidFill>
              </a:rPr>
              <a:t>Theoretical yield </a:t>
            </a:r>
            <a:r>
              <a:rPr lang="en-US" altLang="en-US" sz="2400">
                <a:solidFill>
                  <a:srgbClr val="339933"/>
                </a:solidFill>
              </a:rPr>
              <a:t>vs.</a:t>
            </a:r>
            <a:r>
              <a:rPr lang="en-US" altLang="en-US" sz="2400">
                <a:solidFill>
                  <a:srgbClr val="0000CC"/>
                </a:solidFill>
              </a:rPr>
              <a:t> </a:t>
            </a:r>
            <a:r>
              <a:rPr lang="en-US" altLang="en-US" sz="2400">
                <a:solidFill>
                  <a:srgbClr val="CC0000"/>
                </a:solidFill>
              </a:rPr>
              <a:t>Actual yield</a:t>
            </a:r>
            <a:endParaRPr lang="en-US" altLang="en-US" sz="2400">
              <a:solidFill>
                <a:srgbClr val="0000CC"/>
              </a:solidFill>
            </a:endParaRPr>
          </a:p>
        </p:txBody>
      </p:sp>
      <p:graphicFrame>
        <p:nvGraphicFramePr>
          <p:cNvPr id="49155" name="Object 3"/>
          <p:cNvGraphicFramePr>
            <a:graphicFrameLocks noChangeAspect="1"/>
          </p:cNvGraphicFramePr>
          <p:nvPr/>
        </p:nvGraphicFramePr>
        <p:xfrm flipH="1">
          <a:off x="2362201" y="3962400"/>
          <a:ext cx="904875" cy="1701800"/>
        </p:xfrm>
        <a:graphic>
          <a:graphicData uri="http://schemas.openxmlformats.org/presentationml/2006/ole">
            <mc:AlternateContent xmlns:mc="http://schemas.openxmlformats.org/markup-compatibility/2006">
              <mc:Choice xmlns:v="urn:schemas-microsoft-com:vml" Requires="v">
                <p:oleObj spid="_x0000_s9226" name="Clip" r:id="rId5" imgW="1728788" imgH="3252788" progId="MS_ClipArt_Gallery.2">
                  <p:embed/>
                </p:oleObj>
              </mc:Choice>
              <mc:Fallback>
                <p:oleObj name="Clip" r:id="rId5" imgW="1728788" imgH="3252788"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2362201" y="3962400"/>
                        <a:ext cx="904875"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156" name="AutoShape 4"/>
          <p:cNvSpPr>
            <a:spLocks noChangeArrowheads="1"/>
          </p:cNvSpPr>
          <p:nvPr/>
        </p:nvSpPr>
        <p:spPr bwMode="auto">
          <a:xfrm>
            <a:off x="3124200" y="609600"/>
            <a:ext cx="5181600" cy="2971800"/>
          </a:xfrm>
          <a:prstGeom prst="wedgeRoundRectCallout">
            <a:avLst>
              <a:gd name="adj1" fmla="val -54690"/>
              <a:gd name="adj2" fmla="val 62231"/>
              <a:gd name="adj3" fmla="val 16667"/>
            </a:avLst>
          </a:prstGeom>
          <a:solidFill>
            <a:srgbClr val="FF99CC">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Suppose the theoretical yield for an experiment was calculated to be 19.5 grams, and the experiment was performed, but only 12.3 grams of product were recovered. </a:t>
            </a:r>
            <a:r>
              <a:rPr lang="en-US" altLang="en-US" sz="2400">
                <a:solidFill>
                  <a:srgbClr val="000099"/>
                </a:solidFill>
              </a:rPr>
              <a:t>Determine the % yield.</a:t>
            </a:r>
          </a:p>
        </p:txBody>
      </p:sp>
      <p:sp>
        <p:nvSpPr>
          <p:cNvPr id="49157" name="Text Box 5"/>
          <p:cNvSpPr txBox="1">
            <a:spLocks noChangeArrowheads="1"/>
          </p:cNvSpPr>
          <p:nvPr/>
        </p:nvSpPr>
        <p:spPr bwMode="auto">
          <a:xfrm>
            <a:off x="3355976" y="3886200"/>
            <a:ext cx="693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Theoretical yield = 19.5 g based on limiting reactant</a:t>
            </a:r>
          </a:p>
        </p:txBody>
      </p:sp>
      <p:sp>
        <p:nvSpPr>
          <p:cNvPr id="49158" name="Text Box 6"/>
          <p:cNvSpPr txBox="1">
            <a:spLocks noChangeArrowheads="1"/>
          </p:cNvSpPr>
          <p:nvPr/>
        </p:nvSpPr>
        <p:spPr bwMode="auto">
          <a:xfrm>
            <a:off x="3429000" y="4343400"/>
            <a:ext cx="6218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u="sng">
                <a:solidFill>
                  <a:srgbClr val="008000"/>
                </a:solidFill>
              </a:rPr>
              <a:t>Actual yield</a:t>
            </a:r>
            <a:r>
              <a:rPr lang="en-US" altLang="en-US" sz="2400">
                <a:solidFill>
                  <a:srgbClr val="008000"/>
                </a:solidFill>
              </a:rPr>
              <a:t> = 12.3 g experimentally recovered</a:t>
            </a:r>
          </a:p>
        </p:txBody>
      </p:sp>
      <p:graphicFrame>
        <p:nvGraphicFramePr>
          <p:cNvPr id="49159" name="Object 7"/>
          <p:cNvGraphicFramePr>
            <a:graphicFrameLocks noChangeAspect="1"/>
          </p:cNvGraphicFramePr>
          <p:nvPr/>
        </p:nvGraphicFramePr>
        <p:xfrm>
          <a:off x="4256089" y="4800601"/>
          <a:ext cx="4822825" cy="963613"/>
        </p:xfrm>
        <a:graphic>
          <a:graphicData uri="http://schemas.openxmlformats.org/presentationml/2006/ole">
            <mc:AlternateContent xmlns:mc="http://schemas.openxmlformats.org/markup-compatibility/2006">
              <mc:Choice xmlns:v="urn:schemas-microsoft-com:vml" Requires="v">
                <p:oleObj spid="_x0000_s9227" name="Equation" r:id="rId7" imgW="2095500" imgH="419100" progId="Equation.3">
                  <p:embed/>
                </p:oleObj>
              </mc:Choice>
              <mc:Fallback>
                <p:oleObj name="Equation" r:id="rId7" imgW="20955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6089" y="4800601"/>
                        <a:ext cx="48228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137" name="Object 8"/>
          <p:cNvGraphicFramePr>
            <a:graphicFrameLocks noChangeAspect="1"/>
          </p:cNvGraphicFramePr>
          <p:nvPr/>
        </p:nvGraphicFramePr>
        <p:xfrm>
          <a:off x="6038851" y="3321051"/>
          <a:ext cx="112713" cy="214313"/>
        </p:xfrm>
        <a:graphic>
          <a:graphicData uri="http://schemas.openxmlformats.org/presentationml/2006/ole">
            <mc:AlternateContent xmlns:mc="http://schemas.openxmlformats.org/markup-compatibility/2006">
              <mc:Choice xmlns:v="urn:schemas-microsoft-com:vml" Requires="v">
                <p:oleObj spid="_x0000_s9228" name="Equation" r:id="rId9" imgW="114151" imgH="215619" progId="Equation.3">
                  <p:embed/>
                </p:oleObj>
              </mc:Choice>
              <mc:Fallback>
                <p:oleObj name="Equation" r:id="rId9" imgW="114151" imgH="21561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38851" y="3321051"/>
                        <a:ext cx="112713"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61" name="Object 9"/>
          <p:cNvGraphicFramePr>
            <a:graphicFrameLocks noChangeAspect="1"/>
          </p:cNvGraphicFramePr>
          <p:nvPr/>
        </p:nvGraphicFramePr>
        <p:xfrm>
          <a:off x="4419600" y="5791200"/>
          <a:ext cx="4038600" cy="712788"/>
        </p:xfrm>
        <a:graphic>
          <a:graphicData uri="http://schemas.openxmlformats.org/presentationml/2006/ole">
            <mc:AlternateContent xmlns:mc="http://schemas.openxmlformats.org/markup-compatibility/2006">
              <mc:Choice xmlns:v="urn:schemas-microsoft-com:vml" Requires="v">
                <p:oleObj spid="_x0000_s9229" name="Equation" r:id="rId11" imgW="2209837" imgH="381037" progId="Equation.3">
                  <p:embed/>
                </p:oleObj>
              </mc:Choice>
              <mc:Fallback>
                <p:oleObj name="Equation" r:id="rId11" imgW="2209837" imgH="38103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5791200"/>
                        <a:ext cx="4038600" cy="71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49243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par>
                                <p:cTn id="7" presetID="4" presetClass="entr" presetSubtype="32" fill="hold" grpId="0" nodeType="withEffect">
                                  <p:stCondLst>
                                    <p:cond delay="0"/>
                                  </p:stCondLst>
                                  <p:childTnLst>
                                    <p:set>
                                      <p:cBhvr>
                                        <p:cTn id="8" dur="1" fill="hold">
                                          <p:stCondLst>
                                            <p:cond delay="0"/>
                                          </p:stCondLst>
                                        </p:cTn>
                                        <p:tgtEl>
                                          <p:spTgt spid="49156"/>
                                        </p:tgtEl>
                                        <p:attrNameLst>
                                          <p:attrName>style.visibility</p:attrName>
                                        </p:attrNameLst>
                                      </p:cBhvr>
                                      <p:to>
                                        <p:strVal val="visible"/>
                                      </p:to>
                                    </p:set>
                                    <p:animEffect transition="in" filter="box(out)">
                                      <p:cBhvr>
                                        <p:cTn id="9" dur="500"/>
                                        <p:tgtEl>
                                          <p:spTgt spid="49156"/>
                                        </p:tgtEl>
                                      </p:cBhvr>
                                    </p:animEffect>
                                  </p:childTnLst>
                                  <p:subTnLst>
                                    <p:audio>
                                      <p:cMediaNode>
                                        <p:cTn display="0" masterRel="sameClick">
                                          <p:stCondLst>
                                            <p:cond evt="begin" delay="0">
                                              <p:tn val="7"/>
                                            </p:cond>
                                          </p:stCondLst>
                                          <p:endCondLst>
                                            <p:cond evt="onStopAudio" delay="0">
                                              <p:tgtEl>
                                                <p:sldTgt/>
                                              </p:tgtEl>
                                            </p:cond>
                                          </p:endCondLst>
                                        </p:cTn>
                                        <p:tgtEl>
                                          <p:sndTgt r:embed="rId3" name="CAMERA.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49157">
                                            <p:txEl>
                                              <p:pRg st="0" end="0"/>
                                            </p:txEl>
                                          </p:spTgt>
                                        </p:tgtEl>
                                        <p:attrNameLst>
                                          <p:attrName>style.visibility</p:attrName>
                                        </p:attrNameLst>
                                      </p:cBhvr>
                                      <p:to>
                                        <p:strVal val="visible"/>
                                      </p:to>
                                    </p:set>
                                    <p:anim calcmode="lin" valueType="num">
                                      <p:cBhvr additive="base">
                                        <p:cTn id="14" dur="500" fill="hold"/>
                                        <p:tgtEl>
                                          <p:spTgt spid="49157">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4915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CARBRAKE.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49158">
                                            <p:txEl>
                                              <p:pRg st="0" end="0"/>
                                            </p:txEl>
                                          </p:spTgt>
                                        </p:tgtEl>
                                        <p:attrNameLst>
                                          <p:attrName>style.visibility</p:attrName>
                                        </p:attrNameLst>
                                      </p:cBhvr>
                                      <p:to>
                                        <p:strVal val="visible"/>
                                      </p:to>
                                    </p:set>
                                    <p:animEffect transition="in" filter="box(out)">
                                      <p:cBhvr>
                                        <p:cTn id="20" dur="500"/>
                                        <p:tgtEl>
                                          <p:spTgt spid="49158">
                                            <p:txEl>
                                              <p:pRg st="0" end="0"/>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49159"/>
                                        </p:tgtEl>
                                        <p:attrNameLst>
                                          <p:attrName>style.visibility</p:attrName>
                                        </p:attrNameLst>
                                      </p:cBhvr>
                                      <p:to>
                                        <p:strVal val="visible"/>
                                      </p:to>
                                    </p:set>
                                    <p:animEffect transition="in" filter="wipe(left)">
                                      <p:cBhvr>
                                        <p:cTn id="25" dur="500"/>
                                        <p:tgtEl>
                                          <p:spTgt spid="4915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4" presetClass="entr" presetSubtype="0" fill="hold" nodeType="clickEffect">
                                  <p:stCondLst>
                                    <p:cond delay="0"/>
                                  </p:stCondLst>
                                  <p:childTnLst>
                                    <p:set>
                                      <p:cBhvr>
                                        <p:cTn id="29" dur="1" fill="hold">
                                          <p:stCondLst>
                                            <p:cond delay="499"/>
                                          </p:stCondLst>
                                        </p:cTn>
                                        <p:tgtEl>
                                          <p:spTgt spid="49161"/>
                                        </p:tgtEl>
                                        <p:attrNameLst>
                                          <p:attrName>style.visibility</p:attrName>
                                        </p:attrNameLst>
                                      </p:cBhvr>
                                      <p:to>
                                        <p:strVal val="visible"/>
                                      </p:to>
                                    </p:set>
                                    <p:anim to="" calcmode="lin" valueType="num">
                                      <p:cBhvr>
                                        <p:cTn id="30" dur="1" fill="hold"/>
                                        <p:tgtEl>
                                          <p:spTgt spid="4916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57" grpId="0" build="p" autoUpdateAnimBg="0"/>
      <p:bldP spid="4915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68185348-4228-4374-8B31-D79C37C9E2CB}" type="slidenum">
              <a:rPr lang="en-US" altLang="en-US" sz="1400" b="0">
                <a:solidFill>
                  <a:srgbClr val="000000"/>
                </a:solidFill>
              </a:rPr>
              <a:pPr algn="r"/>
              <a:t>21</a:t>
            </a:fld>
            <a:endParaRPr lang="en-US" altLang="en-US" sz="1400" b="0">
              <a:solidFill>
                <a:srgbClr val="000000"/>
              </a:solidFill>
            </a:endParaRPr>
          </a:p>
        </p:txBody>
      </p:sp>
      <p:sp>
        <p:nvSpPr>
          <p:cNvPr id="49155" name="Text Box 2"/>
          <p:cNvSpPr txBox="1">
            <a:spLocks noChangeArrowheads="1"/>
          </p:cNvSpPr>
          <p:nvPr/>
        </p:nvSpPr>
        <p:spPr bwMode="auto">
          <a:xfrm>
            <a:off x="2895601" y="6096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49156" name="Text Box 3"/>
          <p:cNvSpPr txBox="1">
            <a:spLocks noChangeArrowheads="1"/>
          </p:cNvSpPr>
          <p:nvPr/>
        </p:nvSpPr>
        <p:spPr bwMode="auto">
          <a:xfrm>
            <a:off x="1889126" y="1066800"/>
            <a:ext cx="778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If a reaction vessel contains 120.0 g of KO</a:t>
            </a:r>
            <a:r>
              <a:rPr lang="en-US" altLang="en-US" sz="2200" baseline="-25000">
                <a:solidFill>
                  <a:srgbClr val="000000"/>
                </a:solidFill>
              </a:rPr>
              <a:t>2</a:t>
            </a:r>
            <a:r>
              <a:rPr lang="en-US" altLang="en-US" sz="2200">
                <a:solidFill>
                  <a:srgbClr val="000000"/>
                </a:solidFill>
              </a:rPr>
              <a:t> and 47.0 g of H</a:t>
            </a:r>
            <a:r>
              <a:rPr lang="en-US" altLang="en-US" sz="2200" baseline="-25000">
                <a:solidFill>
                  <a:srgbClr val="000000"/>
                </a:solidFill>
              </a:rPr>
              <a:t>2</a:t>
            </a:r>
            <a:r>
              <a:rPr lang="en-US" altLang="en-US" sz="2200">
                <a:solidFill>
                  <a:srgbClr val="000000"/>
                </a:solidFill>
              </a:rPr>
              <a:t>O, how many grams of O</a:t>
            </a:r>
            <a:r>
              <a:rPr lang="en-US" altLang="en-US" sz="2200" baseline="-25000">
                <a:solidFill>
                  <a:srgbClr val="000000"/>
                </a:solidFill>
              </a:rPr>
              <a:t>2</a:t>
            </a:r>
            <a:r>
              <a:rPr lang="en-US" altLang="en-US" sz="2200">
                <a:solidFill>
                  <a:srgbClr val="000000"/>
                </a:solidFill>
              </a:rPr>
              <a:t> can be produced?</a:t>
            </a:r>
          </a:p>
        </p:txBody>
      </p:sp>
      <p:sp>
        <p:nvSpPr>
          <p:cNvPr id="50180" name="Text Box 4"/>
          <p:cNvSpPr txBox="1">
            <a:spLocks noChangeArrowheads="1"/>
          </p:cNvSpPr>
          <p:nvPr/>
        </p:nvSpPr>
        <p:spPr bwMode="auto">
          <a:xfrm>
            <a:off x="2819401" y="18288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50181" name="Text Box 5"/>
          <p:cNvSpPr txBox="1">
            <a:spLocks noChangeArrowheads="1"/>
          </p:cNvSpPr>
          <p:nvPr/>
        </p:nvSpPr>
        <p:spPr bwMode="auto">
          <a:xfrm>
            <a:off x="2727325" y="225107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120.0 g</a:t>
            </a:r>
          </a:p>
        </p:txBody>
      </p:sp>
      <p:sp>
        <p:nvSpPr>
          <p:cNvPr id="50182" name="Text Box 6"/>
          <p:cNvSpPr txBox="1">
            <a:spLocks noChangeArrowheads="1"/>
          </p:cNvSpPr>
          <p:nvPr/>
        </p:nvSpPr>
        <p:spPr bwMode="auto">
          <a:xfrm>
            <a:off x="4403725" y="2251075"/>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47.0 g</a:t>
            </a:r>
          </a:p>
        </p:txBody>
      </p:sp>
      <p:sp>
        <p:nvSpPr>
          <p:cNvPr id="50183" name="Text Box 7"/>
          <p:cNvSpPr txBox="1">
            <a:spLocks noChangeArrowheads="1"/>
          </p:cNvSpPr>
          <p:nvPr/>
        </p:nvSpPr>
        <p:spPr bwMode="auto">
          <a:xfrm>
            <a:off x="7604125" y="2174875"/>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g</a:t>
            </a:r>
          </a:p>
        </p:txBody>
      </p:sp>
      <p:sp>
        <p:nvSpPr>
          <p:cNvPr id="50184" name="AutoShape 8"/>
          <p:cNvSpPr>
            <a:spLocks/>
          </p:cNvSpPr>
          <p:nvPr/>
        </p:nvSpPr>
        <p:spPr bwMode="auto">
          <a:xfrm>
            <a:off x="4267200" y="2286001"/>
            <a:ext cx="1379538" cy="466725"/>
          </a:xfrm>
          <a:prstGeom prst="borderCallout1">
            <a:avLst>
              <a:gd name="adj1" fmla="val -8449"/>
              <a:gd name="adj2" fmla="val 91713"/>
              <a:gd name="adj3" fmla="val -8449"/>
              <a:gd name="adj4" fmla="val -92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Hide one</a:t>
            </a:r>
          </a:p>
        </p:txBody>
      </p:sp>
      <p:sp>
        <p:nvSpPr>
          <p:cNvPr id="50185" name="Text Box 9"/>
          <p:cNvSpPr txBox="1">
            <a:spLocks noChangeArrowheads="1"/>
          </p:cNvSpPr>
          <p:nvPr/>
        </p:nvSpPr>
        <p:spPr bwMode="auto">
          <a:xfrm>
            <a:off x="1736726" y="3036888"/>
            <a:ext cx="13557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Based on:</a:t>
            </a:r>
          </a:p>
          <a:p>
            <a:pPr algn="l" eaLnBrk="0" fontAlgn="base" hangingPunct="0">
              <a:spcBef>
                <a:spcPct val="0"/>
              </a:spcBef>
              <a:spcAft>
                <a:spcPct val="0"/>
              </a:spcAft>
            </a:pPr>
            <a:r>
              <a:rPr lang="en-US" altLang="en-US" sz="2200">
                <a:solidFill>
                  <a:srgbClr val="000000"/>
                </a:solidFill>
              </a:rPr>
              <a:t>KO</a:t>
            </a:r>
            <a:r>
              <a:rPr lang="en-US" altLang="en-US" sz="2200" baseline="-25000">
                <a:solidFill>
                  <a:srgbClr val="000000"/>
                </a:solidFill>
              </a:rPr>
              <a:t>2</a:t>
            </a:r>
            <a:endParaRPr lang="en-US" altLang="en-US" sz="2200">
              <a:solidFill>
                <a:srgbClr val="000000"/>
              </a:solidFill>
            </a:endParaRPr>
          </a:p>
        </p:txBody>
      </p:sp>
      <p:sp>
        <p:nvSpPr>
          <p:cNvPr id="50186" name="Text Box 10"/>
          <p:cNvSpPr txBox="1">
            <a:spLocks noChangeArrowheads="1"/>
          </p:cNvSpPr>
          <p:nvPr/>
        </p:nvSpPr>
        <p:spPr bwMode="auto">
          <a:xfrm>
            <a:off x="8747125" y="3113089"/>
            <a:ext cx="198278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            g O</a:t>
            </a:r>
            <a:r>
              <a:rPr lang="en-US" altLang="en-US" sz="2200" baseline="-25000">
                <a:solidFill>
                  <a:srgbClr val="000000"/>
                </a:solidFill>
              </a:rPr>
              <a:t>2</a:t>
            </a:r>
            <a:r>
              <a:rPr lang="en-US" altLang="en-US" sz="2200">
                <a:solidFill>
                  <a:srgbClr val="000000"/>
                </a:solidFill>
              </a:rPr>
              <a:t>    </a:t>
            </a:r>
          </a:p>
        </p:txBody>
      </p:sp>
      <p:sp>
        <p:nvSpPr>
          <p:cNvPr id="50187" name="Line 11"/>
          <p:cNvSpPr>
            <a:spLocks noChangeShapeType="1"/>
          </p:cNvSpPr>
          <p:nvPr/>
        </p:nvSpPr>
        <p:spPr bwMode="auto">
          <a:xfrm>
            <a:off x="3200400" y="3429000"/>
            <a:ext cx="548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88" name="Text Box 12"/>
          <p:cNvSpPr txBox="1">
            <a:spLocks noChangeArrowheads="1"/>
          </p:cNvSpPr>
          <p:nvPr/>
        </p:nvSpPr>
        <p:spPr bwMode="auto">
          <a:xfrm>
            <a:off x="3124200" y="3032125"/>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CC"/>
                </a:solidFill>
              </a:rPr>
              <a:t>120.0 g KO</a:t>
            </a:r>
            <a:r>
              <a:rPr lang="en-US" altLang="en-US" baseline="-25000">
                <a:solidFill>
                  <a:srgbClr val="0000CC"/>
                </a:solidFill>
              </a:rPr>
              <a:t>2</a:t>
            </a:r>
            <a:endParaRPr lang="en-US" altLang="en-US">
              <a:solidFill>
                <a:srgbClr val="0000CC"/>
              </a:solidFill>
            </a:endParaRPr>
          </a:p>
        </p:txBody>
      </p:sp>
      <p:sp>
        <p:nvSpPr>
          <p:cNvPr id="50189" name="Line 13"/>
          <p:cNvSpPr>
            <a:spLocks noChangeShapeType="1"/>
          </p:cNvSpPr>
          <p:nvPr/>
        </p:nvSpPr>
        <p:spPr bwMode="auto">
          <a:xfrm>
            <a:off x="4572000" y="2971800"/>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0" name="Object 14"/>
          <p:cNvGraphicFramePr>
            <a:graphicFrameLocks noChangeAspect="1"/>
          </p:cNvGraphicFramePr>
          <p:nvPr/>
        </p:nvGraphicFramePr>
        <p:xfrm>
          <a:off x="4572000" y="2971800"/>
          <a:ext cx="990600" cy="990600"/>
        </p:xfrm>
        <a:graphic>
          <a:graphicData uri="http://schemas.openxmlformats.org/presentationml/2006/ole">
            <mc:AlternateContent xmlns:mc="http://schemas.openxmlformats.org/markup-compatibility/2006">
              <mc:Choice xmlns:v="urn:schemas-microsoft-com:vml" Requires="v">
                <p:oleObj spid="_x0000_s10248" name="Equation" r:id="rId7" imgW="409534" imgH="409534" progId="Equation.3">
                  <p:embed/>
                </p:oleObj>
              </mc:Choice>
              <mc:Fallback>
                <p:oleObj name="Equation" r:id="rId7" imgW="409534" imgH="40953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2971800"/>
                        <a:ext cx="990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91" name="Line 15"/>
          <p:cNvSpPr>
            <a:spLocks noChangeShapeType="1"/>
          </p:cNvSpPr>
          <p:nvPr/>
        </p:nvSpPr>
        <p:spPr bwMode="auto">
          <a:xfrm>
            <a:off x="5257800" y="3657600"/>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2" name="Line 16"/>
          <p:cNvSpPr>
            <a:spLocks noChangeShapeType="1"/>
          </p:cNvSpPr>
          <p:nvPr/>
        </p:nvSpPr>
        <p:spPr bwMode="auto">
          <a:xfrm>
            <a:off x="3810000" y="3200400"/>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3" name="Line 17"/>
          <p:cNvSpPr>
            <a:spLocks noChangeShapeType="1"/>
          </p:cNvSpPr>
          <p:nvPr/>
        </p:nvSpPr>
        <p:spPr bwMode="auto">
          <a:xfrm>
            <a:off x="5562600" y="29718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4" name="Object 18"/>
          <p:cNvGraphicFramePr>
            <a:graphicFrameLocks noChangeAspect="1"/>
          </p:cNvGraphicFramePr>
          <p:nvPr/>
        </p:nvGraphicFramePr>
        <p:xfrm>
          <a:off x="5562600" y="2971800"/>
          <a:ext cx="1524000" cy="890588"/>
        </p:xfrm>
        <a:graphic>
          <a:graphicData uri="http://schemas.openxmlformats.org/presentationml/2006/ole">
            <mc:AlternateContent xmlns:mc="http://schemas.openxmlformats.org/markup-compatibility/2006">
              <mc:Choice xmlns:v="urn:schemas-microsoft-com:vml" Requires="v">
                <p:oleObj spid="_x0000_s10249" name="Equation" r:id="rId9" imgW="723882" imgH="419229" progId="Equation.3">
                  <p:embed/>
                </p:oleObj>
              </mc:Choice>
              <mc:Fallback>
                <p:oleObj name="Equation" r:id="rId9" imgW="723882" imgH="4192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62600" y="2971800"/>
                        <a:ext cx="1524000" cy="890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95" name="Line 19"/>
          <p:cNvSpPr>
            <a:spLocks noChangeShapeType="1"/>
          </p:cNvSpPr>
          <p:nvPr/>
        </p:nvSpPr>
        <p:spPr bwMode="auto">
          <a:xfrm>
            <a:off x="4876800" y="3124200"/>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6" name="Line 20"/>
          <p:cNvSpPr>
            <a:spLocks noChangeShapeType="1"/>
          </p:cNvSpPr>
          <p:nvPr/>
        </p:nvSpPr>
        <p:spPr bwMode="auto">
          <a:xfrm>
            <a:off x="4038600" y="3124200"/>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7" name="Line 21"/>
          <p:cNvSpPr>
            <a:spLocks noChangeShapeType="1"/>
          </p:cNvSpPr>
          <p:nvPr/>
        </p:nvSpPr>
        <p:spPr bwMode="auto">
          <a:xfrm>
            <a:off x="5791200" y="3581400"/>
            <a:ext cx="1066800" cy="762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8" name="Line 22"/>
          <p:cNvSpPr>
            <a:spLocks noChangeShapeType="1"/>
          </p:cNvSpPr>
          <p:nvPr/>
        </p:nvSpPr>
        <p:spPr bwMode="auto">
          <a:xfrm>
            <a:off x="7010400" y="2895600"/>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9" name="Object 23"/>
          <p:cNvGraphicFramePr>
            <a:graphicFrameLocks noChangeAspect="1"/>
          </p:cNvGraphicFramePr>
          <p:nvPr/>
        </p:nvGraphicFramePr>
        <p:xfrm>
          <a:off x="7086600" y="3048000"/>
          <a:ext cx="1219200" cy="827088"/>
        </p:xfrm>
        <a:graphic>
          <a:graphicData uri="http://schemas.openxmlformats.org/presentationml/2006/ole">
            <mc:AlternateContent xmlns:mc="http://schemas.openxmlformats.org/markup-compatibility/2006">
              <mc:Choice xmlns:v="urn:schemas-microsoft-com:vml" Requires="v">
                <p:oleObj spid="_x0000_s10250" name="Equation" r:id="rId11" imgW="628696" imgH="419229" progId="Equation.3">
                  <p:embed/>
                </p:oleObj>
              </mc:Choice>
              <mc:Fallback>
                <p:oleObj name="Equation" r:id="rId11" imgW="628696" imgH="4192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86600" y="3048000"/>
                        <a:ext cx="1219200"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200" name="Line 24"/>
          <p:cNvSpPr>
            <a:spLocks noChangeShapeType="1"/>
          </p:cNvSpPr>
          <p:nvPr/>
        </p:nvSpPr>
        <p:spPr bwMode="auto">
          <a:xfrm>
            <a:off x="7239000" y="3581400"/>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201" name="Line 25"/>
          <p:cNvSpPr>
            <a:spLocks noChangeShapeType="1"/>
          </p:cNvSpPr>
          <p:nvPr/>
        </p:nvSpPr>
        <p:spPr bwMode="auto">
          <a:xfrm>
            <a:off x="5943600" y="3124200"/>
            <a:ext cx="7620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202" name="Text Box 26"/>
          <p:cNvSpPr txBox="1">
            <a:spLocks noChangeArrowheads="1"/>
          </p:cNvSpPr>
          <p:nvPr/>
        </p:nvSpPr>
        <p:spPr bwMode="auto">
          <a:xfrm>
            <a:off x="8991600" y="3184526"/>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40.</a:t>
            </a:r>
            <a:r>
              <a:rPr lang="en-US" altLang="en-US" u="sng">
                <a:solidFill>
                  <a:srgbClr val="CC0000"/>
                </a:solidFill>
              </a:rPr>
              <a:t>5</a:t>
            </a:r>
            <a:r>
              <a:rPr lang="en-US" altLang="en-US">
                <a:solidFill>
                  <a:srgbClr val="CC0000"/>
                </a:solidFill>
              </a:rPr>
              <a:t>1</a:t>
            </a:r>
          </a:p>
        </p:txBody>
      </p:sp>
      <p:sp>
        <p:nvSpPr>
          <p:cNvPr id="49180" name="AutoShape 27"/>
          <p:cNvSpPr>
            <a:spLocks noChangeArrowheads="1"/>
          </p:cNvSpPr>
          <p:nvPr/>
        </p:nvSpPr>
        <p:spPr bwMode="auto">
          <a:xfrm>
            <a:off x="2971800" y="0"/>
            <a:ext cx="5562600" cy="609600"/>
          </a:xfrm>
          <a:prstGeom prst="horizontalScroll">
            <a:avLst>
              <a:gd name="adj" fmla="val 12500"/>
            </a:avLst>
          </a:prstGeom>
          <a:solidFill>
            <a:srgbClr val="FFFF00">
              <a:alpha val="65097"/>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Limiting/Excess Reactant Problem with % Yield</a:t>
            </a:r>
          </a:p>
        </p:txBody>
      </p:sp>
    </p:spTree>
    <p:extLst>
      <p:ext uri="{BB962C8B-B14F-4D97-AF65-F5344CB8AC3E}">
        <p14:creationId xmlns:p14="http://schemas.microsoft.com/office/powerpoint/2010/main" val="3696182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anim calcmode="lin" valueType="num">
                                      <p:cBhvr additive="base">
                                        <p:cTn id="7" dur="500" fill="hold"/>
                                        <p:tgtEl>
                                          <p:spTgt spid="5018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018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0181">
                                            <p:txEl>
                                              <p:pRg st="0" end="0"/>
                                            </p:txEl>
                                          </p:spTgt>
                                        </p:tgtEl>
                                        <p:attrNameLst>
                                          <p:attrName>style.visibility</p:attrName>
                                        </p:attrNameLst>
                                      </p:cBhvr>
                                      <p:to>
                                        <p:strVal val="visible"/>
                                      </p:to>
                                    </p:set>
                                    <p:anim calcmode="lin" valueType="num">
                                      <p:cBhvr additive="base">
                                        <p:cTn id="13" dur="500" fill="hold"/>
                                        <p:tgtEl>
                                          <p:spTgt spid="5018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018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0182">
                                            <p:txEl>
                                              <p:pRg st="0" end="0"/>
                                            </p:txEl>
                                          </p:spTgt>
                                        </p:tgtEl>
                                        <p:attrNameLst>
                                          <p:attrName>style.visibility</p:attrName>
                                        </p:attrNameLst>
                                      </p:cBhvr>
                                      <p:to>
                                        <p:strVal val="visible"/>
                                      </p:to>
                                    </p:set>
                                    <p:anim calcmode="lin" valueType="num">
                                      <p:cBhvr additive="base">
                                        <p:cTn id="19" dur="500" fill="hold"/>
                                        <p:tgtEl>
                                          <p:spTgt spid="50182">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018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ARBRAK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0183">
                                            <p:txEl>
                                              <p:pRg st="0" end="0"/>
                                            </p:txEl>
                                          </p:spTgt>
                                        </p:tgtEl>
                                        <p:attrNameLst>
                                          <p:attrName>style.visibility</p:attrName>
                                        </p:attrNameLst>
                                      </p:cBhvr>
                                      <p:to>
                                        <p:strVal val="visible"/>
                                      </p:to>
                                    </p:set>
                                    <p:anim calcmode="lin" valueType="num">
                                      <p:cBhvr additive="base">
                                        <p:cTn id="25" dur="500" fill="hold"/>
                                        <p:tgtEl>
                                          <p:spTgt spid="50183">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01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RBRAK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84"/>
                                        </p:tgtEl>
                                        <p:attrNameLst>
                                          <p:attrName>style.visibility</p:attrName>
                                        </p:attrNameLst>
                                      </p:cBhvr>
                                      <p:to>
                                        <p:strVal val="visible"/>
                                      </p:to>
                                    </p:set>
                                    <p:anim calcmode="lin" valueType="num">
                                      <p:cBhvr additive="base">
                                        <p:cTn id="31" dur="500" fill="hold"/>
                                        <p:tgtEl>
                                          <p:spTgt spid="50184"/>
                                        </p:tgtEl>
                                        <p:attrNameLst>
                                          <p:attrName>ppt_x</p:attrName>
                                        </p:attrNameLst>
                                      </p:cBhvr>
                                      <p:tavLst>
                                        <p:tav tm="0">
                                          <p:val>
                                            <p:strVal val="#ppt_x"/>
                                          </p:val>
                                        </p:tav>
                                        <p:tav tm="100000">
                                          <p:val>
                                            <p:strVal val="#ppt_x"/>
                                          </p:val>
                                        </p:tav>
                                      </p:tavLst>
                                    </p:anim>
                                    <p:anim calcmode="lin" valueType="num">
                                      <p:cBhvr additive="base">
                                        <p:cTn id="32" dur="500" fill="hold"/>
                                        <p:tgtEl>
                                          <p:spTgt spid="5018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0185"/>
                                        </p:tgtEl>
                                        <p:attrNameLst>
                                          <p:attrName>style.visibility</p:attrName>
                                        </p:attrNameLst>
                                      </p:cBhvr>
                                      <p:to>
                                        <p:strVal val="visible"/>
                                      </p:to>
                                    </p:set>
                                    <p:animEffect transition="in" filter="box(out)">
                                      <p:cBhvr>
                                        <p:cTn id="37" dur="500"/>
                                        <p:tgtEl>
                                          <p:spTgt spid="50185"/>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0186">
                                            <p:txEl>
                                              <p:pRg st="0" end="0"/>
                                            </p:txEl>
                                          </p:spTgt>
                                        </p:tgtEl>
                                        <p:attrNameLst>
                                          <p:attrName>style.visibility</p:attrName>
                                        </p:attrNameLst>
                                      </p:cBhvr>
                                      <p:to>
                                        <p:strVal val="visible"/>
                                      </p:to>
                                    </p:set>
                                    <p:animEffect transition="in" filter="box(out)">
                                      <p:cBhvr>
                                        <p:cTn id="42" dur="500"/>
                                        <p:tgtEl>
                                          <p:spTgt spid="50186">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4"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0187"/>
                                        </p:tgtEl>
                                        <p:attrNameLst>
                                          <p:attrName>style.visibility</p:attrName>
                                        </p:attrNameLst>
                                      </p:cBhvr>
                                      <p:to>
                                        <p:strVal val="visible"/>
                                      </p:to>
                                    </p:set>
                                    <p:animEffect transition="in" filter="blinds(horizontal)">
                                      <p:cBhvr>
                                        <p:cTn id="47" dur="500"/>
                                        <p:tgtEl>
                                          <p:spTgt spid="50187"/>
                                        </p:tgtEl>
                                      </p:cBhvr>
                                    </p:animEffect>
                                  </p:childTnLst>
                                  <p:subTnLst>
                                    <p:audio>
                                      <p:cMediaNode>
                                        <p:cTn display="0" masterRel="sameClick">
                                          <p:stCondLst>
                                            <p:cond evt="begin" delay="0">
                                              <p:tn val="45"/>
                                            </p:cond>
                                          </p:stCondLst>
                                          <p:endCondLst>
                                            <p:cond evt="onStopAudio" delay="0">
                                              <p:tgtEl>
                                                <p:sldTgt/>
                                              </p:tgtEl>
                                            </p:cond>
                                          </p:endCondLst>
                                        </p:cTn>
                                        <p:tgtEl>
                                          <p:sndTgt r:embed="rId5" name="CHIMES.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1" fill="hold" grpId="0" nodeType="clickEffect">
                                  <p:stCondLst>
                                    <p:cond delay="0"/>
                                  </p:stCondLst>
                                  <p:iterate type="wd">
                                    <p:tmPct val="100000"/>
                                  </p:iterate>
                                  <p:childTnLst>
                                    <p:set>
                                      <p:cBhvr>
                                        <p:cTn id="51" dur="1" fill="hold">
                                          <p:stCondLst>
                                            <p:cond delay="0"/>
                                          </p:stCondLst>
                                        </p:cTn>
                                        <p:tgtEl>
                                          <p:spTgt spid="50188">
                                            <p:txEl>
                                              <p:pRg st="0" end="0"/>
                                            </p:txEl>
                                          </p:spTgt>
                                        </p:tgtEl>
                                        <p:attrNameLst>
                                          <p:attrName>style.visibility</p:attrName>
                                        </p:attrNameLst>
                                      </p:cBhvr>
                                      <p:to>
                                        <p:strVal val="visible"/>
                                      </p:to>
                                    </p:set>
                                    <p:anim calcmode="lin" valueType="num">
                                      <p:cBhvr additive="base">
                                        <p:cTn id="52" dur="300" fill="hold"/>
                                        <p:tgtEl>
                                          <p:spTgt spid="50188">
                                            <p:txEl>
                                              <p:pRg st="0" end="0"/>
                                            </p:txEl>
                                          </p:spTgt>
                                        </p:tgtEl>
                                        <p:attrNameLst>
                                          <p:attrName>ppt_x</p:attrName>
                                        </p:attrNameLst>
                                      </p:cBhvr>
                                      <p:tavLst>
                                        <p:tav tm="0">
                                          <p:val>
                                            <p:strVal val="#ppt_x"/>
                                          </p:val>
                                        </p:tav>
                                        <p:tav tm="100000">
                                          <p:val>
                                            <p:strVal val="#ppt_x"/>
                                          </p:val>
                                        </p:tav>
                                      </p:tavLst>
                                    </p:anim>
                                    <p:anim calcmode="lin" valueType="num">
                                      <p:cBhvr additive="base">
                                        <p:cTn id="53" dur="300" fill="hold"/>
                                        <p:tgtEl>
                                          <p:spTgt spid="5018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50189"/>
                                        </p:tgtEl>
                                        <p:attrNameLst>
                                          <p:attrName>style.visibility</p:attrName>
                                        </p:attrNameLst>
                                      </p:cBhvr>
                                      <p:to>
                                        <p:strVal val="visible"/>
                                      </p:to>
                                    </p:set>
                                    <p:anim calcmode="lin" valueType="num">
                                      <p:cBhvr additive="base">
                                        <p:cTn id="58" dur="500" fill="hold"/>
                                        <p:tgtEl>
                                          <p:spTgt spid="50189"/>
                                        </p:tgtEl>
                                        <p:attrNameLst>
                                          <p:attrName>ppt_x</p:attrName>
                                        </p:attrNameLst>
                                      </p:cBhvr>
                                      <p:tavLst>
                                        <p:tav tm="0">
                                          <p:val>
                                            <p:strVal val="#ppt_x"/>
                                          </p:val>
                                        </p:tav>
                                        <p:tav tm="100000">
                                          <p:val>
                                            <p:strVal val="#ppt_x"/>
                                          </p:val>
                                        </p:tav>
                                      </p:tavLst>
                                    </p:anim>
                                    <p:anim calcmode="lin" valueType="num">
                                      <p:cBhvr additive="base">
                                        <p:cTn id="59" dur="500" fill="hold"/>
                                        <p:tgtEl>
                                          <p:spTgt spid="50189"/>
                                        </p:tgtEl>
                                        <p:attrNameLst>
                                          <p:attrName>ppt_y</p:attrName>
                                        </p:attrNameLst>
                                      </p:cBhvr>
                                      <p:tavLst>
                                        <p:tav tm="0">
                                          <p:val>
                                            <p:strVal val="0-#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1" fill="hold" nodeType="clickEffect">
                                  <p:stCondLst>
                                    <p:cond delay="0"/>
                                  </p:stCondLst>
                                  <p:childTnLst>
                                    <p:set>
                                      <p:cBhvr>
                                        <p:cTn id="63" dur="1" fill="hold">
                                          <p:stCondLst>
                                            <p:cond delay="0"/>
                                          </p:stCondLst>
                                        </p:cTn>
                                        <p:tgtEl>
                                          <p:spTgt spid="50190"/>
                                        </p:tgtEl>
                                        <p:attrNameLst>
                                          <p:attrName>style.visibility</p:attrName>
                                        </p:attrNameLst>
                                      </p:cBhvr>
                                      <p:to>
                                        <p:strVal val="visible"/>
                                      </p:to>
                                    </p:set>
                                    <p:anim calcmode="lin" valueType="num">
                                      <p:cBhvr additive="base">
                                        <p:cTn id="64" dur="500" fill="hold"/>
                                        <p:tgtEl>
                                          <p:spTgt spid="50190"/>
                                        </p:tgtEl>
                                        <p:attrNameLst>
                                          <p:attrName>ppt_x</p:attrName>
                                        </p:attrNameLst>
                                      </p:cBhvr>
                                      <p:tavLst>
                                        <p:tav tm="0">
                                          <p:val>
                                            <p:strVal val="#ppt_x"/>
                                          </p:val>
                                        </p:tav>
                                        <p:tav tm="100000">
                                          <p:val>
                                            <p:strVal val="#ppt_x"/>
                                          </p:val>
                                        </p:tav>
                                      </p:tavLst>
                                    </p:anim>
                                    <p:anim calcmode="lin" valueType="num">
                                      <p:cBhvr additive="base">
                                        <p:cTn id="65" dur="500" fill="hold"/>
                                        <p:tgtEl>
                                          <p:spTgt spid="50190"/>
                                        </p:tgtEl>
                                        <p:attrNameLst>
                                          <p:attrName>ppt_y</p:attrName>
                                        </p:attrNameLst>
                                      </p:cBhvr>
                                      <p:tavLst>
                                        <p:tav tm="0">
                                          <p:val>
                                            <p:strVal val="0-#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1" fill="hold" grpId="0" nodeType="clickEffect">
                                  <p:stCondLst>
                                    <p:cond delay="0"/>
                                  </p:stCondLst>
                                  <p:childTnLst>
                                    <p:set>
                                      <p:cBhvr>
                                        <p:cTn id="69" dur="1" fill="hold">
                                          <p:stCondLst>
                                            <p:cond delay="0"/>
                                          </p:stCondLst>
                                        </p:cTn>
                                        <p:tgtEl>
                                          <p:spTgt spid="50192"/>
                                        </p:tgtEl>
                                        <p:attrNameLst>
                                          <p:attrName>style.visibility</p:attrName>
                                        </p:attrNameLst>
                                      </p:cBhvr>
                                      <p:to>
                                        <p:strVal val="visible"/>
                                      </p:to>
                                    </p:set>
                                    <p:anim calcmode="lin" valueType="num">
                                      <p:cBhvr additive="base">
                                        <p:cTn id="70" dur="500" fill="hold"/>
                                        <p:tgtEl>
                                          <p:spTgt spid="50192"/>
                                        </p:tgtEl>
                                        <p:attrNameLst>
                                          <p:attrName>ppt_x</p:attrName>
                                        </p:attrNameLst>
                                      </p:cBhvr>
                                      <p:tavLst>
                                        <p:tav tm="0">
                                          <p:val>
                                            <p:strVal val="#ppt_x"/>
                                          </p:val>
                                        </p:tav>
                                        <p:tav tm="100000">
                                          <p:val>
                                            <p:strVal val="#ppt_x"/>
                                          </p:val>
                                        </p:tav>
                                      </p:tavLst>
                                    </p:anim>
                                    <p:anim calcmode="lin" valueType="num">
                                      <p:cBhvr additive="base">
                                        <p:cTn id="71" dur="500" fill="hold"/>
                                        <p:tgtEl>
                                          <p:spTgt spid="50192"/>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50191"/>
                                        </p:tgtEl>
                                        <p:attrNameLst>
                                          <p:attrName>style.visibility</p:attrName>
                                        </p:attrNameLst>
                                      </p:cBhvr>
                                      <p:to>
                                        <p:strVal val="visible"/>
                                      </p:to>
                                    </p:set>
                                    <p:anim calcmode="lin" valueType="num">
                                      <p:cBhvr additive="base">
                                        <p:cTn id="74" dur="500" fill="hold"/>
                                        <p:tgtEl>
                                          <p:spTgt spid="50191"/>
                                        </p:tgtEl>
                                        <p:attrNameLst>
                                          <p:attrName>ppt_x</p:attrName>
                                        </p:attrNameLst>
                                      </p:cBhvr>
                                      <p:tavLst>
                                        <p:tav tm="0">
                                          <p:val>
                                            <p:strVal val="#ppt_x"/>
                                          </p:val>
                                        </p:tav>
                                        <p:tav tm="100000">
                                          <p:val>
                                            <p:strVal val="#ppt_x"/>
                                          </p:val>
                                        </p:tav>
                                      </p:tavLst>
                                    </p:anim>
                                    <p:anim calcmode="lin" valueType="num">
                                      <p:cBhvr additive="base">
                                        <p:cTn id="75" dur="500" fill="hold"/>
                                        <p:tgtEl>
                                          <p:spTgt spid="50191"/>
                                        </p:tgtEl>
                                        <p:attrNameLst>
                                          <p:attrName>ppt_y</p:attrName>
                                        </p:attrNameLst>
                                      </p:cBhvr>
                                      <p:tavLst>
                                        <p:tav tm="0">
                                          <p:val>
                                            <p:strVal val="0-#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1" fill="hold" grpId="0" nodeType="clickEffect">
                                  <p:stCondLst>
                                    <p:cond delay="0"/>
                                  </p:stCondLst>
                                  <p:childTnLst>
                                    <p:set>
                                      <p:cBhvr>
                                        <p:cTn id="79" dur="1" fill="hold">
                                          <p:stCondLst>
                                            <p:cond delay="0"/>
                                          </p:stCondLst>
                                        </p:cTn>
                                        <p:tgtEl>
                                          <p:spTgt spid="50193"/>
                                        </p:tgtEl>
                                        <p:attrNameLst>
                                          <p:attrName>style.visibility</p:attrName>
                                        </p:attrNameLst>
                                      </p:cBhvr>
                                      <p:to>
                                        <p:strVal val="visible"/>
                                      </p:to>
                                    </p:set>
                                    <p:anim calcmode="lin" valueType="num">
                                      <p:cBhvr additive="base">
                                        <p:cTn id="80" dur="500" fill="hold"/>
                                        <p:tgtEl>
                                          <p:spTgt spid="50193"/>
                                        </p:tgtEl>
                                        <p:attrNameLst>
                                          <p:attrName>ppt_x</p:attrName>
                                        </p:attrNameLst>
                                      </p:cBhvr>
                                      <p:tavLst>
                                        <p:tav tm="0">
                                          <p:val>
                                            <p:strVal val="#ppt_x"/>
                                          </p:val>
                                        </p:tav>
                                        <p:tav tm="100000">
                                          <p:val>
                                            <p:strVal val="#ppt_x"/>
                                          </p:val>
                                        </p:tav>
                                      </p:tavLst>
                                    </p:anim>
                                    <p:anim calcmode="lin" valueType="num">
                                      <p:cBhvr additive="base">
                                        <p:cTn id="81" dur="500" fill="hold"/>
                                        <p:tgtEl>
                                          <p:spTgt spid="50193"/>
                                        </p:tgtEl>
                                        <p:attrNameLst>
                                          <p:attrName>ppt_y</p:attrName>
                                        </p:attrNameLst>
                                      </p:cBhvr>
                                      <p:tavLst>
                                        <p:tav tm="0">
                                          <p:val>
                                            <p:strVal val="0-#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1" fill="hold" nodeType="clickEffect">
                                  <p:stCondLst>
                                    <p:cond delay="0"/>
                                  </p:stCondLst>
                                  <p:childTnLst>
                                    <p:set>
                                      <p:cBhvr>
                                        <p:cTn id="85" dur="1" fill="hold">
                                          <p:stCondLst>
                                            <p:cond delay="0"/>
                                          </p:stCondLst>
                                        </p:cTn>
                                        <p:tgtEl>
                                          <p:spTgt spid="50194"/>
                                        </p:tgtEl>
                                        <p:attrNameLst>
                                          <p:attrName>style.visibility</p:attrName>
                                        </p:attrNameLst>
                                      </p:cBhvr>
                                      <p:to>
                                        <p:strVal val="visible"/>
                                      </p:to>
                                    </p:set>
                                    <p:anim calcmode="lin" valueType="num">
                                      <p:cBhvr additive="base">
                                        <p:cTn id="86" dur="500" fill="hold"/>
                                        <p:tgtEl>
                                          <p:spTgt spid="50194"/>
                                        </p:tgtEl>
                                        <p:attrNameLst>
                                          <p:attrName>ppt_x</p:attrName>
                                        </p:attrNameLst>
                                      </p:cBhvr>
                                      <p:tavLst>
                                        <p:tav tm="0">
                                          <p:val>
                                            <p:strVal val="#ppt_x"/>
                                          </p:val>
                                        </p:tav>
                                        <p:tav tm="100000">
                                          <p:val>
                                            <p:strVal val="#ppt_x"/>
                                          </p:val>
                                        </p:tav>
                                      </p:tavLst>
                                    </p:anim>
                                    <p:anim calcmode="lin" valueType="num">
                                      <p:cBhvr additive="base">
                                        <p:cTn id="87" dur="500" fill="hold"/>
                                        <p:tgtEl>
                                          <p:spTgt spid="50194"/>
                                        </p:tgtEl>
                                        <p:attrNameLst>
                                          <p:attrName>ppt_y</p:attrName>
                                        </p:attrNameLst>
                                      </p:cBhvr>
                                      <p:tavLst>
                                        <p:tav tm="0">
                                          <p:val>
                                            <p:strVal val="0-#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50196"/>
                                        </p:tgtEl>
                                        <p:attrNameLst>
                                          <p:attrName>style.visibility</p:attrName>
                                        </p:attrNameLst>
                                      </p:cBhvr>
                                      <p:to>
                                        <p:strVal val="visible"/>
                                      </p:to>
                                    </p:set>
                                    <p:anim calcmode="lin" valueType="num">
                                      <p:cBhvr additive="base">
                                        <p:cTn id="92" dur="500" fill="hold"/>
                                        <p:tgtEl>
                                          <p:spTgt spid="50196"/>
                                        </p:tgtEl>
                                        <p:attrNameLst>
                                          <p:attrName>ppt_x</p:attrName>
                                        </p:attrNameLst>
                                      </p:cBhvr>
                                      <p:tavLst>
                                        <p:tav tm="0">
                                          <p:val>
                                            <p:strVal val="1+#ppt_w/2"/>
                                          </p:val>
                                        </p:tav>
                                        <p:tav tm="100000">
                                          <p:val>
                                            <p:strVal val="#ppt_x"/>
                                          </p:val>
                                        </p:tav>
                                      </p:tavLst>
                                    </p:anim>
                                    <p:anim calcmode="lin" valueType="num">
                                      <p:cBhvr additive="base">
                                        <p:cTn id="93" dur="500" fill="hold"/>
                                        <p:tgtEl>
                                          <p:spTgt spid="501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0"/>
                                            </p:cond>
                                          </p:stCondLst>
                                          <p:endCondLst>
                                            <p:cond evt="onStopAudio" delay="0">
                                              <p:tgtEl>
                                                <p:sldTgt/>
                                              </p:tgtEl>
                                            </p:cond>
                                          </p:endCondLst>
                                        </p:cTn>
                                        <p:tgtEl>
                                          <p:sndTgt r:embed="rId3" name="CARBRAKE.WAV"/>
                                        </p:tgtEl>
                                      </p:cMediaNode>
                                    </p:audio>
                                  </p:subTnLst>
                                </p:cTn>
                              </p:par>
                              <p:par>
                                <p:cTn id="94" presetID="2" presetClass="entr" presetSubtype="1" fill="hold" grpId="0" nodeType="withEffect">
                                  <p:stCondLst>
                                    <p:cond delay="0"/>
                                  </p:stCondLst>
                                  <p:childTnLst>
                                    <p:set>
                                      <p:cBhvr>
                                        <p:cTn id="95" dur="1" fill="hold">
                                          <p:stCondLst>
                                            <p:cond delay="0"/>
                                          </p:stCondLst>
                                        </p:cTn>
                                        <p:tgtEl>
                                          <p:spTgt spid="50195"/>
                                        </p:tgtEl>
                                        <p:attrNameLst>
                                          <p:attrName>style.visibility</p:attrName>
                                        </p:attrNameLst>
                                      </p:cBhvr>
                                      <p:to>
                                        <p:strVal val="visible"/>
                                      </p:to>
                                    </p:set>
                                    <p:anim calcmode="lin" valueType="num">
                                      <p:cBhvr additive="base">
                                        <p:cTn id="96" dur="500" fill="hold"/>
                                        <p:tgtEl>
                                          <p:spTgt spid="50195"/>
                                        </p:tgtEl>
                                        <p:attrNameLst>
                                          <p:attrName>ppt_x</p:attrName>
                                        </p:attrNameLst>
                                      </p:cBhvr>
                                      <p:tavLst>
                                        <p:tav tm="0">
                                          <p:val>
                                            <p:strVal val="#ppt_x"/>
                                          </p:val>
                                        </p:tav>
                                        <p:tav tm="100000">
                                          <p:val>
                                            <p:strVal val="#ppt_x"/>
                                          </p:val>
                                        </p:tav>
                                      </p:tavLst>
                                    </p:anim>
                                    <p:anim calcmode="lin" valueType="num">
                                      <p:cBhvr additive="base">
                                        <p:cTn id="97" dur="500" fill="hold"/>
                                        <p:tgtEl>
                                          <p:spTgt spid="50195"/>
                                        </p:tgtEl>
                                        <p:attrNameLst>
                                          <p:attrName>ppt_y</p:attrName>
                                        </p:attrNameLst>
                                      </p:cBhvr>
                                      <p:tavLst>
                                        <p:tav tm="0">
                                          <p:val>
                                            <p:strVal val="0-#ppt_h/2"/>
                                          </p:val>
                                        </p:tav>
                                        <p:tav tm="100000">
                                          <p:val>
                                            <p:strVal val="#ppt_y"/>
                                          </p:val>
                                        </p:tav>
                                      </p:tavLst>
                                    </p:anim>
                                  </p:childTnLst>
                                </p:cTn>
                              </p:par>
                              <p:par>
                                <p:cTn id="98" presetID="2" presetClass="entr" presetSubtype="1" fill="hold" grpId="0" nodeType="withEffect">
                                  <p:stCondLst>
                                    <p:cond delay="0"/>
                                  </p:stCondLst>
                                  <p:childTnLst>
                                    <p:set>
                                      <p:cBhvr>
                                        <p:cTn id="99" dur="1" fill="hold">
                                          <p:stCondLst>
                                            <p:cond delay="0"/>
                                          </p:stCondLst>
                                        </p:cTn>
                                        <p:tgtEl>
                                          <p:spTgt spid="50197"/>
                                        </p:tgtEl>
                                        <p:attrNameLst>
                                          <p:attrName>style.visibility</p:attrName>
                                        </p:attrNameLst>
                                      </p:cBhvr>
                                      <p:to>
                                        <p:strVal val="visible"/>
                                      </p:to>
                                    </p:set>
                                    <p:anim calcmode="lin" valueType="num">
                                      <p:cBhvr additive="base">
                                        <p:cTn id="100" dur="500" fill="hold"/>
                                        <p:tgtEl>
                                          <p:spTgt spid="50197"/>
                                        </p:tgtEl>
                                        <p:attrNameLst>
                                          <p:attrName>ppt_x</p:attrName>
                                        </p:attrNameLst>
                                      </p:cBhvr>
                                      <p:tavLst>
                                        <p:tav tm="0">
                                          <p:val>
                                            <p:strVal val="#ppt_x"/>
                                          </p:val>
                                        </p:tav>
                                        <p:tav tm="100000">
                                          <p:val>
                                            <p:strVal val="#ppt_x"/>
                                          </p:val>
                                        </p:tav>
                                      </p:tavLst>
                                    </p:anim>
                                    <p:anim calcmode="lin" valueType="num">
                                      <p:cBhvr additive="base">
                                        <p:cTn id="101" dur="500" fill="hold"/>
                                        <p:tgtEl>
                                          <p:spTgt spid="50197"/>
                                        </p:tgtEl>
                                        <p:attrNameLst>
                                          <p:attrName>ppt_y</p:attrName>
                                        </p:attrNameLst>
                                      </p:cBhvr>
                                      <p:tavLst>
                                        <p:tav tm="0">
                                          <p:val>
                                            <p:strVal val="0-#ppt_h/2"/>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 presetClass="entr" presetSubtype="1" fill="hold" grpId="0" nodeType="clickEffect">
                                  <p:stCondLst>
                                    <p:cond delay="0"/>
                                  </p:stCondLst>
                                  <p:childTnLst>
                                    <p:set>
                                      <p:cBhvr>
                                        <p:cTn id="105" dur="1" fill="hold">
                                          <p:stCondLst>
                                            <p:cond delay="0"/>
                                          </p:stCondLst>
                                        </p:cTn>
                                        <p:tgtEl>
                                          <p:spTgt spid="50198"/>
                                        </p:tgtEl>
                                        <p:attrNameLst>
                                          <p:attrName>style.visibility</p:attrName>
                                        </p:attrNameLst>
                                      </p:cBhvr>
                                      <p:to>
                                        <p:strVal val="visible"/>
                                      </p:to>
                                    </p:set>
                                    <p:anim calcmode="lin" valueType="num">
                                      <p:cBhvr additive="base">
                                        <p:cTn id="106" dur="500" fill="hold"/>
                                        <p:tgtEl>
                                          <p:spTgt spid="50198"/>
                                        </p:tgtEl>
                                        <p:attrNameLst>
                                          <p:attrName>ppt_x</p:attrName>
                                        </p:attrNameLst>
                                      </p:cBhvr>
                                      <p:tavLst>
                                        <p:tav tm="0">
                                          <p:val>
                                            <p:strVal val="#ppt_x"/>
                                          </p:val>
                                        </p:tav>
                                        <p:tav tm="100000">
                                          <p:val>
                                            <p:strVal val="#ppt_x"/>
                                          </p:val>
                                        </p:tav>
                                      </p:tavLst>
                                    </p:anim>
                                    <p:anim calcmode="lin" valueType="num">
                                      <p:cBhvr additive="base">
                                        <p:cTn id="107" dur="500" fill="hold"/>
                                        <p:tgtEl>
                                          <p:spTgt spid="50198"/>
                                        </p:tgtEl>
                                        <p:attrNameLst>
                                          <p:attrName>ppt_y</p:attrName>
                                        </p:attrNameLst>
                                      </p:cBhvr>
                                      <p:tavLst>
                                        <p:tav tm="0">
                                          <p:val>
                                            <p:strVal val="0-#ppt_h/2"/>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1" fill="hold" nodeType="clickEffect">
                                  <p:stCondLst>
                                    <p:cond delay="0"/>
                                  </p:stCondLst>
                                  <p:childTnLst>
                                    <p:set>
                                      <p:cBhvr>
                                        <p:cTn id="111" dur="1" fill="hold">
                                          <p:stCondLst>
                                            <p:cond delay="0"/>
                                          </p:stCondLst>
                                        </p:cTn>
                                        <p:tgtEl>
                                          <p:spTgt spid="50199"/>
                                        </p:tgtEl>
                                        <p:attrNameLst>
                                          <p:attrName>style.visibility</p:attrName>
                                        </p:attrNameLst>
                                      </p:cBhvr>
                                      <p:to>
                                        <p:strVal val="visible"/>
                                      </p:to>
                                    </p:set>
                                    <p:anim calcmode="lin" valueType="num">
                                      <p:cBhvr additive="base">
                                        <p:cTn id="112" dur="500" fill="hold"/>
                                        <p:tgtEl>
                                          <p:spTgt spid="50199"/>
                                        </p:tgtEl>
                                        <p:attrNameLst>
                                          <p:attrName>ppt_x</p:attrName>
                                        </p:attrNameLst>
                                      </p:cBhvr>
                                      <p:tavLst>
                                        <p:tav tm="0">
                                          <p:val>
                                            <p:strVal val="#ppt_x"/>
                                          </p:val>
                                        </p:tav>
                                        <p:tav tm="100000">
                                          <p:val>
                                            <p:strVal val="#ppt_x"/>
                                          </p:val>
                                        </p:tav>
                                      </p:tavLst>
                                    </p:anim>
                                    <p:anim calcmode="lin" valueType="num">
                                      <p:cBhvr additive="base">
                                        <p:cTn id="113" dur="500" fill="hold"/>
                                        <p:tgtEl>
                                          <p:spTgt spid="50199"/>
                                        </p:tgtEl>
                                        <p:attrNameLst>
                                          <p:attrName>ppt_y</p:attrName>
                                        </p:attrNameLst>
                                      </p:cBhvr>
                                      <p:tavLst>
                                        <p:tav tm="0">
                                          <p:val>
                                            <p:strVal val="0-#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1" fill="hold" grpId="0" nodeType="clickEffect">
                                  <p:stCondLst>
                                    <p:cond delay="0"/>
                                  </p:stCondLst>
                                  <p:childTnLst>
                                    <p:set>
                                      <p:cBhvr>
                                        <p:cTn id="117" dur="1" fill="hold">
                                          <p:stCondLst>
                                            <p:cond delay="0"/>
                                          </p:stCondLst>
                                        </p:cTn>
                                        <p:tgtEl>
                                          <p:spTgt spid="50201"/>
                                        </p:tgtEl>
                                        <p:attrNameLst>
                                          <p:attrName>style.visibility</p:attrName>
                                        </p:attrNameLst>
                                      </p:cBhvr>
                                      <p:to>
                                        <p:strVal val="visible"/>
                                      </p:to>
                                    </p:set>
                                    <p:anim calcmode="lin" valueType="num">
                                      <p:cBhvr additive="base">
                                        <p:cTn id="118" dur="500" fill="hold"/>
                                        <p:tgtEl>
                                          <p:spTgt spid="50201"/>
                                        </p:tgtEl>
                                        <p:attrNameLst>
                                          <p:attrName>ppt_x</p:attrName>
                                        </p:attrNameLst>
                                      </p:cBhvr>
                                      <p:tavLst>
                                        <p:tav tm="0">
                                          <p:val>
                                            <p:strVal val="#ppt_x"/>
                                          </p:val>
                                        </p:tav>
                                        <p:tav tm="100000">
                                          <p:val>
                                            <p:strVal val="#ppt_x"/>
                                          </p:val>
                                        </p:tav>
                                      </p:tavLst>
                                    </p:anim>
                                    <p:anim calcmode="lin" valueType="num">
                                      <p:cBhvr additive="base">
                                        <p:cTn id="119" dur="500" fill="hold"/>
                                        <p:tgtEl>
                                          <p:spTgt spid="50201"/>
                                        </p:tgtEl>
                                        <p:attrNameLst>
                                          <p:attrName>ppt_y</p:attrName>
                                        </p:attrNameLst>
                                      </p:cBhvr>
                                      <p:tavLst>
                                        <p:tav tm="0">
                                          <p:val>
                                            <p:strVal val="0-#ppt_h/2"/>
                                          </p:val>
                                        </p:tav>
                                        <p:tav tm="100000">
                                          <p:val>
                                            <p:strVal val="#ppt_y"/>
                                          </p:val>
                                        </p:tav>
                                      </p:tavLst>
                                    </p:anim>
                                  </p:childTnLst>
                                </p:cTn>
                              </p:par>
                              <p:par>
                                <p:cTn id="120" presetID="2" presetClass="entr" presetSubtype="1" fill="hold" grpId="0" nodeType="withEffect">
                                  <p:stCondLst>
                                    <p:cond delay="0"/>
                                  </p:stCondLst>
                                  <p:childTnLst>
                                    <p:set>
                                      <p:cBhvr>
                                        <p:cTn id="121" dur="1" fill="hold">
                                          <p:stCondLst>
                                            <p:cond delay="0"/>
                                          </p:stCondLst>
                                        </p:cTn>
                                        <p:tgtEl>
                                          <p:spTgt spid="50200"/>
                                        </p:tgtEl>
                                        <p:attrNameLst>
                                          <p:attrName>style.visibility</p:attrName>
                                        </p:attrNameLst>
                                      </p:cBhvr>
                                      <p:to>
                                        <p:strVal val="visible"/>
                                      </p:to>
                                    </p:set>
                                    <p:anim calcmode="lin" valueType="num">
                                      <p:cBhvr additive="base">
                                        <p:cTn id="122" dur="500" fill="hold"/>
                                        <p:tgtEl>
                                          <p:spTgt spid="50200"/>
                                        </p:tgtEl>
                                        <p:attrNameLst>
                                          <p:attrName>ppt_x</p:attrName>
                                        </p:attrNameLst>
                                      </p:cBhvr>
                                      <p:tavLst>
                                        <p:tav tm="0">
                                          <p:val>
                                            <p:strVal val="#ppt_x"/>
                                          </p:val>
                                        </p:tav>
                                        <p:tav tm="100000">
                                          <p:val>
                                            <p:strVal val="#ppt_x"/>
                                          </p:val>
                                        </p:tav>
                                      </p:tavLst>
                                    </p:anim>
                                    <p:anim calcmode="lin" valueType="num">
                                      <p:cBhvr additive="base">
                                        <p:cTn id="123" dur="500" fill="hold"/>
                                        <p:tgtEl>
                                          <p:spTgt spid="50200"/>
                                        </p:tgtEl>
                                        <p:attrNameLst>
                                          <p:attrName>ppt_y</p:attrName>
                                        </p:attrNameLst>
                                      </p:cBhvr>
                                      <p:tavLst>
                                        <p:tav tm="0">
                                          <p:val>
                                            <p:strVal val="0-#ppt_h/2"/>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1" fill="hold" grpId="0" nodeType="clickEffect">
                                  <p:stCondLst>
                                    <p:cond delay="0"/>
                                  </p:stCondLst>
                                  <p:iterate type="lt">
                                    <p:tmPct val="100000"/>
                                  </p:iterate>
                                  <p:childTnLst>
                                    <p:set>
                                      <p:cBhvr>
                                        <p:cTn id="127" dur="1" fill="hold">
                                          <p:stCondLst>
                                            <p:cond delay="0"/>
                                          </p:stCondLst>
                                        </p:cTn>
                                        <p:tgtEl>
                                          <p:spTgt spid="50202">
                                            <p:txEl>
                                              <p:pRg st="0" end="0"/>
                                            </p:txEl>
                                          </p:spTgt>
                                        </p:tgtEl>
                                        <p:attrNameLst>
                                          <p:attrName>style.visibility</p:attrName>
                                        </p:attrNameLst>
                                      </p:cBhvr>
                                      <p:to>
                                        <p:strVal val="visible"/>
                                      </p:to>
                                    </p:set>
                                    <p:animEffect transition="in" filter="wipe(up)">
                                      <p:cBhvr>
                                        <p:cTn id="128" dur="75"/>
                                        <p:tgtEl>
                                          <p:spTgt spid="50202">
                                            <p:txEl>
                                              <p:pRg st="0" end="0"/>
                                            </p:txEl>
                                          </p:spTgt>
                                        </p:tgtEl>
                                      </p:cBhvr>
                                    </p:animEffect>
                                  </p:childTnLst>
                                  <p:subTnLst>
                                    <p:audio>
                                      <p:cMediaNode>
                                        <p:cTn display="0" masterRel="sameClick">
                                          <p:stCondLst>
                                            <p:cond evt="begin" delay="0">
                                              <p:tn val="126"/>
                                            </p:cond>
                                          </p:stCondLst>
                                          <p:endCondLst>
                                            <p:cond evt="onStopAudio" delay="0">
                                              <p:tgtEl>
                                                <p:sldTgt/>
                                              </p:tgtEl>
                                            </p:cond>
                                          </p:endCondLst>
                                        </p:cTn>
                                        <p:tgtEl>
                                          <p:sndTgt r:embed="rId6"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autoUpdateAnimBg="0"/>
      <p:bldP spid="50181" grpId="0" build="p" autoUpdateAnimBg="0"/>
      <p:bldP spid="50182" grpId="0" build="p" autoUpdateAnimBg="0"/>
      <p:bldP spid="50183" grpId="0" build="p" autoUpdateAnimBg="0"/>
      <p:bldP spid="50184" grpId="0" animBg="1" autoUpdateAnimBg="0"/>
      <p:bldP spid="50185" grpId="0" autoUpdateAnimBg="0"/>
      <p:bldP spid="50186" grpId="0" build="p" autoUpdateAnimBg="0"/>
      <p:bldP spid="50187" grpId="0" animBg="1"/>
      <p:bldP spid="50188" grpId="0" build="p" autoUpdateAnimBg="0"/>
      <p:bldP spid="50189" grpId="0" animBg="1"/>
      <p:bldP spid="50191" grpId="0" animBg="1"/>
      <p:bldP spid="50192" grpId="0" animBg="1"/>
      <p:bldP spid="50193" grpId="0" animBg="1"/>
      <p:bldP spid="50195" grpId="0" animBg="1"/>
      <p:bldP spid="50196" grpId="0" animBg="1"/>
      <p:bldP spid="50197" grpId="0" animBg="1"/>
      <p:bldP spid="50198" grpId="0" animBg="1"/>
      <p:bldP spid="50200" grpId="0" animBg="1"/>
      <p:bldP spid="50201" grpId="0" animBg="1"/>
      <p:bldP spid="5020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E8C0D770-016E-44D0-9635-F6E4CC2329C4}" type="slidenum">
              <a:rPr lang="en-US" altLang="en-US" sz="1400" b="0">
                <a:solidFill>
                  <a:srgbClr val="000000"/>
                </a:solidFill>
              </a:rPr>
              <a:pPr algn="r"/>
              <a:t>22</a:t>
            </a:fld>
            <a:endParaRPr lang="en-US" altLang="en-US" sz="1400" b="0">
              <a:solidFill>
                <a:srgbClr val="000000"/>
              </a:solidFill>
            </a:endParaRPr>
          </a:p>
        </p:txBody>
      </p:sp>
      <p:sp>
        <p:nvSpPr>
          <p:cNvPr id="50179" name="Text Box 2"/>
          <p:cNvSpPr txBox="1">
            <a:spLocks noChangeArrowheads="1"/>
          </p:cNvSpPr>
          <p:nvPr/>
        </p:nvSpPr>
        <p:spPr bwMode="auto">
          <a:xfrm>
            <a:off x="2895601" y="566738"/>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50180" name="Text Box 3"/>
          <p:cNvSpPr txBox="1">
            <a:spLocks noChangeArrowheads="1"/>
          </p:cNvSpPr>
          <p:nvPr/>
        </p:nvSpPr>
        <p:spPr bwMode="auto">
          <a:xfrm>
            <a:off x="1889126" y="1023938"/>
            <a:ext cx="778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If a reaction vessel contains 120.0 g of KO</a:t>
            </a:r>
            <a:r>
              <a:rPr lang="en-US" altLang="en-US" sz="2200" baseline="-25000">
                <a:solidFill>
                  <a:srgbClr val="000000"/>
                </a:solidFill>
              </a:rPr>
              <a:t>2</a:t>
            </a:r>
            <a:r>
              <a:rPr lang="en-US" altLang="en-US" sz="2200">
                <a:solidFill>
                  <a:srgbClr val="000000"/>
                </a:solidFill>
              </a:rPr>
              <a:t> and 47.0 g of H</a:t>
            </a:r>
            <a:r>
              <a:rPr lang="en-US" altLang="en-US" sz="2200" baseline="-25000">
                <a:solidFill>
                  <a:srgbClr val="000000"/>
                </a:solidFill>
              </a:rPr>
              <a:t>2</a:t>
            </a:r>
            <a:r>
              <a:rPr lang="en-US" altLang="en-US" sz="2200">
                <a:solidFill>
                  <a:srgbClr val="000000"/>
                </a:solidFill>
              </a:rPr>
              <a:t>O, how many grams of O</a:t>
            </a:r>
            <a:r>
              <a:rPr lang="en-US" altLang="en-US" sz="2200" baseline="-25000">
                <a:solidFill>
                  <a:srgbClr val="000000"/>
                </a:solidFill>
              </a:rPr>
              <a:t>2</a:t>
            </a:r>
            <a:r>
              <a:rPr lang="en-US" altLang="en-US" sz="2200">
                <a:solidFill>
                  <a:srgbClr val="000000"/>
                </a:solidFill>
              </a:rPr>
              <a:t> can be produced?</a:t>
            </a:r>
          </a:p>
        </p:txBody>
      </p:sp>
      <p:sp>
        <p:nvSpPr>
          <p:cNvPr id="50181" name="Text Box 4"/>
          <p:cNvSpPr txBox="1">
            <a:spLocks noChangeArrowheads="1"/>
          </p:cNvSpPr>
          <p:nvPr/>
        </p:nvSpPr>
        <p:spPr bwMode="auto">
          <a:xfrm>
            <a:off x="2819401" y="1785938"/>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50182" name="Text Box 5"/>
          <p:cNvSpPr txBox="1">
            <a:spLocks noChangeArrowheads="1"/>
          </p:cNvSpPr>
          <p:nvPr/>
        </p:nvSpPr>
        <p:spPr bwMode="auto">
          <a:xfrm>
            <a:off x="2727325" y="220821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120.0 g</a:t>
            </a:r>
          </a:p>
        </p:txBody>
      </p:sp>
      <p:sp>
        <p:nvSpPr>
          <p:cNvPr id="50183" name="Text Box 6"/>
          <p:cNvSpPr txBox="1">
            <a:spLocks noChangeArrowheads="1"/>
          </p:cNvSpPr>
          <p:nvPr/>
        </p:nvSpPr>
        <p:spPr bwMode="auto">
          <a:xfrm>
            <a:off x="4403725" y="2208213"/>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47.0 g</a:t>
            </a:r>
          </a:p>
        </p:txBody>
      </p:sp>
      <p:sp>
        <p:nvSpPr>
          <p:cNvPr id="50184" name="Text Box 7"/>
          <p:cNvSpPr txBox="1">
            <a:spLocks noChangeArrowheads="1"/>
          </p:cNvSpPr>
          <p:nvPr/>
        </p:nvSpPr>
        <p:spPr bwMode="auto">
          <a:xfrm>
            <a:off x="7604125" y="2132013"/>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g</a:t>
            </a:r>
          </a:p>
        </p:txBody>
      </p:sp>
      <p:sp>
        <p:nvSpPr>
          <p:cNvPr id="50185" name="Text Box 8"/>
          <p:cNvSpPr txBox="1">
            <a:spLocks noChangeArrowheads="1"/>
          </p:cNvSpPr>
          <p:nvPr/>
        </p:nvSpPr>
        <p:spPr bwMode="auto">
          <a:xfrm>
            <a:off x="1736726" y="2994025"/>
            <a:ext cx="13557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Based on:</a:t>
            </a:r>
          </a:p>
          <a:p>
            <a:pPr algn="l" eaLnBrk="0" fontAlgn="base" hangingPunct="0">
              <a:spcBef>
                <a:spcPct val="0"/>
              </a:spcBef>
              <a:spcAft>
                <a:spcPct val="0"/>
              </a:spcAft>
            </a:pPr>
            <a:r>
              <a:rPr lang="en-US" altLang="en-US" sz="2200">
                <a:solidFill>
                  <a:srgbClr val="000000"/>
                </a:solidFill>
              </a:rPr>
              <a:t>KO</a:t>
            </a:r>
            <a:r>
              <a:rPr lang="en-US" altLang="en-US" sz="2200" baseline="-25000">
                <a:solidFill>
                  <a:srgbClr val="000000"/>
                </a:solidFill>
              </a:rPr>
              <a:t>2</a:t>
            </a:r>
            <a:endParaRPr lang="en-US" altLang="en-US" sz="2200">
              <a:solidFill>
                <a:srgbClr val="000000"/>
              </a:solidFill>
            </a:endParaRPr>
          </a:p>
        </p:txBody>
      </p:sp>
      <p:sp>
        <p:nvSpPr>
          <p:cNvPr id="50186" name="Text Box 9"/>
          <p:cNvSpPr txBox="1">
            <a:spLocks noChangeArrowheads="1"/>
          </p:cNvSpPr>
          <p:nvPr/>
        </p:nvSpPr>
        <p:spPr bwMode="auto">
          <a:xfrm>
            <a:off x="8747125" y="3070225"/>
            <a:ext cx="198278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            g O</a:t>
            </a:r>
            <a:r>
              <a:rPr lang="en-US" altLang="en-US" sz="2200" baseline="-25000">
                <a:solidFill>
                  <a:srgbClr val="000000"/>
                </a:solidFill>
              </a:rPr>
              <a:t>2</a:t>
            </a:r>
            <a:r>
              <a:rPr lang="en-US" altLang="en-US" sz="2200">
                <a:solidFill>
                  <a:srgbClr val="000000"/>
                </a:solidFill>
              </a:rPr>
              <a:t>    </a:t>
            </a:r>
          </a:p>
        </p:txBody>
      </p:sp>
      <p:sp>
        <p:nvSpPr>
          <p:cNvPr id="50187" name="Line 10"/>
          <p:cNvSpPr>
            <a:spLocks noChangeShapeType="1"/>
          </p:cNvSpPr>
          <p:nvPr/>
        </p:nvSpPr>
        <p:spPr bwMode="auto">
          <a:xfrm>
            <a:off x="3200400" y="3386138"/>
            <a:ext cx="548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88" name="Text Box 11"/>
          <p:cNvSpPr txBox="1">
            <a:spLocks noChangeArrowheads="1"/>
          </p:cNvSpPr>
          <p:nvPr/>
        </p:nvSpPr>
        <p:spPr bwMode="auto">
          <a:xfrm>
            <a:off x="3124200" y="2989263"/>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CC"/>
                </a:solidFill>
              </a:rPr>
              <a:t>120.0 g KO</a:t>
            </a:r>
            <a:r>
              <a:rPr lang="en-US" altLang="en-US" baseline="-25000">
                <a:solidFill>
                  <a:srgbClr val="0000CC"/>
                </a:solidFill>
              </a:rPr>
              <a:t>2</a:t>
            </a:r>
            <a:endParaRPr lang="en-US" altLang="en-US">
              <a:solidFill>
                <a:srgbClr val="0000CC"/>
              </a:solidFill>
            </a:endParaRPr>
          </a:p>
        </p:txBody>
      </p:sp>
      <p:sp>
        <p:nvSpPr>
          <p:cNvPr id="50189" name="Line 12"/>
          <p:cNvSpPr>
            <a:spLocks noChangeShapeType="1"/>
          </p:cNvSpPr>
          <p:nvPr/>
        </p:nvSpPr>
        <p:spPr bwMode="auto">
          <a:xfrm>
            <a:off x="4572000" y="2928938"/>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0" name="Object 13"/>
          <p:cNvGraphicFramePr>
            <a:graphicFrameLocks noChangeAspect="1"/>
          </p:cNvGraphicFramePr>
          <p:nvPr/>
        </p:nvGraphicFramePr>
        <p:xfrm>
          <a:off x="4572000" y="2928938"/>
          <a:ext cx="990600" cy="990600"/>
        </p:xfrm>
        <a:graphic>
          <a:graphicData uri="http://schemas.openxmlformats.org/presentationml/2006/ole">
            <mc:AlternateContent xmlns:mc="http://schemas.openxmlformats.org/markup-compatibility/2006">
              <mc:Choice xmlns:v="urn:schemas-microsoft-com:vml" Requires="v">
                <p:oleObj spid="_x0000_s11280" name="Equation" r:id="rId9" imgW="409534" imgH="409534" progId="Equation.3">
                  <p:embed/>
                </p:oleObj>
              </mc:Choice>
              <mc:Fallback>
                <p:oleObj name="Equation" r:id="rId9" imgW="409534" imgH="40953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2928938"/>
                        <a:ext cx="990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91" name="Line 14"/>
          <p:cNvSpPr>
            <a:spLocks noChangeShapeType="1"/>
          </p:cNvSpPr>
          <p:nvPr/>
        </p:nvSpPr>
        <p:spPr bwMode="auto">
          <a:xfrm>
            <a:off x="5257800" y="3614738"/>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2" name="Line 15"/>
          <p:cNvSpPr>
            <a:spLocks noChangeShapeType="1"/>
          </p:cNvSpPr>
          <p:nvPr/>
        </p:nvSpPr>
        <p:spPr bwMode="auto">
          <a:xfrm>
            <a:off x="3810000" y="3157538"/>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3" name="Line 16"/>
          <p:cNvSpPr>
            <a:spLocks noChangeShapeType="1"/>
          </p:cNvSpPr>
          <p:nvPr/>
        </p:nvSpPr>
        <p:spPr bwMode="auto">
          <a:xfrm>
            <a:off x="5562600" y="2928938"/>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4" name="Object 17"/>
          <p:cNvGraphicFramePr>
            <a:graphicFrameLocks noChangeAspect="1"/>
          </p:cNvGraphicFramePr>
          <p:nvPr/>
        </p:nvGraphicFramePr>
        <p:xfrm>
          <a:off x="5562600" y="2928939"/>
          <a:ext cx="1524000" cy="890587"/>
        </p:xfrm>
        <a:graphic>
          <a:graphicData uri="http://schemas.openxmlformats.org/presentationml/2006/ole">
            <mc:AlternateContent xmlns:mc="http://schemas.openxmlformats.org/markup-compatibility/2006">
              <mc:Choice xmlns:v="urn:schemas-microsoft-com:vml" Requires="v">
                <p:oleObj spid="_x0000_s11281" name="Equation" r:id="rId11" imgW="723882" imgH="419229" progId="Equation.3">
                  <p:embed/>
                </p:oleObj>
              </mc:Choice>
              <mc:Fallback>
                <p:oleObj name="Equation" r:id="rId11" imgW="723882" imgH="4192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2928939"/>
                        <a:ext cx="1524000" cy="890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95" name="Line 18"/>
          <p:cNvSpPr>
            <a:spLocks noChangeShapeType="1"/>
          </p:cNvSpPr>
          <p:nvPr/>
        </p:nvSpPr>
        <p:spPr bwMode="auto">
          <a:xfrm>
            <a:off x="4876800" y="3081338"/>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6" name="Line 19"/>
          <p:cNvSpPr>
            <a:spLocks noChangeShapeType="1"/>
          </p:cNvSpPr>
          <p:nvPr/>
        </p:nvSpPr>
        <p:spPr bwMode="auto">
          <a:xfrm>
            <a:off x="4038600" y="3081338"/>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7" name="Line 20"/>
          <p:cNvSpPr>
            <a:spLocks noChangeShapeType="1"/>
          </p:cNvSpPr>
          <p:nvPr/>
        </p:nvSpPr>
        <p:spPr bwMode="auto">
          <a:xfrm>
            <a:off x="5791200" y="3538538"/>
            <a:ext cx="1066800" cy="762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198" name="Line 21"/>
          <p:cNvSpPr>
            <a:spLocks noChangeShapeType="1"/>
          </p:cNvSpPr>
          <p:nvPr/>
        </p:nvSpPr>
        <p:spPr bwMode="auto">
          <a:xfrm>
            <a:off x="7010400" y="2852738"/>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0199" name="Object 22"/>
          <p:cNvGraphicFramePr>
            <a:graphicFrameLocks noChangeAspect="1"/>
          </p:cNvGraphicFramePr>
          <p:nvPr/>
        </p:nvGraphicFramePr>
        <p:xfrm>
          <a:off x="7086600" y="3005139"/>
          <a:ext cx="1219200" cy="827087"/>
        </p:xfrm>
        <a:graphic>
          <a:graphicData uri="http://schemas.openxmlformats.org/presentationml/2006/ole">
            <mc:AlternateContent xmlns:mc="http://schemas.openxmlformats.org/markup-compatibility/2006">
              <mc:Choice xmlns:v="urn:schemas-microsoft-com:vml" Requires="v">
                <p:oleObj spid="_x0000_s11282" name="Equation" r:id="rId13" imgW="628696" imgH="419229" progId="Equation.3">
                  <p:embed/>
                </p:oleObj>
              </mc:Choice>
              <mc:Fallback>
                <p:oleObj name="Equation" r:id="rId13" imgW="628696" imgH="41922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86600" y="3005139"/>
                        <a:ext cx="1219200"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200" name="Line 23"/>
          <p:cNvSpPr>
            <a:spLocks noChangeShapeType="1"/>
          </p:cNvSpPr>
          <p:nvPr/>
        </p:nvSpPr>
        <p:spPr bwMode="auto">
          <a:xfrm>
            <a:off x="7239000" y="3538538"/>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201" name="Line 24"/>
          <p:cNvSpPr>
            <a:spLocks noChangeShapeType="1"/>
          </p:cNvSpPr>
          <p:nvPr/>
        </p:nvSpPr>
        <p:spPr bwMode="auto">
          <a:xfrm>
            <a:off x="5943600" y="3081338"/>
            <a:ext cx="7620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0202" name="Text Box 25"/>
          <p:cNvSpPr txBox="1">
            <a:spLocks noChangeArrowheads="1"/>
          </p:cNvSpPr>
          <p:nvPr/>
        </p:nvSpPr>
        <p:spPr bwMode="auto">
          <a:xfrm>
            <a:off x="8991600" y="3141664"/>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40.</a:t>
            </a:r>
            <a:r>
              <a:rPr lang="en-US" altLang="en-US" u="sng">
                <a:solidFill>
                  <a:srgbClr val="CC0000"/>
                </a:solidFill>
              </a:rPr>
              <a:t>5</a:t>
            </a:r>
            <a:r>
              <a:rPr lang="en-US" altLang="en-US">
                <a:solidFill>
                  <a:srgbClr val="CC0000"/>
                </a:solidFill>
              </a:rPr>
              <a:t>1</a:t>
            </a:r>
          </a:p>
        </p:txBody>
      </p:sp>
      <p:sp>
        <p:nvSpPr>
          <p:cNvPr id="51226" name="Text Box 26"/>
          <p:cNvSpPr txBox="1">
            <a:spLocks noChangeArrowheads="1"/>
          </p:cNvSpPr>
          <p:nvPr/>
        </p:nvSpPr>
        <p:spPr bwMode="auto">
          <a:xfrm>
            <a:off x="1736726" y="4086226"/>
            <a:ext cx="12493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Based on:</a:t>
            </a:r>
          </a:p>
          <a:p>
            <a:pPr algn="l" eaLnBrk="0" fontAlgn="base" hangingPunct="0">
              <a:spcBef>
                <a:spcPct val="0"/>
              </a:spcBef>
              <a:spcAft>
                <a:spcPct val="0"/>
              </a:spcAft>
            </a:pPr>
            <a:r>
              <a:rPr lang="en-US" altLang="en-US">
                <a:solidFill>
                  <a:srgbClr val="000000"/>
                </a:solidFill>
              </a:rPr>
              <a:t>H</a:t>
            </a:r>
            <a:r>
              <a:rPr lang="en-US" altLang="en-US" baseline="-25000">
                <a:solidFill>
                  <a:srgbClr val="000000"/>
                </a:solidFill>
              </a:rPr>
              <a:t>2</a:t>
            </a:r>
            <a:r>
              <a:rPr lang="en-US" altLang="en-US">
                <a:solidFill>
                  <a:srgbClr val="000000"/>
                </a:solidFill>
              </a:rPr>
              <a:t>O</a:t>
            </a:r>
          </a:p>
        </p:txBody>
      </p:sp>
      <p:sp>
        <p:nvSpPr>
          <p:cNvPr id="51227" name="Text Box 27"/>
          <p:cNvSpPr txBox="1">
            <a:spLocks noChangeArrowheads="1"/>
          </p:cNvSpPr>
          <p:nvPr/>
        </p:nvSpPr>
        <p:spPr bwMode="auto">
          <a:xfrm>
            <a:off x="8763001" y="4132263"/>
            <a:ext cx="17043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              g O</a:t>
            </a:r>
            <a:r>
              <a:rPr lang="en-US" altLang="en-US" baseline="-25000">
                <a:solidFill>
                  <a:srgbClr val="000000"/>
                </a:solidFill>
              </a:rPr>
              <a:t>2</a:t>
            </a:r>
            <a:endParaRPr lang="en-US" altLang="en-US">
              <a:solidFill>
                <a:srgbClr val="000000"/>
              </a:solidFill>
            </a:endParaRPr>
          </a:p>
        </p:txBody>
      </p:sp>
      <p:sp>
        <p:nvSpPr>
          <p:cNvPr id="51228" name="Text Box 28"/>
          <p:cNvSpPr txBox="1">
            <a:spLocks noChangeArrowheads="1"/>
          </p:cNvSpPr>
          <p:nvPr/>
        </p:nvSpPr>
        <p:spPr bwMode="auto">
          <a:xfrm>
            <a:off x="1981201" y="5029201"/>
            <a:ext cx="8069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Question if only 35.2 g of O</a:t>
            </a:r>
            <a:r>
              <a:rPr lang="en-US" altLang="en-US" baseline="-25000">
                <a:solidFill>
                  <a:srgbClr val="008000"/>
                </a:solidFill>
              </a:rPr>
              <a:t>2</a:t>
            </a:r>
            <a:r>
              <a:rPr lang="en-US" altLang="en-US">
                <a:solidFill>
                  <a:srgbClr val="008000"/>
                </a:solidFill>
              </a:rPr>
              <a:t> were recovered, what was the percent yield?</a:t>
            </a:r>
          </a:p>
        </p:txBody>
      </p:sp>
      <p:graphicFrame>
        <p:nvGraphicFramePr>
          <p:cNvPr id="51229" name="Object 29"/>
          <p:cNvGraphicFramePr>
            <a:graphicFrameLocks noChangeAspect="1"/>
          </p:cNvGraphicFramePr>
          <p:nvPr/>
        </p:nvGraphicFramePr>
        <p:xfrm>
          <a:off x="3124201" y="5638800"/>
          <a:ext cx="5330825" cy="725488"/>
        </p:xfrm>
        <a:graphic>
          <a:graphicData uri="http://schemas.openxmlformats.org/presentationml/2006/ole">
            <mc:AlternateContent xmlns:mc="http://schemas.openxmlformats.org/markup-compatibility/2006">
              <mc:Choice xmlns:v="urn:schemas-microsoft-com:vml" Requires="v">
                <p:oleObj spid="_x0000_s11283" name="Equation" r:id="rId15" imgW="2882900" imgH="393700" progId="Equation.3">
                  <p:embed/>
                </p:oleObj>
              </mc:Choice>
              <mc:Fallback>
                <p:oleObj name="Equation" r:id="rId15" imgW="2882900" imgH="3937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1" y="5638800"/>
                        <a:ext cx="5330825"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0" name="Line 30"/>
          <p:cNvSpPr>
            <a:spLocks noChangeShapeType="1"/>
          </p:cNvSpPr>
          <p:nvPr/>
        </p:nvSpPr>
        <p:spPr bwMode="auto">
          <a:xfrm>
            <a:off x="3048000" y="4376738"/>
            <a:ext cx="5715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sz="2000" b="1">
              <a:solidFill>
                <a:srgbClr val="000000"/>
              </a:solidFill>
            </a:endParaRPr>
          </a:p>
        </p:txBody>
      </p:sp>
      <p:sp>
        <p:nvSpPr>
          <p:cNvPr id="51231" name="Rectangle 31"/>
          <p:cNvSpPr>
            <a:spLocks noChangeArrowheads="1"/>
          </p:cNvSpPr>
          <p:nvPr/>
        </p:nvSpPr>
        <p:spPr bwMode="auto">
          <a:xfrm>
            <a:off x="2743200" y="2319339"/>
            <a:ext cx="1143000" cy="39687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Hide</a:t>
            </a:r>
          </a:p>
        </p:txBody>
      </p:sp>
      <p:sp>
        <p:nvSpPr>
          <p:cNvPr id="51232" name="Text Box 32"/>
          <p:cNvSpPr txBox="1">
            <a:spLocks noChangeArrowheads="1"/>
          </p:cNvSpPr>
          <p:nvPr/>
        </p:nvSpPr>
        <p:spPr bwMode="auto">
          <a:xfrm>
            <a:off x="2955925" y="3995738"/>
            <a:ext cx="13724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00"/>
                </a:solidFill>
              </a:rPr>
              <a:t>47.0 g H</a:t>
            </a:r>
            <a:r>
              <a:rPr lang="en-US" altLang="en-US" baseline="-25000">
                <a:solidFill>
                  <a:srgbClr val="000000"/>
                </a:solidFill>
              </a:rPr>
              <a:t>2</a:t>
            </a:r>
            <a:r>
              <a:rPr lang="en-US" altLang="en-US">
                <a:solidFill>
                  <a:srgbClr val="000000"/>
                </a:solidFill>
              </a:rPr>
              <a:t>O</a:t>
            </a:r>
          </a:p>
        </p:txBody>
      </p:sp>
      <p:sp>
        <p:nvSpPr>
          <p:cNvPr id="51233" name="Line 33"/>
          <p:cNvSpPr>
            <a:spLocks noChangeShapeType="1"/>
          </p:cNvSpPr>
          <p:nvPr/>
        </p:nvSpPr>
        <p:spPr bwMode="auto">
          <a:xfrm>
            <a:off x="4267200" y="3919538"/>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34" name="Object 34"/>
          <p:cNvGraphicFramePr>
            <a:graphicFrameLocks noChangeAspect="1"/>
          </p:cNvGraphicFramePr>
          <p:nvPr/>
        </p:nvGraphicFramePr>
        <p:xfrm>
          <a:off x="4267200" y="3971925"/>
          <a:ext cx="1600200" cy="820738"/>
        </p:xfrm>
        <a:graphic>
          <a:graphicData uri="http://schemas.openxmlformats.org/presentationml/2006/ole">
            <mc:AlternateContent xmlns:mc="http://schemas.openxmlformats.org/markup-compatibility/2006">
              <mc:Choice xmlns:v="urn:schemas-microsoft-com:vml" Requires="v">
                <p:oleObj spid="_x0000_s11284" name="Equation" r:id="rId17" imgW="837836" imgH="431613" progId="Equation.3">
                  <p:embed/>
                </p:oleObj>
              </mc:Choice>
              <mc:Fallback>
                <p:oleObj name="Equation" r:id="rId17" imgW="837836" imgH="43161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67200" y="3971925"/>
                        <a:ext cx="1600200"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5" name="Line 35"/>
          <p:cNvSpPr>
            <a:spLocks noChangeShapeType="1"/>
          </p:cNvSpPr>
          <p:nvPr/>
        </p:nvSpPr>
        <p:spPr bwMode="auto">
          <a:xfrm>
            <a:off x="5105400" y="4529138"/>
            <a:ext cx="6096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sp>
        <p:nvSpPr>
          <p:cNvPr id="51236" name="Line 36"/>
          <p:cNvSpPr>
            <a:spLocks noChangeShapeType="1"/>
          </p:cNvSpPr>
          <p:nvPr/>
        </p:nvSpPr>
        <p:spPr bwMode="auto">
          <a:xfrm>
            <a:off x="3505200" y="4148138"/>
            <a:ext cx="6096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sp>
        <p:nvSpPr>
          <p:cNvPr id="51237" name="Line 37"/>
          <p:cNvSpPr>
            <a:spLocks noChangeShapeType="1"/>
          </p:cNvSpPr>
          <p:nvPr/>
        </p:nvSpPr>
        <p:spPr bwMode="auto">
          <a:xfrm>
            <a:off x="5867400" y="3995738"/>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38" name="Object 38"/>
          <p:cNvGraphicFramePr>
            <a:graphicFrameLocks noChangeAspect="1"/>
          </p:cNvGraphicFramePr>
          <p:nvPr/>
        </p:nvGraphicFramePr>
        <p:xfrm>
          <a:off x="5867400" y="3995738"/>
          <a:ext cx="1447800" cy="831850"/>
        </p:xfrm>
        <a:graphic>
          <a:graphicData uri="http://schemas.openxmlformats.org/presentationml/2006/ole">
            <mc:AlternateContent xmlns:mc="http://schemas.openxmlformats.org/markup-compatibility/2006">
              <mc:Choice xmlns:v="urn:schemas-microsoft-com:vml" Requires="v">
                <p:oleObj spid="_x0000_s11285" name="Equation" r:id="rId19" imgW="748975" imgH="431613" progId="Equation.3">
                  <p:embed/>
                </p:oleObj>
              </mc:Choice>
              <mc:Fallback>
                <p:oleObj name="Equation" r:id="rId19" imgW="748975" imgH="431613"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867400" y="3995738"/>
                        <a:ext cx="1447800"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9" name="Line 39"/>
          <p:cNvSpPr>
            <a:spLocks noChangeShapeType="1"/>
          </p:cNvSpPr>
          <p:nvPr/>
        </p:nvSpPr>
        <p:spPr bwMode="auto">
          <a:xfrm>
            <a:off x="6248400" y="4605338"/>
            <a:ext cx="914400" cy="76200"/>
          </a:xfrm>
          <a:prstGeom prst="line">
            <a:avLst/>
          </a:prstGeom>
          <a:noFill/>
          <a:ln w="381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0" name="Line 40"/>
          <p:cNvSpPr>
            <a:spLocks noChangeShapeType="1"/>
          </p:cNvSpPr>
          <p:nvPr/>
        </p:nvSpPr>
        <p:spPr bwMode="auto">
          <a:xfrm>
            <a:off x="4572000" y="4148138"/>
            <a:ext cx="914400" cy="76200"/>
          </a:xfrm>
          <a:prstGeom prst="line">
            <a:avLst/>
          </a:prstGeom>
          <a:noFill/>
          <a:ln w="381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1" name="Line 41"/>
          <p:cNvSpPr>
            <a:spLocks noChangeShapeType="1"/>
          </p:cNvSpPr>
          <p:nvPr/>
        </p:nvSpPr>
        <p:spPr bwMode="auto">
          <a:xfrm>
            <a:off x="7315200" y="3919538"/>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42" name="Object 42"/>
          <p:cNvGraphicFramePr>
            <a:graphicFrameLocks noChangeAspect="1"/>
          </p:cNvGraphicFramePr>
          <p:nvPr/>
        </p:nvGraphicFramePr>
        <p:xfrm>
          <a:off x="7315200" y="4006850"/>
          <a:ext cx="1219200" cy="827088"/>
        </p:xfrm>
        <a:graphic>
          <a:graphicData uri="http://schemas.openxmlformats.org/presentationml/2006/ole">
            <mc:AlternateContent xmlns:mc="http://schemas.openxmlformats.org/markup-compatibility/2006">
              <mc:Choice xmlns:v="urn:schemas-microsoft-com:vml" Requires="v">
                <p:oleObj spid="_x0000_s11286" name="Equation" r:id="rId21" imgW="628696" imgH="419229" progId="Equation.3">
                  <p:embed/>
                </p:oleObj>
              </mc:Choice>
              <mc:Fallback>
                <p:oleObj name="Equation" r:id="rId21" imgW="628696" imgH="419229"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315200" y="4006850"/>
                        <a:ext cx="1219200"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3" name="Line 43"/>
          <p:cNvSpPr>
            <a:spLocks noChangeShapeType="1"/>
          </p:cNvSpPr>
          <p:nvPr/>
        </p:nvSpPr>
        <p:spPr bwMode="auto">
          <a:xfrm>
            <a:off x="7391400" y="4605338"/>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4" name="Line 44"/>
          <p:cNvSpPr>
            <a:spLocks noChangeShapeType="1"/>
          </p:cNvSpPr>
          <p:nvPr/>
        </p:nvSpPr>
        <p:spPr bwMode="auto">
          <a:xfrm>
            <a:off x="6172200" y="4148138"/>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5" name="Text Box 45"/>
          <p:cNvSpPr txBox="1">
            <a:spLocks noChangeArrowheads="1"/>
          </p:cNvSpPr>
          <p:nvPr/>
        </p:nvSpPr>
        <p:spPr bwMode="auto">
          <a:xfrm>
            <a:off x="8991600" y="4148139"/>
            <a:ext cx="8382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12</a:t>
            </a:r>
            <a:r>
              <a:rPr lang="en-US" altLang="en-US" u="sng">
                <a:solidFill>
                  <a:srgbClr val="CC0000"/>
                </a:solidFill>
              </a:rPr>
              <a:t>5</a:t>
            </a:r>
            <a:r>
              <a:rPr lang="en-US" altLang="en-US">
                <a:solidFill>
                  <a:srgbClr val="CC0000"/>
                </a:solidFill>
              </a:rPr>
              <a:t>.3</a:t>
            </a:r>
          </a:p>
        </p:txBody>
      </p:sp>
      <p:sp>
        <p:nvSpPr>
          <p:cNvPr id="50223" name="AutoShape 46"/>
          <p:cNvSpPr>
            <a:spLocks noChangeArrowheads="1"/>
          </p:cNvSpPr>
          <p:nvPr/>
        </p:nvSpPr>
        <p:spPr bwMode="auto">
          <a:xfrm>
            <a:off x="2971800" y="0"/>
            <a:ext cx="5562600" cy="609600"/>
          </a:xfrm>
          <a:prstGeom prst="horizontalScroll">
            <a:avLst>
              <a:gd name="adj" fmla="val 12500"/>
            </a:avLst>
          </a:prstGeom>
          <a:solidFill>
            <a:srgbClr val="FFFF00">
              <a:alpha val="65097"/>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Limiting/Excess Reactant Problem with % Yield</a:t>
            </a:r>
          </a:p>
        </p:txBody>
      </p:sp>
    </p:spTree>
    <p:extLst>
      <p:ext uri="{BB962C8B-B14F-4D97-AF65-F5344CB8AC3E}">
        <p14:creationId xmlns:p14="http://schemas.microsoft.com/office/powerpoint/2010/main" val="2082719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1"/>
                                        </p:tgtEl>
                                        <p:attrNameLst>
                                          <p:attrName>style.visibility</p:attrName>
                                        </p:attrNameLst>
                                      </p:cBhvr>
                                      <p:to>
                                        <p:strVal val="visible"/>
                                      </p:to>
                                    </p:set>
                                    <p:anim calcmode="lin" valueType="num">
                                      <p:cBhvr additive="base">
                                        <p:cTn id="7" dur="500" fill="hold"/>
                                        <p:tgtEl>
                                          <p:spTgt spid="51231"/>
                                        </p:tgtEl>
                                        <p:attrNameLst>
                                          <p:attrName>ppt_x</p:attrName>
                                        </p:attrNameLst>
                                      </p:cBhvr>
                                      <p:tavLst>
                                        <p:tav tm="0">
                                          <p:val>
                                            <p:strVal val="#ppt_x"/>
                                          </p:val>
                                        </p:tav>
                                        <p:tav tm="100000">
                                          <p:val>
                                            <p:strVal val="#ppt_x"/>
                                          </p:val>
                                        </p:tav>
                                      </p:tavLst>
                                    </p:anim>
                                    <p:anim calcmode="lin" valueType="num">
                                      <p:cBhvr additive="base">
                                        <p:cTn id="8" dur="500" fill="hold"/>
                                        <p:tgtEl>
                                          <p:spTgt spid="5123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1226"/>
                                        </p:tgtEl>
                                        <p:attrNameLst>
                                          <p:attrName>style.visibility</p:attrName>
                                        </p:attrNameLst>
                                      </p:cBhvr>
                                      <p:to>
                                        <p:strVal val="visible"/>
                                      </p:to>
                                    </p:set>
                                    <p:animEffect transition="in" filter="blinds(horizontal)">
                                      <p:cBhvr>
                                        <p:cTn id="13" dur="500"/>
                                        <p:tgtEl>
                                          <p:spTgt spid="51226"/>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230"/>
                                        </p:tgtEl>
                                        <p:attrNameLst>
                                          <p:attrName>style.visibility</p:attrName>
                                        </p:attrNameLst>
                                      </p:cBhvr>
                                      <p:to>
                                        <p:strVal val="visible"/>
                                      </p:to>
                                    </p:set>
                                    <p:animEffect transition="in" filter="blinds(horizontal)">
                                      <p:cBhvr>
                                        <p:cTn id="18" dur="500"/>
                                        <p:tgtEl>
                                          <p:spTgt spid="51230"/>
                                        </p:tgtEl>
                                      </p:cBhvr>
                                    </p:animEffect>
                                  </p:childTnLst>
                                  <p:subTnLst>
                                    <p:audio>
                                      <p:cMediaNode>
                                        <p:cTn display="0" masterRel="sameClick">
                                          <p:stCondLst>
                                            <p:cond evt="begin" delay="0">
                                              <p:tn val="16"/>
                                            </p:cond>
                                          </p:stCondLst>
                                          <p:endCondLst>
                                            <p:cond evt="onStopAudio" delay="0">
                                              <p:tgtEl>
                                                <p:sldTgt/>
                                              </p:tgtEl>
                                            </p:cond>
                                          </p:endCondLst>
                                        </p:cTn>
                                        <p:tgtEl>
                                          <p:sndTgt r:embed="rId5" name="CHIMES.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iterate type="lt">
                                    <p:tmPct val="100000"/>
                                  </p:iterate>
                                  <p:childTnLst>
                                    <p:set>
                                      <p:cBhvr>
                                        <p:cTn id="22" dur="1" fill="hold">
                                          <p:stCondLst>
                                            <p:cond delay="0"/>
                                          </p:stCondLst>
                                        </p:cTn>
                                        <p:tgtEl>
                                          <p:spTgt spid="51227">
                                            <p:txEl>
                                              <p:pRg st="0" end="0"/>
                                            </p:txEl>
                                          </p:spTgt>
                                        </p:tgtEl>
                                        <p:attrNameLst>
                                          <p:attrName>style.visibility</p:attrName>
                                        </p:attrNameLst>
                                      </p:cBhvr>
                                      <p:to>
                                        <p:strVal val="visible"/>
                                      </p:to>
                                    </p:set>
                                    <p:animEffect transition="in" filter="wipe(up)">
                                      <p:cBhvr>
                                        <p:cTn id="23" dur="75"/>
                                        <p:tgtEl>
                                          <p:spTgt spid="51227">
                                            <p:txEl>
                                              <p:pRg st="0" end="0"/>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6" name="TYPE.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1232">
                                            <p:txEl>
                                              <p:pRg st="0" end="0"/>
                                            </p:txEl>
                                          </p:spTgt>
                                        </p:tgtEl>
                                        <p:attrNameLst>
                                          <p:attrName>style.visibility</p:attrName>
                                        </p:attrNameLst>
                                      </p:cBhvr>
                                      <p:to>
                                        <p:strVal val="visible"/>
                                      </p:to>
                                    </p:set>
                                    <p:anim calcmode="lin" valueType="num">
                                      <p:cBhvr additive="base">
                                        <p:cTn id="28" dur="500" fill="hold"/>
                                        <p:tgtEl>
                                          <p:spTgt spid="51232">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5123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7" name="WHOOSH.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51233"/>
                                        </p:tgtEl>
                                        <p:attrNameLst>
                                          <p:attrName>style.visibility</p:attrName>
                                        </p:attrNameLst>
                                      </p:cBhvr>
                                      <p:to>
                                        <p:strVal val="visible"/>
                                      </p:to>
                                    </p:set>
                                    <p:anim calcmode="lin" valueType="num">
                                      <p:cBhvr additive="base">
                                        <p:cTn id="34" dur="500" fill="hold"/>
                                        <p:tgtEl>
                                          <p:spTgt spid="51233"/>
                                        </p:tgtEl>
                                        <p:attrNameLst>
                                          <p:attrName>ppt_x</p:attrName>
                                        </p:attrNameLst>
                                      </p:cBhvr>
                                      <p:tavLst>
                                        <p:tav tm="0">
                                          <p:val>
                                            <p:strVal val="0-#ppt_w/2"/>
                                          </p:val>
                                        </p:tav>
                                        <p:tav tm="100000">
                                          <p:val>
                                            <p:strVal val="#ppt_x"/>
                                          </p:val>
                                        </p:tav>
                                      </p:tavLst>
                                    </p:anim>
                                    <p:anim calcmode="lin" valueType="num">
                                      <p:cBhvr additive="base">
                                        <p:cTn id="35" dur="500" fill="hold"/>
                                        <p:tgtEl>
                                          <p:spTgt spid="5123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7" name="WHOOSH.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nodeType="clickEffect">
                                  <p:stCondLst>
                                    <p:cond delay="0"/>
                                  </p:stCondLst>
                                  <p:childTnLst>
                                    <p:set>
                                      <p:cBhvr>
                                        <p:cTn id="39" dur="1" fill="hold">
                                          <p:stCondLst>
                                            <p:cond delay="0"/>
                                          </p:stCondLst>
                                        </p:cTn>
                                        <p:tgtEl>
                                          <p:spTgt spid="51234"/>
                                        </p:tgtEl>
                                        <p:attrNameLst>
                                          <p:attrName>style.visibility</p:attrName>
                                        </p:attrNameLst>
                                      </p:cBhvr>
                                      <p:to>
                                        <p:strVal val="visible"/>
                                      </p:to>
                                    </p:set>
                                    <p:anim calcmode="lin" valueType="num">
                                      <p:cBhvr additive="base">
                                        <p:cTn id="40" dur="500" fill="hold"/>
                                        <p:tgtEl>
                                          <p:spTgt spid="51234"/>
                                        </p:tgtEl>
                                        <p:attrNameLst>
                                          <p:attrName>ppt_x</p:attrName>
                                        </p:attrNameLst>
                                      </p:cBhvr>
                                      <p:tavLst>
                                        <p:tav tm="0">
                                          <p:val>
                                            <p:strVal val="0-#ppt_w/2"/>
                                          </p:val>
                                        </p:tav>
                                        <p:tav tm="100000">
                                          <p:val>
                                            <p:strVal val="#ppt_x"/>
                                          </p:val>
                                        </p:tav>
                                      </p:tavLst>
                                    </p:anim>
                                    <p:anim calcmode="lin" valueType="num">
                                      <p:cBhvr additive="base">
                                        <p:cTn id="41" dur="500" fill="hold"/>
                                        <p:tgtEl>
                                          <p:spTgt spid="5123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7" name="WHOOSH.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51236"/>
                                        </p:tgtEl>
                                        <p:attrNameLst>
                                          <p:attrName>style.visibility</p:attrName>
                                        </p:attrNameLst>
                                      </p:cBhvr>
                                      <p:to>
                                        <p:strVal val="visible"/>
                                      </p:to>
                                    </p:set>
                                    <p:anim calcmode="lin" valueType="num">
                                      <p:cBhvr additive="base">
                                        <p:cTn id="46" dur="500" fill="hold"/>
                                        <p:tgtEl>
                                          <p:spTgt spid="51236"/>
                                        </p:tgtEl>
                                        <p:attrNameLst>
                                          <p:attrName>ppt_x</p:attrName>
                                        </p:attrNameLst>
                                      </p:cBhvr>
                                      <p:tavLst>
                                        <p:tav tm="0">
                                          <p:val>
                                            <p:strVal val="#ppt_x"/>
                                          </p:val>
                                        </p:tav>
                                        <p:tav tm="100000">
                                          <p:val>
                                            <p:strVal val="#ppt_x"/>
                                          </p:val>
                                        </p:tav>
                                      </p:tavLst>
                                    </p:anim>
                                    <p:anim calcmode="lin" valueType="num">
                                      <p:cBhvr additive="base">
                                        <p:cTn id="47" dur="500" fill="hold"/>
                                        <p:tgtEl>
                                          <p:spTgt spid="51236"/>
                                        </p:tgtEl>
                                        <p:attrNameLst>
                                          <p:attrName>ppt_y</p:attrName>
                                        </p:attrNameLst>
                                      </p:cBhvr>
                                      <p:tavLst>
                                        <p:tav tm="0">
                                          <p:val>
                                            <p:strVal val="0-#ppt_h/2"/>
                                          </p:val>
                                        </p:tav>
                                        <p:tav tm="100000">
                                          <p:val>
                                            <p:strVal val="#ppt_y"/>
                                          </p:val>
                                        </p:tav>
                                      </p:tavLst>
                                    </p:anim>
                                  </p:childTnLst>
                                </p:cTn>
                              </p:par>
                              <p:par>
                                <p:cTn id="48" presetID="2" presetClass="entr" presetSubtype="1" fill="hold" grpId="0" nodeType="withEffect">
                                  <p:stCondLst>
                                    <p:cond delay="0"/>
                                  </p:stCondLst>
                                  <p:childTnLst>
                                    <p:set>
                                      <p:cBhvr>
                                        <p:cTn id="49" dur="1" fill="hold">
                                          <p:stCondLst>
                                            <p:cond delay="0"/>
                                          </p:stCondLst>
                                        </p:cTn>
                                        <p:tgtEl>
                                          <p:spTgt spid="51235"/>
                                        </p:tgtEl>
                                        <p:attrNameLst>
                                          <p:attrName>style.visibility</p:attrName>
                                        </p:attrNameLst>
                                      </p:cBhvr>
                                      <p:to>
                                        <p:strVal val="visible"/>
                                      </p:to>
                                    </p:set>
                                    <p:anim calcmode="lin" valueType="num">
                                      <p:cBhvr additive="base">
                                        <p:cTn id="50" dur="500" fill="hold"/>
                                        <p:tgtEl>
                                          <p:spTgt spid="51235"/>
                                        </p:tgtEl>
                                        <p:attrNameLst>
                                          <p:attrName>ppt_x</p:attrName>
                                        </p:attrNameLst>
                                      </p:cBhvr>
                                      <p:tavLst>
                                        <p:tav tm="0">
                                          <p:val>
                                            <p:strVal val="#ppt_x"/>
                                          </p:val>
                                        </p:tav>
                                        <p:tav tm="100000">
                                          <p:val>
                                            <p:strVal val="#ppt_x"/>
                                          </p:val>
                                        </p:tav>
                                      </p:tavLst>
                                    </p:anim>
                                    <p:anim calcmode="lin" valueType="num">
                                      <p:cBhvr additive="base">
                                        <p:cTn id="51" dur="500" fill="hold"/>
                                        <p:tgtEl>
                                          <p:spTgt spid="51235"/>
                                        </p:tgtEl>
                                        <p:attrNameLst>
                                          <p:attrName>ppt_y</p:attrName>
                                        </p:attrNameLst>
                                      </p:cBhvr>
                                      <p:tavLst>
                                        <p:tav tm="0">
                                          <p:val>
                                            <p:strVal val="0-#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51237"/>
                                        </p:tgtEl>
                                        <p:attrNameLst>
                                          <p:attrName>style.visibility</p:attrName>
                                        </p:attrNameLst>
                                      </p:cBhvr>
                                      <p:to>
                                        <p:strVal val="visible"/>
                                      </p:to>
                                    </p:set>
                                    <p:anim calcmode="lin" valueType="num">
                                      <p:cBhvr additive="base">
                                        <p:cTn id="56" dur="500" fill="hold"/>
                                        <p:tgtEl>
                                          <p:spTgt spid="51237"/>
                                        </p:tgtEl>
                                        <p:attrNameLst>
                                          <p:attrName>ppt_x</p:attrName>
                                        </p:attrNameLst>
                                      </p:cBhvr>
                                      <p:tavLst>
                                        <p:tav tm="0">
                                          <p:val>
                                            <p:strVal val="#ppt_x"/>
                                          </p:val>
                                        </p:tav>
                                        <p:tav tm="100000">
                                          <p:val>
                                            <p:strVal val="#ppt_x"/>
                                          </p:val>
                                        </p:tav>
                                      </p:tavLst>
                                    </p:anim>
                                    <p:anim calcmode="lin" valueType="num">
                                      <p:cBhvr additive="base">
                                        <p:cTn id="57" dur="500" fill="hold"/>
                                        <p:tgtEl>
                                          <p:spTgt spid="51237"/>
                                        </p:tgtEl>
                                        <p:attrNameLst>
                                          <p:attrName>ppt_y</p:attrName>
                                        </p:attrNameLst>
                                      </p:cBhvr>
                                      <p:tavLst>
                                        <p:tav tm="0">
                                          <p:val>
                                            <p:strVal val="0-#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1" fill="hold" nodeType="clickEffect">
                                  <p:stCondLst>
                                    <p:cond delay="0"/>
                                  </p:stCondLst>
                                  <p:childTnLst>
                                    <p:set>
                                      <p:cBhvr>
                                        <p:cTn id="61" dur="1" fill="hold">
                                          <p:stCondLst>
                                            <p:cond delay="0"/>
                                          </p:stCondLst>
                                        </p:cTn>
                                        <p:tgtEl>
                                          <p:spTgt spid="51238"/>
                                        </p:tgtEl>
                                        <p:attrNameLst>
                                          <p:attrName>style.visibility</p:attrName>
                                        </p:attrNameLst>
                                      </p:cBhvr>
                                      <p:to>
                                        <p:strVal val="visible"/>
                                      </p:to>
                                    </p:set>
                                    <p:anim calcmode="lin" valueType="num">
                                      <p:cBhvr additive="base">
                                        <p:cTn id="62" dur="500" fill="hold"/>
                                        <p:tgtEl>
                                          <p:spTgt spid="51238"/>
                                        </p:tgtEl>
                                        <p:attrNameLst>
                                          <p:attrName>ppt_x</p:attrName>
                                        </p:attrNameLst>
                                      </p:cBhvr>
                                      <p:tavLst>
                                        <p:tav tm="0">
                                          <p:val>
                                            <p:strVal val="#ppt_x"/>
                                          </p:val>
                                        </p:tav>
                                        <p:tav tm="100000">
                                          <p:val>
                                            <p:strVal val="#ppt_x"/>
                                          </p:val>
                                        </p:tav>
                                      </p:tavLst>
                                    </p:anim>
                                    <p:anim calcmode="lin" valueType="num">
                                      <p:cBhvr additive="base">
                                        <p:cTn id="63" dur="500" fill="hold"/>
                                        <p:tgtEl>
                                          <p:spTgt spid="51238"/>
                                        </p:tgtEl>
                                        <p:attrNameLst>
                                          <p:attrName>ppt_y</p:attrName>
                                        </p:attrNameLst>
                                      </p:cBhvr>
                                      <p:tavLst>
                                        <p:tav tm="0">
                                          <p:val>
                                            <p:strVal val="0-#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51240"/>
                                        </p:tgtEl>
                                        <p:attrNameLst>
                                          <p:attrName>style.visibility</p:attrName>
                                        </p:attrNameLst>
                                      </p:cBhvr>
                                      <p:to>
                                        <p:strVal val="visible"/>
                                      </p:to>
                                    </p:set>
                                    <p:anim calcmode="lin" valueType="num">
                                      <p:cBhvr additive="base">
                                        <p:cTn id="68" dur="500" fill="hold"/>
                                        <p:tgtEl>
                                          <p:spTgt spid="51240"/>
                                        </p:tgtEl>
                                        <p:attrNameLst>
                                          <p:attrName>ppt_x</p:attrName>
                                        </p:attrNameLst>
                                      </p:cBhvr>
                                      <p:tavLst>
                                        <p:tav tm="0">
                                          <p:val>
                                            <p:strVal val="1+#ppt_w/2"/>
                                          </p:val>
                                        </p:tav>
                                        <p:tav tm="100000">
                                          <p:val>
                                            <p:strVal val="#ppt_x"/>
                                          </p:val>
                                        </p:tav>
                                      </p:tavLst>
                                    </p:anim>
                                    <p:anim calcmode="lin" valueType="num">
                                      <p:cBhvr additive="base">
                                        <p:cTn id="69" dur="500" fill="hold"/>
                                        <p:tgtEl>
                                          <p:spTgt spid="512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8" name="CARBRAKE.WAV"/>
                                        </p:tgtEl>
                                      </p:cMediaNode>
                                    </p:audio>
                                  </p:subTnLst>
                                </p:cTn>
                              </p:par>
                              <p:par>
                                <p:cTn id="70" presetID="2" presetClass="entr" presetSubtype="2" fill="hold" grpId="0" nodeType="withEffect">
                                  <p:stCondLst>
                                    <p:cond delay="0"/>
                                  </p:stCondLst>
                                  <p:childTnLst>
                                    <p:set>
                                      <p:cBhvr>
                                        <p:cTn id="71" dur="1" fill="hold">
                                          <p:stCondLst>
                                            <p:cond delay="0"/>
                                          </p:stCondLst>
                                        </p:cTn>
                                        <p:tgtEl>
                                          <p:spTgt spid="51239"/>
                                        </p:tgtEl>
                                        <p:attrNameLst>
                                          <p:attrName>style.visibility</p:attrName>
                                        </p:attrNameLst>
                                      </p:cBhvr>
                                      <p:to>
                                        <p:strVal val="visible"/>
                                      </p:to>
                                    </p:set>
                                    <p:anim calcmode="lin" valueType="num">
                                      <p:cBhvr additive="base">
                                        <p:cTn id="72" dur="500" fill="hold"/>
                                        <p:tgtEl>
                                          <p:spTgt spid="51239"/>
                                        </p:tgtEl>
                                        <p:attrNameLst>
                                          <p:attrName>ppt_x</p:attrName>
                                        </p:attrNameLst>
                                      </p:cBhvr>
                                      <p:tavLst>
                                        <p:tav tm="0">
                                          <p:val>
                                            <p:strVal val="1+#ppt_w/2"/>
                                          </p:val>
                                        </p:tav>
                                        <p:tav tm="100000">
                                          <p:val>
                                            <p:strVal val="#ppt_x"/>
                                          </p:val>
                                        </p:tav>
                                      </p:tavLst>
                                    </p:anim>
                                    <p:anim calcmode="lin" valueType="num">
                                      <p:cBhvr additive="base">
                                        <p:cTn id="73" dur="500" fill="hold"/>
                                        <p:tgtEl>
                                          <p:spTgt spid="5123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8" name="CARBRAKE.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1" fill="hold" grpId="0" nodeType="clickEffect">
                                  <p:stCondLst>
                                    <p:cond delay="0"/>
                                  </p:stCondLst>
                                  <p:childTnLst>
                                    <p:set>
                                      <p:cBhvr>
                                        <p:cTn id="77" dur="1" fill="hold">
                                          <p:stCondLst>
                                            <p:cond delay="0"/>
                                          </p:stCondLst>
                                        </p:cTn>
                                        <p:tgtEl>
                                          <p:spTgt spid="51241"/>
                                        </p:tgtEl>
                                        <p:attrNameLst>
                                          <p:attrName>style.visibility</p:attrName>
                                        </p:attrNameLst>
                                      </p:cBhvr>
                                      <p:to>
                                        <p:strVal val="visible"/>
                                      </p:to>
                                    </p:set>
                                    <p:anim calcmode="lin" valueType="num">
                                      <p:cBhvr additive="base">
                                        <p:cTn id="78" dur="500" fill="hold"/>
                                        <p:tgtEl>
                                          <p:spTgt spid="51241"/>
                                        </p:tgtEl>
                                        <p:attrNameLst>
                                          <p:attrName>ppt_x</p:attrName>
                                        </p:attrNameLst>
                                      </p:cBhvr>
                                      <p:tavLst>
                                        <p:tav tm="0">
                                          <p:val>
                                            <p:strVal val="#ppt_x"/>
                                          </p:val>
                                        </p:tav>
                                        <p:tav tm="100000">
                                          <p:val>
                                            <p:strVal val="#ppt_x"/>
                                          </p:val>
                                        </p:tav>
                                      </p:tavLst>
                                    </p:anim>
                                    <p:anim calcmode="lin" valueType="num">
                                      <p:cBhvr additive="base">
                                        <p:cTn id="79" dur="500" fill="hold"/>
                                        <p:tgtEl>
                                          <p:spTgt spid="51241"/>
                                        </p:tgtEl>
                                        <p:attrNameLst>
                                          <p:attrName>ppt_y</p:attrName>
                                        </p:attrNameLst>
                                      </p:cBhvr>
                                      <p:tavLst>
                                        <p:tav tm="0">
                                          <p:val>
                                            <p:strVal val="0-#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1" fill="hold" nodeType="clickEffect">
                                  <p:stCondLst>
                                    <p:cond delay="0"/>
                                  </p:stCondLst>
                                  <p:childTnLst>
                                    <p:set>
                                      <p:cBhvr>
                                        <p:cTn id="83" dur="1" fill="hold">
                                          <p:stCondLst>
                                            <p:cond delay="0"/>
                                          </p:stCondLst>
                                        </p:cTn>
                                        <p:tgtEl>
                                          <p:spTgt spid="51242"/>
                                        </p:tgtEl>
                                        <p:attrNameLst>
                                          <p:attrName>style.visibility</p:attrName>
                                        </p:attrNameLst>
                                      </p:cBhvr>
                                      <p:to>
                                        <p:strVal val="visible"/>
                                      </p:to>
                                    </p:set>
                                    <p:anim calcmode="lin" valueType="num">
                                      <p:cBhvr additive="base">
                                        <p:cTn id="84" dur="500" fill="hold"/>
                                        <p:tgtEl>
                                          <p:spTgt spid="51242"/>
                                        </p:tgtEl>
                                        <p:attrNameLst>
                                          <p:attrName>ppt_x</p:attrName>
                                        </p:attrNameLst>
                                      </p:cBhvr>
                                      <p:tavLst>
                                        <p:tav tm="0">
                                          <p:val>
                                            <p:strVal val="#ppt_x"/>
                                          </p:val>
                                        </p:tav>
                                        <p:tav tm="100000">
                                          <p:val>
                                            <p:strVal val="#ppt_x"/>
                                          </p:val>
                                        </p:tav>
                                      </p:tavLst>
                                    </p:anim>
                                    <p:anim calcmode="lin" valueType="num">
                                      <p:cBhvr additive="base">
                                        <p:cTn id="85" dur="500" fill="hold"/>
                                        <p:tgtEl>
                                          <p:spTgt spid="51242"/>
                                        </p:tgtEl>
                                        <p:attrNameLst>
                                          <p:attrName>ppt_y</p:attrName>
                                        </p:attrNameLst>
                                      </p:cBhvr>
                                      <p:tavLst>
                                        <p:tav tm="0">
                                          <p:val>
                                            <p:strVal val="0-#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2" fill="hold" grpId="0" nodeType="clickEffect">
                                  <p:stCondLst>
                                    <p:cond delay="0"/>
                                  </p:stCondLst>
                                  <p:childTnLst>
                                    <p:set>
                                      <p:cBhvr>
                                        <p:cTn id="89" dur="1" fill="hold">
                                          <p:stCondLst>
                                            <p:cond delay="0"/>
                                          </p:stCondLst>
                                        </p:cTn>
                                        <p:tgtEl>
                                          <p:spTgt spid="51244"/>
                                        </p:tgtEl>
                                        <p:attrNameLst>
                                          <p:attrName>style.visibility</p:attrName>
                                        </p:attrNameLst>
                                      </p:cBhvr>
                                      <p:to>
                                        <p:strVal val="visible"/>
                                      </p:to>
                                    </p:set>
                                    <p:anim calcmode="lin" valueType="num">
                                      <p:cBhvr additive="base">
                                        <p:cTn id="90" dur="500" fill="hold"/>
                                        <p:tgtEl>
                                          <p:spTgt spid="51244"/>
                                        </p:tgtEl>
                                        <p:attrNameLst>
                                          <p:attrName>ppt_x</p:attrName>
                                        </p:attrNameLst>
                                      </p:cBhvr>
                                      <p:tavLst>
                                        <p:tav tm="0">
                                          <p:val>
                                            <p:strVal val="1+#ppt_w/2"/>
                                          </p:val>
                                        </p:tav>
                                        <p:tav tm="100000">
                                          <p:val>
                                            <p:strVal val="#ppt_x"/>
                                          </p:val>
                                        </p:tav>
                                      </p:tavLst>
                                    </p:anim>
                                    <p:anim calcmode="lin" valueType="num">
                                      <p:cBhvr additive="base">
                                        <p:cTn id="91" dur="500" fill="hold"/>
                                        <p:tgtEl>
                                          <p:spTgt spid="512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8"/>
                                            </p:cond>
                                          </p:stCondLst>
                                          <p:endCondLst>
                                            <p:cond evt="onStopAudio" delay="0">
                                              <p:tgtEl>
                                                <p:sldTgt/>
                                              </p:tgtEl>
                                            </p:cond>
                                          </p:endCondLst>
                                        </p:cTn>
                                        <p:tgtEl>
                                          <p:sndTgt r:embed="rId8" name="CARBRAKE.WAV"/>
                                        </p:tgtEl>
                                      </p:cMediaNode>
                                    </p:audio>
                                  </p:subTnLst>
                                </p:cTn>
                              </p:par>
                              <p:par>
                                <p:cTn id="92" presetID="2" presetClass="entr" presetSubtype="2" fill="hold" grpId="0" nodeType="withEffect">
                                  <p:stCondLst>
                                    <p:cond delay="0"/>
                                  </p:stCondLst>
                                  <p:childTnLst>
                                    <p:set>
                                      <p:cBhvr>
                                        <p:cTn id="93" dur="1" fill="hold">
                                          <p:stCondLst>
                                            <p:cond delay="0"/>
                                          </p:stCondLst>
                                        </p:cTn>
                                        <p:tgtEl>
                                          <p:spTgt spid="51243"/>
                                        </p:tgtEl>
                                        <p:attrNameLst>
                                          <p:attrName>style.visibility</p:attrName>
                                        </p:attrNameLst>
                                      </p:cBhvr>
                                      <p:to>
                                        <p:strVal val="visible"/>
                                      </p:to>
                                    </p:set>
                                    <p:anim calcmode="lin" valueType="num">
                                      <p:cBhvr additive="base">
                                        <p:cTn id="94" dur="500" fill="hold"/>
                                        <p:tgtEl>
                                          <p:spTgt spid="51243"/>
                                        </p:tgtEl>
                                        <p:attrNameLst>
                                          <p:attrName>ppt_x</p:attrName>
                                        </p:attrNameLst>
                                      </p:cBhvr>
                                      <p:tavLst>
                                        <p:tav tm="0">
                                          <p:val>
                                            <p:strVal val="1+#ppt_w/2"/>
                                          </p:val>
                                        </p:tav>
                                        <p:tav tm="100000">
                                          <p:val>
                                            <p:strVal val="#ppt_x"/>
                                          </p:val>
                                        </p:tav>
                                      </p:tavLst>
                                    </p:anim>
                                    <p:anim calcmode="lin" valueType="num">
                                      <p:cBhvr additive="base">
                                        <p:cTn id="95" dur="500" fill="hold"/>
                                        <p:tgtEl>
                                          <p:spTgt spid="512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8" name="CARBRAKE.WAV"/>
                                        </p:tgtEl>
                                      </p:cMediaNode>
                                    </p:audio>
                                  </p:sub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iterate type="lt">
                                    <p:tmPct val="100000"/>
                                  </p:iterate>
                                  <p:childTnLst>
                                    <p:set>
                                      <p:cBhvr>
                                        <p:cTn id="99" dur="1" fill="hold">
                                          <p:stCondLst>
                                            <p:cond delay="0"/>
                                          </p:stCondLst>
                                        </p:cTn>
                                        <p:tgtEl>
                                          <p:spTgt spid="51245">
                                            <p:txEl>
                                              <p:pRg st="0" end="0"/>
                                            </p:txEl>
                                          </p:spTgt>
                                        </p:tgtEl>
                                        <p:attrNameLst>
                                          <p:attrName>style.visibility</p:attrName>
                                        </p:attrNameLst>
                                      </p:cBhvr>
                                      <p:to>
                                        <p:strVal val="visible"/>
                                      </p:to>
                                    </p:set>
                                    <p:animEffect transition="in" filter="wipe(up)">
                                      <p:cBhvr>
                                        <p:cTn id="100" dur="75"/>
                                        <p:tgtEl>
                                          <p:spTgt spid="51245">
                                            <p:txEl>
                                              <p:pRg st="0" end="0"/>
                                            </p:txEl>
                                          </p:spTgt>
                                        </p:tgtEl>
                                      </p:cBhvr>
                                    </p:animEffect>
                                  </p:childTnLst>
                                  <p:subTnLst>
                                    <p:audio>
                                      <p:cMediaNode>
                                        <p:cTn display="0" masterRel="sameClick">
                                          <p:stCondLst>
                                            <p:cond evt="begin" delay="0">
                                              <p:tn val="98"/>
                                            </p:cond>
                                          </p:stCondLst>
                                          <p:endCondLst>
                                            <p:cond evt="onStopAudio" delay="0">
                                              <p:tgtEl>
                                                <p:sldTgt/>
                                              </p:tgtEl>
                                            </p:cond>
                                          </p:endCondLst>
                                        </p:cTn>
                                        <p:tgtEl>
                                          <p:sndTgt r:embed="rId6" name="TYPE.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4" presetClass="entr" presetSubtype="32" fill="hold" grpId="0" nodeType="clickEffect">
                                  <p:stCondLst>
                                    <p:cond delay="0"/>
                                  </p:stCondLst>
                                  <p:childTnLst>
                                    <p:set>
                                      <p:cBhvr>
                                        <p:cTn id="104" dur="1" fill="hold">
                                          <p:stCondLst>
                                            <p:cond delay="0"/>
                                          </p:stCondLst>
                                        </p:cTn>
                                        <p:tgtEl>
                                          <p:spTgt spid="51228">
                                            <p:txEl>
                                              <p:pRg st="0" end="0"/>
                                            </p:txEl>
                                          </p:spTgt>
                                        </p:tgtEl>
                                        <p:attrNameLst>
                                          <p:attrName>style.visibility</p:attrName>
                                        </p:attrNameLst>
                                      </p:cBhvr>
                                      <p:to>
                                        <p:strVal val="visible"/>
                                      </p:to>
                                    </p:set>
                                    <p:animEffect transition="in" filter="box(out)">
                                      <p:cBhvr>
                                        <p:cTn id="105" dur="500"/>
                                        <p:tgtEl>
                                          <p:spTgt spid="51228">
                                            <p:txEl>
                                              <p:pRg st="0" end="0"/>
                                            </p:txEl>
                                          </p:spTgt>
                                        </p:tgtEl>
                                      </p:cBhvr>
                                    </p:animEffect>
                                  </p:childTnLst>
                                  <p:subTnLst>
                                    <p:audio>
                                      <p:cMediaNode>
                                        <p:cTn display="0" masterRel="sameClick">
                                          <p:stCondLst>
                                            <p:cond evt="begin" delay="0">
                                              <p:tn val="103"/>
                                            </p:cond>
                                          </p:stCondLst>
                                          <p:endCondLst>
                                            <p:cond evt="onStopAudio" delay="0">
                                              <p:tgtEl>
                                                <p:sldTgt/>
                                              </p:tgtEl>
                                            </p:cond>
                                          </p:endCondLst>
                                        </p:cTn>
                                        <p:tgtEl>
                                          <p:sndTgt r:embed="rId4" name="CAMERA.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nodeType="clickEffect">
                                  <p:stCondLst>
                                    <p:cond delay="0"/>
                                  </p:stCondLst>
                                  <p:childTnLst>
                                    <p:set>
                                      <p:cBhvr>
                                        <p:cTn id="109" dur="1" fill="hold">
                                          <p:stCondLst>
                                            <p:cond delay="0"/>
                                          </p:stCondLst>
                                        </p:cTn>
                                        <p:tgtEl>
                                          <p:spTgt spid="51229"/>
                                        </p:tgtEl>
                                        <p:attrNameLst>
                                          <p:attrName>style.visibility</p:attrName>
                                        </p:attrNameLst>
                                      </p:cBhvr>
                                      <p:to>
                                        <p:strVal val="visible"/>
                                      </p:to>
                                    </p:set>
                                    <p:animEffect transition="in" filter="wipe(left)">
                                      <p:cBhvr>
                                        <p:cTn id="11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utoUpdateAnimBg="0"/>
      <p:bldP spid="51227" grpId="0" build="p" autoUpdateAnimBg="0"/>
      <p:bldP spid="51228" grpId="0" build="p" autoUpdateAnimBg="0"/>
      <p:bldP spid="51230" grpId="0" animBg="1"/>
      <p:bldP spid="51231" grpId="0" animBg="1" autoUpdateAnimBg="0"/>
      <p:bldP spid="51232" grpId="0" build="p" autoUpdateAnimBg="0"/>
      <p:bldP spid="51233" grpId="0" animBg="1"/>
      <p:bldP spid="51235" grpId="0" animBg="1"/>
      <p:bldP spid="51236" grpId="0" animBg="1"/>
      <p:bldP spid="51237" grpId="0" animBg="1"/>
      <p:bldP spid="51239" grpId="0" animBg="1"/>
      <p:bldP spid="51240" grpId="0" animBg="1"/>
      <p:bldP spid="51241" grpId="0" animBg="1"/>
      <p:bldP spid="51243" grpId="0" animBg="1"/>
      <p:bldP spid="51244" grpId="0" animBg="1"/>
      <p:bldP spid="5124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E68D2547-66EF-4AAD-9099-FB45A7E343D7}" type="slidenum">
              <a:rPr lang="en-US" altLang="en-US" sz="1400" b="0">
                <a:solidFill>
                  <a:srgbClr val="000000"/>
                </a:solidFill>
              </a:rPr>
              <a:pPr algn="r"/>
              <a:t>23</a:t>
            </a:fld>
            <a:endParaRPr lang="en-US" altLang="en-US" sz="1400" b="0">
              <a:solidFill>
                <a:srgbClr val="000000"/>
              </a:solidFill>
            </a:endParaRPr>
          </a:p>
        </p:txBody>
      </p:sp>
      <p:sp>
        <p:nvSpPr>
          <p:cNvPr id="51203" name="Text Box 2"/>
          <p:cNvSpPr txBox="1">
            <a:spLocks noChangeArrowheads="1"/>
          </p:cNvSpPr>
          <p:nvPr/>
        </p:nvSpPr>
        <p:spPr bwMode="auto">
          <a:xfrm>
            <a:off x="1889126" y="76200"/>
            <a:ext cx="7788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If a reaction vessel contains 120.0 g of KO</a:t>
            </a:r>
            <a:r>
              <a:rPr lang="en-US" altLang="en-US" sz="2200" baseline="-25000">
                <a:solidFill>
                  <a:srgbClr val="000000"/>
                </a:solidFill>
              </a:rPr>
              <a:t>2</a:t>
            </a:r>
            <a:r>
              <a:rPr lang="en-US" altLang="en-US" sz="2200">
                <a:solidFill>
                  <a:srgbClr val="000000"/>
                </a:solidFill>
              </a:rPr>
              <a:t> and 47.0 g of H</a:t>
            </a:r>
            <a:r>
              <a:rPr lang="en-US" altLang="en-US" sz="2200" baseline="-25000">
                <a:solidFill>
                  <a:srgbClr val="000000"/>
                </a:solidFill>
              </a:rPr>
              <a:t>2</a:t>
            </a:r>
            <a:r>
              <a:rPr lang="en-US" altLang="en-US" sz="2200">
                <a:solidFill>
                  <a:srgbClr val="000000"/>
                </a:solidFill>
              </a:rPr>
              <a:t>O, how many grams of O</a:t>
            </a:r>
            <a:r>
              <a:rPr lang="en-US" altLang="en-US" sz="2200" baseline="-25000">
                <a:solidFill>
                  <a:srgbClr val="000000"/>
                </a:solidFill>
              </a:rPr>
              <a:t>2</a:t>
            </a:r>
            <a:r>
              <a:rPr lang="en-US" altLang="en-US" sz="2200">
                <a:solidFill>
                  <a:srgbClr val="000000"/>
                </a:solidFill>
              </a:rPr>
              <a:t> can be produced?</a:t>
            </a:r>
          </a:p>
        </p:txBody>
      </p:sp>
      <p:sp>
        <p:nvSpPr>
          <p:cNvPr id="51204" name="Text Box 3"/>
          <p:cNvSpPr txBox="1">
            <a:spLocks noChangeArrowheads="1"/>
          </p:cNvSpPr>
          <p:nvPr/>
        </p:nvSpPr>
        <p:spPr bwMode="auto">
          <a:xfrm>
            <a:off x="2819401" y="8382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99"/>
                </a:solidFill>
              </a:rPr>
              <a:t>4KO</a:t>
            </a:r>
            <a:r>
              <a:rPr lang="en-US" altLang="en-US" sz="2400" baseline="-25000">
                <a:solidFill>
                  <a:srgbClr val="000099"/>
                </a:solidFill>
              </a:rPr>
              <a:t>2</a:t>
            </a:r>
            <a:r>
              <a:rPr lang="en-US" altLang="en-US" sz="2400">
                <a:solidFill>
                  <a:srgbClr val="000099"/>
                </a:solidFill>
              </a:rPr>
              <a:t>(s)  +  2H</a:t>
            </a:r>
            <a:r>
              <a:rPr lang="en-US" altLang="en-US" sz="2400" baseline="-25000">
                <a:solidFill>
                  <a:srgbClr val="000099"/>
                </a:solidFill>
              </a:rPr>
              <a:t>2</a:t>
            </a:r>
            <a:r>
              <a:rPr lang="en-US" altLang="en-US" sz="2400">
                <a:solidFill>
                  <a:srgbClr val="000099"/>
                </a:solidFill>
              </a:rPr>
              <a:t>O(l) </a:t>
            </a:r>
            <a:r>
              <a:rPr lang="en-US" altLang="en-US" sz="2400">
                <a:solidFill>
                  <a:srgbClr val="000099"/>
                </a:solidFill>
                <a:sym typeface="Symbol" panose="05050102010706020507" pitchFamily="18" charset="2"/>
              </a:rPr>
              <a:t>  4KOH(s)  +  3O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r>
              <a:rPr lang="en-US" altLang="en-US" sz="2400">
                <a:solidFill>
                  <a:srgbClr val="000099"/>
                </a:solidFill>
              </a:rPr>
              <a:t> </a:t>
            </a:r>
          </a:p>
        </p:txBody>
      </p:sp>
      <p:sp>
        <p:nvSpPr>
          <p:cNvPr id="51205" name="Text Box 4"/>
          <p:cNvSpPr txBox="1">
            <a:spLocks noChangeArrowheads="1"/>
          </p:cNvSpPr>
          <p:nvPr/>
        </p:nvSpPr>
        <p:spPr bwMode="auto">
          <a:xfrm>
            <a:off x="2727325" y="126047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120.0 g</a:t>
            </a:r>
          </a:p>
        </p:txBody>
      </p:sp>
      <p:sp>
        <p:nvSpPr>
          <p:cNvPr id="51206" name="Text Box 5"/>
          <p:cNvSpPr txBox="1">
            <a:spLocks noChangeArrowheads="1"/>
          </p:cNvSpPr>
          <p:nvPr/>
        </p:nvSpPr>
        <p:spPr bwMode="auto">
          <a:xfrm>
            <a:off x="4403725" y="1260475"/>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47.0 g</a:t>
            </a:r>
          </a:p>
        </p:txBody>
      </p:sp>
      <p:sp>
        <p:nvSpPr>
          <p:cNvPr id="51207" name="Text Box 6"/>
          <p:cNvSpPr txBox="1">
            <a:spLocks noChangeArrowheads="1"/>
          </p:cNvSpPr>
          <p:nvPr/>
        </p:nvSpPr>
        <p:spPr bwMode="auto">
          <a:xfrm>
            <a:off x="7604125" y="1184275"/>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g</a:t>
            </a:r>
          </a:p>
        </p:txBody>
      </p:sp>
      <p:sp>
        <p:nvSpPr>
          <p:cNvPr id="51208" name="Text Box 7"/>
          <p:cNvSpPr txBox="1">
            <a:spLocks noChangeArrowheads="1"/>
          </p:cNvSpPr>
          <p:nvPr/>
        </p:nvSpPr>
        <p:spPr bwMode="auto">
          <a:xfrm>
            <a:off x="1736726" y="2046288"/>
            <a:ext cx="13557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Based on:</a:t>
            </a:r>
          </a:p>
          <a:p>
            <a:pPr algn="l" eaLnBrk="0" fontAlgn="base" hangingPunct="0">
              <a:spcBef>
                <a:spcPct val="0"/>
              </a:spcBef>
              <a:spcAft>
                <a:spcPct val="0"/>
              </a:spcAft>
            </a:pPr>
            <a:r>
              <a:rPr lang="en-US" altLang="en-US" sz="2200">
                <a:solidFill>
                  <a:srgbClr val="000000"/>
                </a:solidFill>
              </a:rPr>
              <a:t>KO</a:t>
            </a:r>
            <a:r>
              <a:rPr lang="en-US" altLang="en-US" sz="2200" baseline="-25000">
                <a:solidFill>
                  <a:srgbClr val="000000"/>
                </a:solidFill>
              </a:rPr>
              <a:t>2</a:t>
            </a:r>
            <a:endParaRPr lang="en-US" altLang="en-US" sz="2200">
              <a:solidFill>
                <a:srgbClr val="000000"/>
              </a:solidFill>
            </a:endParaRPr>
          </a:p>
        </p:txBody>
      </p:sp>
      <p:sp>
        <p:nvSpPr>
          <p:cNvPr id="51209" name="Text Box 8"/>
          <p:cNvSpPr txBox="1">
            <a:spLocks noChangeArrowheads="1"/>
          </p:cNvSpPr>
          <p:nvPr/>
        </p:nvSpPr>
        <p:spPr bwMode="auto">
          <a:xfrm>
            <a:off x="8747125" y="2122489"/>
            <a:ext cx="1982788"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0000"/>
                </a:solidFill>
              </a:rPr>
              <a:t>=            g O</a:t>
            </a:r>
            <a:r>
              <a:rPr lang="en-US" altLang="en-US" sz="2200" baseline="-25000">
                <a:solidFill>
                  <a:srgbClr val="000000"/>
                </a:solidFill>
              </a:rPr>
              <a:t>2</a:t>
            </a:r>
            <a:r>
              <a:rPr lang="en-US" altLang="en-US" sz="2200">
                <a:solidFill>
                  <a:srgbClr val="000000"/>
                </a:solidFill>
              </a:rPr>
              <a:t>    </a:t>
            </a:r>
          </a:p>
        </p:txBody>
      </p:sp>
      <p:sp>
        <p:nvSpPr>
          <p:cNvPr id="51210" name="Line 9"/>
          <p:cNvSpPr>
            <a:spLocks noChangeShapeType="1"/>
          </p:cNvSpPr>
          <p:nvPr/>
        </p:nvSpPr>
        <p:spPr bwMode="auto">
          <a:xfrm>
            <a:off x="3200400" y="2438400"/>
            <a:ext cx="548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11" name="Text Box 10"/>
          <p:cNvSpPr txBox="1">
            <a:spLocks noChangeArrowheads="1"/>
          </p:cNvSpPr>
          <p:nvPr/>
        </p:nvSpPr>
        <p:spPr bwMode="auto">
          <a:xfrm>
            <a:off x="3124200" y="2041525"/>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CC"/>
                </a:solidFill>
              </a:rPr>
              <a:t>120.0 g KO</a:t>
            </a:r>
            <a:r>
              <a:rPr lang="en-US" altLang="en-US" baseline="-25000">
                <a:solidFill>
                  <a:srgbClr val="0000CC"/>
                </a:solidFill>
              </a:rPr>
              <a:t>2</a:t>
            </a:r>
            <a:endParaRPr lang="en-US" altLang="en-US">
              <a:solidFill>
                <a:srgbClr val="0000CC"/>
              </a:solidFill>
            </a:endParaRPr>
          </a:p>
        </p:txBody>
      </p:sp>
      <p:sp>
        <p:nvSpPr>
          <p:cNvPr id="51212" name="Line 11"/>
          <p:cNvSpPr>
            <a:spLocks noChangeShapeType="1"/>
          </p:cNvSpPr>
          <p:nvPr/>
        </p:nvSpPr>
        <p:spPr bwMode="auto">
          <a:xfrm>
            <a:off x="4572000" y="1981200"/>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1213" name="Object 12"/>
          <p:cNvGraphicFramePr>
            <a:graphicFrameLocks noChangeAspect="1"/>
          </p:cNvGraphicFramePr>
          <p:nvPr/>
        </p:nvGraphicFramePr>
        <p:xfrm>
          <a:off x="4572000" y="1981200"/>
          <a:ext cx="990600" cy="990600"/>
        </p:xfrm>
        <a:graphic>
          <a:graphicData uri="http://schemas.openxmlformats.org/presentationml/2006/ole">
            <mc:AlternateContent xmlns:mc="http://schemas.openxmlformats.org/markup-compatibility/2006">
              <mc:Choice xmlns:v="urn:schemas-microsoft-com:vml" Requires="v">
                <p:oleObj spid="_x0000_s12308" name="Equation" r:id="rId7" imgW="409534" imgH="409534" progId="Equation.3">
                  <p:embed/>
                </p:oleObj>
              </mc:Choice>
              <mc:Fallback>
                <p:oleObj name="Equation" r:id="rId7" imgW="409534" imgH="40953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1981200"/>
                        <a:ext cx="990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14" name="Line 13"/>
          <p:cNvSpPr>
            <a:spLocks noChangeShapeType="1"/>
          </p:cNvSpPr>
          <p:nvPr/>
        </p:nvSpPr>
        <p:spPr bwMode="auto">
          <a:xfrm>
            <a:off x="5257800" y="2667000"/>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15" name="Line 14"/>
          <p:cNvSpPr>
            <a:spLocks noChangeShapeType="1"/>
          </p:cNvSpPr>
          <p:nvPr/>
        </p:nvSpPr>
        <p:spPr bwMode="auto">
          <a:xfrm>
            <a:off x="3810000" y="2209800"/>
            <a:ext cx="228600" cy="15240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16" name="Line 15"/>
          <p:cNvSpPr>
            <a:spLocks noChangeShapeType="1"/>
          </p:cNvSpPr>
          <p:nvPr/>
        </p:nvSpPr>
        <p:spPr bwMode="auto">
          <a:xfrm>
            <a:off x="5562600" y="19812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1217" name="Object 16"/>
          <p:cNvGraphicFramePr>
            <a:graphicFrameLocks noChangeAspect="1"/>
          </p:cNvGraphicFramePr>
          <p:nvPr/>
        </p:nvGraphicFramePr>
        <p:xfrm>
          <a:off x="5562600" y="1981200"/>
          <a:ext cx="1524000" cy="890588"/>
        </p:xfrm>
        <a:graphic>
          <a:graphicData uri="http://schemas.openxmlformats.org/presentationml/2006/ole">
            <mc:AlternateContent xmlns:mc="http://schemas.openxmlformats.org/markup-compatibility/2006">
              <mc:Choice xmlns:v="urn:schemas-microsoft-com:vml" Requires="v">
                <p:oleObj spid="_x0000_s12309" name="Equation" r:id="rId9" imgW="723882" imgH="419229" progId="Equation.3">
                  <p:embed/>
                </p:oleObj>
              </mc:Choice>
              <mc:Fallback>
                <p:oleObj name="Equation" r:id="rId9" imgW="723882" imgH="4192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62600" y="1981200"/>
                        <a:ext cx="1524000" cy="890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18" name="Line 17"/>
          <p:cNvSpPr>
            <a:spLocks noChangeShapeType="1"/>
          </p:cNvSpPr>
          <p:nvPr/>
        </p:nvSpPr>
        <p:spPr bwMode="auto">
          <a:xfrm>
            <a:off x="4876800" y="2133600"/>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19" name="Line 18"/>
          <p:cNvSpPr>
            <a:spLocks noChangeShapeType="1"/>
          </p:cNvSpPr>
          <p:nvPr/>
        </p:nvSpPr>
        <p:spPr bwMode="auto">
          <a:xfrm>
            <a:off x="4038600" y="2133600"/>
            <a:ext cx="381000" cy="1524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20" name="Line 19"/>
          <p:cNvSpPr>
            <a:spLocks noChangeShapeType="1"/>
          </p:cNvSpPr>
          <p:nvPr/>
        </p:nvSpPr>
        <p:spPr bwMode="auto">
          <a:xfrm>
            <a:off x="5791200" y="2590800"/>
            <a:ext cx="1066800" cy="76200"/>
          </a:xfrm>
          <a:prstGeom prst="line">
            <a:avLst/>
          </a:prstGeom>
          <a:noFill/>
          <a:ln w="38100">
            <a:solidFill>
              <a:srgbClr val="CC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21" name="Line 20"/>
          <p:cNvSpPr>
            <a:spLocks noChangeShapeType="1"/>
          </p:cNvSpPr>
          <p:nvPr/>
        </p:nvSpPr>
        <p:spPr bwMode="auto">
          <a:xfrm>
            <a:off x="7010400" y="1905000"/>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51222" name="Object 21"/>
          <p:cNvGraphicFramePr>
            <a:graphicFrameLocks noChangeAspect="1"/>
          </p:cNvGraphicFramePr>
          <p:nvPr/>
        </p:nvGraphicFramePr>
        <p:xfrm>
          <a:off x="7086600" y="2057400"/>
          <a:ext cx="1219200" cy="827088"/>
        </p:xfrm>
        <a:graphic>
          <a:graphicData uri="http://schemas.openxmlformats.org/presentationml/2006/ole">
            <mc:AlternateContent xmlns:mc="http://schemas.openxmlformats.org/markup-compatibility/2006">
              <mc:Choice xmlns:v="urn:schemas-microsoft-com:vml" Requires="v">
                <p:oleObj spid="_x0000_s12310" name="Equation" r:id="rId11" imgW="628696" imgH="419229" progId="Equation.3">
                  <p:embed/>
                </p:oleObj>
              </mc:Choice>
              <mc:Fallback>
                <p:oleObj name="Equation" r:id="rId11" imgW="628696" imgH="4192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86600" y="2057400"/>
                        <a:ext cx="1219200"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23" name="Line 22"/>
          <p:cNvSpPr>
            <a:spLocks noChangeShapeType="1"/>
          </p:cNvSpPr>
          <p:nvPr/>
        </p:nvSpPr>
        <p:spPr bwMode="auto">
          <a:xfrm>
            <a:off x="7239000" y="2590800"/>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24" name="Line 23"/>
          <p:cNvSpPr>
            <a:spLocks noChangeShapeType="1"/>
          </p:cNvSpPr>
          <p:nvPr/>
        </p:nvSpPr>
        <p:spPr bwMode="auto">
          <a:xfrm>
            <a:off x="5943600" y="2133600"/>
            <a:ext cx="7620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51225" name="Text Box 24"/>
          <p:cNvSpPr txBox="1">
            <a:spLocks noChangeArrowheads="1"/>
          </p:cNvSpPr>
          <p:nvPr/>
        </p:nvSpPr>
        <p:spPr bwMode="auto">
          <a:xfrm>
            <a:off x="8991600" y="2193926"/>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40.</a:t>
            </a:r>
            <a:r>
              <a:rPr lang="en-US" altLang="en-US" u="sng">
                <a:solidFill>
                  <a:srgbClr val="CC0000"/>
                </a:solidFill>
              </a:rPr>
              <a:t>5</a:t>
            </a:r>
            <a:r>
              <a:rPr lang="en-US" altLang="en-US">
                <a:solidFill>
                  <a:srgbClr val="CC0000"/>
                </a:solidFill>
              </a:rPr>
              <a:t>1</a:t>
            </a:r>
          </a:p>
        </p:txBody>
      </p:sp>
      <p:sp>
        <p:nvSpPr>
          <p:cNvPr id="51226" name="Text Box 25"/>
          <p:cNvSpPr txBox="1">
            <a:spLocks noChangeArrowheads="1"/>
          </p:cNvSpPr>
          <p:nvPr/>
        </p:nvSpPr>
        <p:spPr bwMode="auto">
          <a:xfrm>
            <a:off x="1736726" y="3138489"/>
            <a:ext cx="12493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Based on:</a:t>
            </a:r>
          </a:p>
          <a:p>
            <a:pPr algn="l" eaLnBrk="0" fontAlgn="base" hangingPunct="0">
              <a:spcBef>
                <a:spcPct val="0"/>
              </a:spcBef>
              <a:spcAft>
                <a:spcPct val="0"/>
              </a:spcAft>
            </a:pPr>
            <a:r>
              <a:rPr lang="en-US" altLang="en-US">
                <a:solidFill>
                  <a:srgbClr val="000000"/>
                </a:solidFill>
              </a:rPr>
              <a:t>H</a:t>
            </a:r>
            <a:r>
              <a:rPr lang="en-US" altLang="en-US" baseline="-25000">
                <a:solidFill>
                  <a:srgbClr val="000000"/>
                </a:solidFill>
              </a:rPr>
              <a:t>2</a:t>
            </a:r>
            <a:r>
              <a:rPr lang="en-US" altLang="en-US">
                <a:solidFill>
                  <a:srgbClr val="000000"/>
                </a:solidFill>
              </a:rPr>
              <a:t>O</a:t>
            </a:r>
          </a:p>
        </p:txBody>
      </p:sp>
      <p:sp>
        <p:nvSpPr>
          <p:cNvPr id="51227" name="Text Box 26"/>
          <p:cNvSpPr txBox="1">
            <a:spLocks noChangeArrowheads="1"/>
          </p:cNvSpPr>
          <p:nvPr/>
        </p:nvSpPr>
        <p:spPr bwMode="auto">
          <a:xfrm>
            <a:off x="8763001" y="3184525"/>
            <a:ext cx="17043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              g O</a:t>
            </a:r>
            <a:r>
              <a:rPr lang="en-US" altLang="en-US" baseline="-25000">
                <a:solidFill>
                  <a:srgbClr val="000000"/>
                </a:solidFill>
              </a:rPr>
              <a:t>2</a:t>
            </a:r>
            <a:endParaRPr lang="en-US" altLang="en-US">
              <a:solidFill>
                <a:srgbClr val="000000"/>
              </a:solidFill>
            </a:endParaRPr>
          </a:p>
        </p:txBody>
      </p:sp>
      <p:sp>
        <p:nvSpPr>
          <p:cNvPr id="51228" name="Line 27"/>
          <p:cNvSpPr>
            <a:spLocks noChangeShapeType="1"/>
          </p:cNvSpPr>
          <p:nvPr/>
        </p:nvSpPr>
        <p:spPr bwMode="auto">
          <a:xfrm>
            <a:off x="3048000" y="3429000"/>
            <a:ext cx="5715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sz="2000" b="1">
              <a:solidFill>
                <a:srgbClr val="000000"/>
              </a:solidFill>
            </a:endParaRPr>
          </a:p>
        </p:txBody>
      </p:sp>
      <p:sp>
        <p:nvSpPr>
          <p:cNvPr id="51229" name="Text Box 28"/>
          <p:cNvSpPr txBox="1">
            <a:spLocks noChangeArrowheads="1"/>
          </p:cNvSpPr>
          <p:nvPr/>
        </p:nvSpPr>
        <p:spPr bwMode="auto">
          <a:xfrm>
            <a:off x="2955925" y="3048000"/>
            <a:ext cx="13724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00"/>
                </a:solidFill>
              </a:rPr>
              <a:t>47.0 g H</a:t>
            </a:r>
            <a:r>
              <a:rPr lang="en-US" altLang="en-US" baseline="-25000">
                <a:solidFill>
                  <a:srgbClr val="000000"/>
                </a:solidFill>
              </a:rPr>
              <a:t>2</a:t>
            </a:r>
            <a:r>
              <a:rPr lang="en-US" altLang="en-US">
                <a:solidFill>
                  <a:srgbClr val="000000"/>
                </a:solidFill>
              </a:rPr>
              <a:t>O</a:t>
            </a:r>
          </a:p>
        </p:txBody>
      </p:sp>
      <p:sp>
        <p:nvSpPr>
          <p:cNvPr id="51230" name="Line 29"/>
          <p:cNvSpPr>
            <a:spLocks noChangeShapeType="1"/>
          </p:cNvSpPr>
          <p:nvPr/>
        </p:nvSpPr>
        <p:spPr bwMode="auto">
          <a:xfrm>
            <a:off x="4267200" y="29718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31" name="Object 30"/>
          <p:cNvGraphicFramePr>
            <a:graphicFrameLocks noChangeAspect="1"/>
          </p:cNvGraphicFramePr>
          <p:nvPr/>
        </p:nvGraphicFramePr>
        <p:xfrm>
          <a:off x="4267200" y="3024189"/>
          <a:ext cx="1600200" cy="820737"/>
        </p:xfrm>
        <a:graphic>
          <a:graphicData uri="http://schemas.openxmlformats.org/presentationml/2006/ole">
            <mc:AlternateContent xmlns:mc="http://schemas.openxmlformats.org/markup-compatibility/2006">
              <mc:Choice xmlns:v="urn:schemas-microsoft-com:vml" Requires="v">
                <p:oleObj spid="_x0000_s12311" name="Equation" r:id="rId13" imgW="837836" imgH="431613" progId="Equation.3">
                  <p:embed/>
                </p:oleObj>
              </mc:Choice>
              <mc:Fallback>
                <p:oleObj name="Equation" r:id="rId13" imgW="837836" imgH="43161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67200" y="3024189"/>
                        <a:ext cx="1600200"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2" name="Line 31"/>
          <p:cNvSpPr>
            <a:spLocks noChangeShapeType="1"/>
          </p:cNvSpPr>
          <p:nvPr/>
        </p:nvSpPr>
        <p:spPr bwMode="auto">
          <a:xfrm>
            <a:off x="5105400" y="3581400"/>
            <a:ext cx="6096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sp>
        <p:nvSpPr>
          <p:cNvPr id="51233" name="Line 32"/>
          <p:cNvSpPr>
            <a:spLocks noChangeShapeType="1"/>
          </p:cNvSpPr>
          <p:nvPr/>
        </p:nvSpPr>
        <p:spPr bwMode="auto">
          <a:xfrm>
            <a:off x="3505200" y="3200400"/>
            <a:ext cx="6096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sp>
        <p:nvSpPr>
          <p:cNvPr id="51234" name="Line 33"/>
          <p:cNvSpPr>
            <a:spLocks noChangeShapeType="1"/>
          </p:cNvSpPr>
          <p:nvPr/>
        </p:nvSpPr>
        <p:spPr bwMode="auto">
          <a:xfrm>
            <a:off x="5867400" y="30480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35" name="Object 34"/>
          <p:cNvGraphicFramePr>
            <a:graphicFrameLocks noChangeAspect="1"/>
          </p:cNvGraphicFramePr>
          <p:nvPr/>
        </p:nvGraphicFramePr>
        <p:xfrm>
          <a:off x="5867400" y="3048000"/>
          <a:ext cx="1447800" cy="831850"/>
        </p:xfrm>
        <a:graphic>
          <a:graphicData uri="http://schemas.openxmlformats.org/presentationml/2006/ole">
            <mc:AlternateContent xmlns:mc="http://schemas.openxmlformats.org/markup-compatibility/2006">
              <mc:Choice xmlns:v="urn:schemas-microsoft-com:vml" Requires="v">
                <p:oleObj spid="_x0000_s12312" name="Equation" r:id="rId15" imgW="748975" imgH="431613" progId="Equation.3">
                  <p:embed/>
                </p:oleObj>
              </mc:Choice>
              <mc:Fallback>
                <p:oleObj name="Equation" r:id="rId15" imgW="748975" imgH="431613"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67400" y="3048000"/>
                        <a:ext cx="1447800"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6" name="Line 35"/>
          <p:cNvSpPr>
            <a:spLocks noChangeShapeType="1"/>
          </p:cNvSpPr>
          <p:nvPr/>
        </p:nvSpPr>
        <p:spPr bwMode="auto">
          <a:xfrm>
            <a:off x="6248400" y="3657600"/>
            <a:ext cx="914400" cy="76200"/>
          </a:xfrm>
          <a:prstGeom prst="line">
            <a:avLst/>
          </a:prstGeom>
          <a:noFill/>
          <a:ln w="381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37" name="Line 36"/>
          <p:cNvSpPr>
            <a:spLocks noChangeShapeType="1"/>
          </p:cNvSpPr>
          <p:nvPr/>
        </p:nvSpPr>
        <p:spPr bwMode="auto">
          <a:xfrm>
            <a:off x="4572000" y="3200400"/>
            <a:ext cx="914400" cy="76200"/>
          </a:xfrm>
          <a:prstGeom prst="line">
            <a:avLst/>
          </a:prstGeom>
          <a:noFill/>
          <a:ln w="381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38" name="Line 37"/>
          <p:cNvSpPr>
            <a:spLocks noChangeShapeType="1"/>
          </p:cNvSpPr>
          <p:nvPr/>
        </p:nvSpPr>
        <p:spPr bwMode="auto">
          <a:xfrm>
            <a:off x="7315200" y="2971800"/>
            <a:ext cx="0" cy="83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1239" name="Object 38"/>
          <p:cNvGraphicFramePr>
            <a:graphicFrameLocks noChangeAspect="1"/>
          </p:cNvGraphicFramePr>
          <p:nvPr/>
        </p:nvGraphicFramePr>
        <p:xfrm>
          <a:off x="7315200" y="3059114"/>
          <a:ext cx="1219200" cy="827087"/>
        </p:xfrm>
        <a:graphic>
          <a:graphicData uri="http://schemas.openxmlformats.org/presentationml/2006/ole">
            <mc:AlternateContent xmlns:mc="http://schemas.openxmlformats.org/markup-compatibility/2006">
              <mc:Choice xmlns:v="urn:schemas-microsoft-com:vml" Requires="v">
                <p:oleObj spid="_x0000_s12313" name="Equation" r:id="rId17" imgW="628696" imgH="419229" progId="Equation.3">
                  <p:embed/>
                </p:oleObj>
              </mc:Choice>
              <mc:Fallback>
                <p:oleObj name="Equation" r:id="rId17" imgW="628696" imgH="41922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15200" y="3059114"/>
                        <a:ext cx="1219200"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0" name="Line 39"/>
          <p:cNvSpPr>
            <a:spLocks noChangeShapeType="1"/>
          </p:cNvSpPr>
          <p:nvPr/>
        </p:nvSpPr>
        <p:spPr bwMode="auto">
          <a:xfrm>
            <a:off x="7391400" y="3657600"/>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1" name="Line 40"/>
          <p:cNvSpPr>
            <a:spLocks noChangeShapeType="1"/>
          </p:cNvSpPr>
          <p:nvPr/>
        </p:nvSpPr>
        <p:spPr bwMode="auto">
          <a:xfrm>
            <a:off x="6172200" y="3200400"/>
            <a:ext cx="9144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1242" name="Text Box 41"/>
          <p:cNvSpPr txBox="1">
            <a:spLocks noChangeArrowheads="1"/>
          </p:cNvSpPr>
          <p:nvPr/>
        </p:nvSpPr>
        <p:spPr bwMode="auto">
          <a:xfrm>
            <a:off x="8991600" y="3200401"/>
            <a:ext cx="8382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CC0000"/>
                </a:solidFill>
              </a:rPr>
              <a:t>12</a:t>
            </a:r>
            <a:r>
              <a:rPr lang="en-US" altLang="en-US" u="sng">
                <a:solidFill>
                  <a:srgbClr val="CC0000"/>
                </a:solidFill>
              </a:rPr>
              <a:t>5</a:t>
            </a:r>
            <a:r>
              <a:rPr lang="en-US" altLang="en-US">
                <a:solidFill>
                  <a:srgbClr val="CC0000"/>
                </a:solidFill>
              </a:rPr>
              <a:t>.3</a:t>
            </a:r>
          </a:p>
        </p:txBody>
      </p:sp>
      <p:sp>
        <p:nvSpPr>
          <p:cNvPr id="52266" name="Text Box 42"/>
          <p:cNvSpPr txBox="1">
            <a:spLocks noChangeArrowheads="1"/>
          </p:cNvSpPr>
          <p:nvPr/>
        </p:nvSpPr>
        <p:spPr bwMode="auto">
          <a:xfrm>
            <a:off x="2286000" y="3886200"/>
            <a:ext cx="70294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sz="2400">
                <a:solidFill>
                  <a:srgbClr val="CC0000"/>
                </a:solidFill>
              </a:rPr>
              <a:t>Determine how many grams of Water were left over.</a:t>
            </a:r>
          </a:p>
        </p:txBody>
      </p:sp>
      <p:sp>
        <p:nvSpPr>
          <p:cNvPr id="52267" name="Text Box 43"/>
          <p:cNvSpPr txBox="1">
            <a:spLocks noChangeArrowheads="1"/>
          </p:cNvSpPr>
          <p:nvPr/>
        </p:nvSpPr>
        <p:spPr bwMode="auto">
          <a:xfrm>
            <a:off x="1581150" y="4343401"/>
            <a:ext cx="89344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CC0000"/>
                </a:solidFill>
              </a:rPr>
              <a:t>The Difference between the above amounts is directly </a:t>
            </a:r>
            <a:r>
              <a:rPr lang="en-US" altLang="en-US" u="sng">
                <a:solidFill>
                  <a:srgbClr val="CC0000"/>
                </a:solidFill>
              </a:rPr>
              <a:t>RELATED </a:t>
            </a:r>
            <a:r>
              <a:rPr lang="en-US" altLang="en-US">
                <a:solidFill>
                  <a:srgbClr val="CC0000"/>
                </a:solidFill>
              </a:rPr>
              <a:t>to the </a:t>
            </a:r>
            <a:r>
              <a:rPr lang="en-US" altLang="en-US" u="sng">
                <a:solidFill>
                  <a:srgbClr val="0000CC"/>
                </a:solidFill>
              </a:rPr>
              <a:t>XS</a:t>
            </a:r>
            <a:r>
              <a:rPr lang="en-US" altLang="en-US">
                <a:solidFill>
                  <a:srgbClr val="CC0000"/>
                </a:solidFill>
              </a:rPr>
              <a:t> H</a:t>
            </a:r>
            <a:r>
              <a:rPr lang="en-US" altLang="en-US" baseline="-25000">
                <a:solidFill>
                  <a:srgbClr val="CC0000"/>
                </a:solidFill>
              </a:rPr>
              <a:t>2</a:t>
            </a:r>
            <a:r>
              <a:rPr lang="en-US" altLang="en-US">
                <a:solidFill>
                  <a:srgbClr val="CC0000"/>
                </a:solidFill>
              </a:rPr>
              <a:t>O.</a:t>
            </a:r>
          </a:p>
        </p:txBody>
      </p:sp>
      <p:sp>
        <p:nvSpPr>
          <p:cNvPr id="52268" name="Text Box 44"/>
          <p:cNvSpPr txBox="1">
            <a:spLocks noChangeArrowheads="1"/>
          </p:cNvSpPr>
          <p:nvPr/>
        </p:nvSpPr>
        <p:spPr bwMode="auto">
          <a:xfrm>
            <a:off x="1927225" y="4784726"/>
            <a:ext cx="84772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CC"/>
                </a:solidFill>
              </a:rPr>
              <a:t>125.3 - 40.51 = 84.79 g of O</a:t>
            </a:r>
            <a:r>
              <a:rPr lang="en-US" altLang="en-US" baseline="-25000">
                <a:solidFill>
                  <a:srgbClr val="0000CC"/>
                </a:solidFill>
              </a:rPr>
              <a:t>2</a:t>
            </a:r>
            <a:r>
              <a:rPr lang="en-US" altLang="en-US">
                <a:solidFill>
                  <a:srgbClr val="0000CC"/>
                </a:solidFill>
              </a:rPr>
              <a:t> that could have been formed from the </a:t>
            </a:r>
            <a:r>
              <a:rPr lang="en-US" altLang="en-US" u="sng">
                <a:solidFill>
                  <a:srgbClr val="0000CC"/>
                </a:solidFill>
              </a:rPr>
              <a:t>XS</a:t>
            </a:r>
            <a:r>
              <a:rPr lang="en-US" altLang="en-US">
                <a:solidFill>
                  <a:srgbClr val="0000CC"/>
                </a:solidFill>
              </a:rPr>
              <a:t> water.</a:t>
            </a:r>
          </a:p>
        </p:txBody>
      </p:sp>
      <p:sp>
        <p:nvSpPr>
          <p:cNvPr id="52269" name="Text Box 45"/>
          <p:cNvSpPr txBox="1">
            <a:spLocks noChangeArrowheads="1"/>
          </p:cNvSpPr>
          <p:nvPr/>
        </p:nvSpPr>
        <p:spPr bwMode="auto">
          <a:xfrm>
            <a:off x="8298026" y="5562600"/>
            <a:ext cx="2231701"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a:solidFill>
                  <a:srgbClr val="000000"/>
                </a:solidFill>
              </a:rPr>
              <a:t>=             g XS H</a:t>
            </a:r>
            <a:r>
              <a:rPr lang="en-US" altLang="en-US" baseline="-25000">
                <a:solidFill>
                  <a:srgbClr val="000000"/>
                </a:solidFill>
              </a:rPr>
              <a:t>2</a:t>
            </a:r>
            <a:r>
              <a:rPr lang="en-US" altLang="en-US">
                <a:solidFill>
                  <a:srgbClr val="000000"/>
                </a:solidFill>
              </a:rPr>
              <a:t>O</a:t>
            </a:r>
          </a:p>
        </p:txBody>
      </p:sp>
      <p:sp>
        <p:nvSpPr>
          <p:cNvPr id="52270" name="Line 46"/>
          <p:cNvSpPr>
            <a:spLocks noChangeShapeType="1"/>
          </p:cNvSpPr>
          <p:nvPr/>
        </p:nvSpPr>
        <p:spPr bwMode="auto">
          <a:xfrm>
            <a:off x="2057400" y="5791200"/>
            <a:ext cx="6324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71" name="Text Box 47"/>
          <p:cNvSpPr txBox="1">
            <a:spLocks noChangeArrowheads="1"/>
          </p:cNvSpPr>
          <p:nvPr/>
        </p:nvSpPr>
        <p:spPr bwMode="auto">
          <a:xfrm>
            <a:off x="2057401" y="5410200"/>
            <a:ext cx="1301959"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50000"/>
              </a:spcBef>
              <a:spcAft>
                <a:spcPct val="0"/>
              </a:spcAft>
            </a:pPr>
            <a:r>
              <a:rPr lang="en-US" altLang="en-US">
                <a:solidFill>
                  <a:srgbClr val="0000CC"/>
                </a:solidFill>
              </a:rPr>
              <a:t>84.79 g O</a:t>
            </a:r>
            <a:r>
              <a:rPr lang="en-US" altLang="en-US" baseline="-25000">
                <a:solidFill>
                  <a:srgbClr val="0000CC"/>
                </a:solidFill>
              </a:rPr>
              <a:t>2</a:t>
            </a:r>
            <a:endParaRPr lang="en-US" altLang="en-US">
              <a:solidFill>
                <a:srgbClr val="0000CC"/>
              </a:solidFill>
            </a:endParaRPr>
          </a:p>
        </p:txBody>
      </p:sp>
      <p:sp>
        <p:nvSpPr>
          <p:cNvPr id="52272" name="Line 48"/>
          <p:cNvSpPr>
            <a:spLocks noChangeShapeType="1"/>
          </p:cNvSpPr>
          <p:nvPr/>
        </p:nvSpPr>
        <p:spPr bwMode="auto">
          <a:xfrm>
            <a:off x="3352800" y="5410200"/>
            <a:ext cx="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2273" name="Object 49"/>
          <p:cNvGraphicFramePr>
            <a:graphicFrameLocks noChangeAspect="1"/>
          </p:cNvGraphicFramePr>
          <p:nvPr/>
        </p:nvGraphicFramePr>
        <p:xfrm>
          <a:off x="3327400" y="5421314"/>
          <a:ext cx="1271588" cy="827087"/>
        </p:xfrm>
        <a:graphic>
          <a:graphicData uri="http://schemas.openxmlformats.org/presentationml/2006/ole">
            <mc:AlternateContent xmlns:mc="http://schemas.openxmlformats.org/markup-compatibility/2006">
              <mc:Choice xmlns:v="urn:schemas-microsoft-com:vml" Requires="v">
                <p:oleObj spid="_x0000_s12314" name="Equation" r:id="rId19" imgW="647792" imgH="419229" progId="Equation.3">
                  <p:embed/>
                </p:oleObj>
              </mc:Choice>
              <mc:Fallback>
                <p:oleObj name="Equation" r:id="rId19" imgW="647792" imgH="41922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327400" y="5421314"/>
                        <a:ext cx="1271588" cy="827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74" name="Line 50"/>
          <p:cNvSpPr>
            <a:spLocks noChangeShapeType="1"/>
          </p:cNvSpPr>
          <p:nvPr/>
        </p:nvSpPr>
        <p:spPr bwMode="auto">
          <a:xfrm>
            <a:off x="4572000" y="53340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75" name="Line 51"/>
          <p:cNvSpPr>
            <a:spLocks noChangeShapeType="1"/>
          </p:cNvSpPr>
          <p:nvPr/>
        </p:nvSpPr>
        <p:spPr bwMode="auto">
          <a:xfrm>
            <a:off x="3962400" y="6019800"/>
            <a:ext cx="3810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000" b="1">
              <a:solidFill>
                <a:srgbClr val="000000"/>
              </a:solidFill>
            </a:endParaRPr>
          </a:p>
        </p:txBody>
      </p:sp>
      <p:sp>
        <p:nvSpPr>
          <p:cNvPr id="52276" name="Line 52"/>
          <p:cNvSpPr>
            <a:spLocks noChangeShapeType="1"/>
          </p:cNvSpPr>
          <p:nvPr/>
        </p:nvSpPr>
        <p:spPr bwMode="auto">
          <a:xfrm>
            <a:off x="2743200" y="5562600"/>
            <a:ext cx="4572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2277" name="Object 53"/>
          <p:cNvGraphicFramePr>
            <a:graphicFrameLocks noChangeAspect="1"/>
          </p:cNvGraphicFramePr>
          <p:nvPr/>
        </p:nvGraphicFramePr>
        <p:xfrm>
          <a:off x="4572000" y="5334000"/>
          <a:ext cx="1517650" cy="871538"/>
        </p:xfrm>
        <a:graphic>
          <a:graphicData uri="http://schemas.openxmlformats.org/presentationml/2006/ole">
            <mc:AlternateContent xmlns:mc="http://schemas.openxmlformats.org/markup-compatibility/2006">
              <mc:Choice xmlns:v="urn:schemas-microsoft-com:vml" Requires="v">
                <p:oleObj spid="_x0000_s12315" name="Equation" r:id="rId21" imgW="742978" imgH="419229" progId="Equation.3">
                  <p:embed/>
                </p:oleObj>
              </mc:Choice>
              <mc:Fallback>
                <p:oleObj name="Equation" r:id="rId21" imgW="742978" imgH="419229"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72000" y="5334000"/>
                        <a:ext cx="1517650" cy="87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78" name="Line 54"/>
          <p:cNvSpPr>
            <a:spLocks noChangeShapeType="1"/>
          </p:cNvSpPr>
          <p:nvPr/>
        </p:nvSpPr>
        <p:spPr bwMode="auto">
          <a:xfrm>
            <a:off x="4953000" y="5943600"/>
            <a:ext cx="762000" cy="76200"/>
          </a:xfrm>
          <a:prstGeom prst="line">
            <a:avLst/>
          </a:prstGeom>
          <a:noFill/>
          <a:ln w="3810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79" name="Line 55"/>
          <p:cNvSpPr>
            <a:spLocks noChangeShapeType="1"/>
          </p:cNvSpPr>
          <p:nvPr/>
        </p:nvSpPr>
        <p:spPr bwMode="auto">
          <a:xfrm>
            <a:off x="3505200" y="5562600"/>
            <a:ext cx="762000" cy="76200"/>
          </a:xfrm>
          <a:prstGeom prst="line">
            <a:avLst/>
          </a:prstGeom>
          <a:noFill/>
          <a:ln w="3810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80" name="Line 56"/>
          <p:cNvSpPr>
            <a:spLocks noChangeShapeType="1"/>
          </p:cNvSpPr>
          <p:nvPr/>
        </p:nvSpPr>
        <p:spPr bwMode="auto">
          <a:xfrm>
            <a:off x="6096000" y="53340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graphicFrame>
        <p:nvGraphicFramePr>
          <p:cNvPr id="52281" name="Object 57"/>
          <p:cNvGraphicFramePr>
            <a:graphicFrameLocks noChangeAspect="1"/>
          </p:cNvGraphicFramePr>
          <p:nvPr/>
        </p:nvGraphicFramePr>
        <p:xfrm>
          <a:off x="6096000" y="5410200"/>
          <a:ext cx="1600200" cy="820738"/>
        </p:xfrm>
        <a:graphic>
          <a:graphicData uri="http://schemas.openxmlformats.org/presentationml/2006/ole">
            <mc:AlternateContent xmlns:mc="http://schemas.openxmlformats.org/markup-compatibility/2006">
              <mc:Choice xmlns:v="urn:schemas-microsoft-com:vml" Requires="v">
                <p:oleObj spid="_x0000_s12316" name="Equation" r:id="rId23" imgW="828762" imgH="419229" progId="Equation.3">
                  <p:embed/>
                </p:oleObj>
              </mc:Choice>
              <mc:Fallback>
                <p:oleObj name="Equation" r:id="rId23" imgW="828762" imgH="419229"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96000" y="5410200"/>
                        <a:ext cx="1600200"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82" name="Line 58"/>
          <p:cNvSpPr>
            <a:spLocks noChangeShapeType="1"/>
          </p:cNvSpPr>
          <p:nvPr/>
        </p:nvSpPr>
        <p:spPr bwMode="auto">
          <a:xfrm>
            <a:off x="6400800" y="5943600"/>
            <a:ext cx="9906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83" name="Line 59"/>
          <p:cNvSpPr>
            <a:spLocks noChangeShapeType="1"/>
          </p:cNvSpPr>
          <p:nvPr/>
        </p:nvSpPr>
        <p:spPr bwMode="auto">
          <a:xfrm>
            <a:off x="4876800" y="5486400"/>
            <a:ext cx="990600" cy="762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000" b="1">
              <a:solidFill>
                <a:srgbClr val="000000"/>
              </a:solidFill>
            </a:endParaRPr>
          </a:p>
        </p:txBody>
      </p:sp>
      <p:sp>
        <p:nvSpPr>
          <p:cNvPr id="52284" name="Text Box 60"/>
          <p:cNvSpPr txBox="1">
            <a:spLocks noChangeArrowheads="1"/>
          </p:cNvSpPr>
          <p:nvPr/>
        </p:nvSpPr>
        <p:spPr bwMode="auto">
          <a:xfrm>
            <a:off x="8553450" y="5513388"/>
            <a:ext cx="869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0" fontAlgn="base" hangingPunct="0">
              <a:spcBef>
                <a:spcPct val="50000"/>
              </a:spcBef>
              <a:spcAft>
                <a:spcPct val="0"/>
              </a:spcAft>
            </a:pPr>
            <a:r>
              <a:rPr lang="en-US" altLang="en-US" sz="2400">
                <a:solidFill>
                  <a:srgbClr val="CC0000"/>
                </a:solidFill>
              </a:rPr>
              <a:t>31.</a:t>
            </a:r>
            <a:r>
              <a:rPr lang="en-US" altLang="en-US" sz="2400" u="sng">
                <a:solidFill>
                  <a:srgbClr val="CC0000"/>
                </a:solidFill>
              </a:rPr>
              <a:t>8</a:t>
            </a:r>
            <a:r>
              <a:rPr lang="en-US" altLang="en-US" sz="2400">
                <a:solidFill>
                  <a:srgbClr val="CC0000"/>
                </a:solidFill>
              </a:rPr>
              <a:t>3</a:t>
            </a:r>
          </a:p>
        </p:txBody>
      </p:sp>
    </p:spTree>
    <p:extLst>
      <p:ext uri="{BB962C8B-B14F-4D97-AF65-F5344CB8AC3E}">
        <p14:creationId xmlns:p14="http://schemas.microsoft.com/office/powerpoint/2010/main" val="840234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66">
                                            <p:txEl>
                                              <p:pRg st="0" end="0"/>
                                            </p:txEl>
                                          </p:spTgt>
                                        </p:tgtEl>
                                        <p:attrNameLst>
                                          <p:attrName>style.visibility</p:attrName>
                                        </p:attrNameLst>
                                      </p:cBhvr>
                                      <p:to>
                                        <p:strVal val="visible"/>
                                      </p:to>
                                    </p:set>
                                    <p:anim calcmode="lin" valueType="num">
                                      <p:cBhvr additive="base">
                                        <p:cTn id="7" dur="500" fill="hold"/>
                                        <p:tgtEl>
                                          <p:spTgt spid="522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226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52267">
                                            <p:txEl>
                                              <p:pRg st="0" end="0"/>
                                            </p:txEl>
                                          </p:spTgt>
                                        </p:tgtEl>
                                        <p:attrNameLst>
                                          <p:attrName>style.visibility</p:attrName>
                                        </p:attrNameLst>
                                      </p:cBhvr>
                                      <p:to>
                                        <p:strVal val="visible"/>
                                      </p:to>
                                    </p:set>
                                    <p:animEffect transition="in" filter="box(out)">
                                      <p:cBhvr>
                                        <p:cTn id="13" dur="500"/>
                                        <p:tgtEl>
                                          <p:spTgt spid="5226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2268">
                                            <p:txEl>
                                              <p:pRg st="0" end="0"/>
                                            </p:txEl>
                                          </p:spTgt>
                                        </p:tgtEl>
                                        <p:attrNameLst>
                                          <p:attrName>style.visibility</p:attrName>
                                        </p:attrNameLst>
                                      </p:cBhvr>
                                      <p:to>
                                        <p:strVal val="visible"/>
                                      </p:to>
                                    </p:set>
                                    <p:anim calcmode="lin" valueType="num">
                                      <p:cBhvr additive="base">
                                        <p:cTn id="18" dur="500" fill="hold"/>
                                        <p:tgtEl>
                                          <p:spTgt spid="52268">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522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RBRAK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52269">
                                            <p:txEl>
                                              <p:pRg st="0" end="0"/>
                                            </p:txEl>
                                          </p:spTgt>
                                        </p:tgtEl>
                                        <p:attrNameLst>
                                          <p:attrName>style.visibility</p:attrName>
                                        </p:attrNameLst>
                                      </p:cBhvr>
                                      <p:to>
                                        <p:strVal val="visible"/>
                                      </p:to>
                                    </p:set>
                                    <p:anim calcmode="lin" valueType="num">
                                      <p:cBhvr additive="base">
                                        <p:cTn id="24" dur="500" fill="hold"/>
                                        <p:tgtEl>
                                          <p:spTgt spid="52269">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5226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CARBRAK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2270"/>
                                        </p:tgtEl>
                                        <p:attrNameLst>
                                          <p:attrName>style.visibility</p:attrName>
                                        </p:attrNameLst>
                                      </p:cBhvr>
                                      <p:to>
                                        <p:strVal val="visible"/>
                                      </p:to>
                                    </p:set>
                                    <p:animEffect transition="in" filter="blinds(horizontal)">
                                      <p:cBhvr>
                                        <p:cTn id="30" dur="500"/>
                                        <p:tgtEl>
                                          <p:spTgt spid="52270"/>
                                        </p:tgtEl>
                                      </p:cBhvr>
                                    </p:animEffect>
                                  </p:childTnLst>
                                  <p:subTnLst>
                                    <p:audio>
                                      <p:cMediaNode>
                                        <p:cTn display="0" masterRel="sameClick">
                                          <p:stCondLst>
                                            <p:cond evt="begin" delay="0">
                                              <p:tn val="28"/>
                                            </p:cond>
                                          </p:stCondLst>
                                          <p:endCondLst>
                                            <p:cond evt="onStopAudio" delay="0">
                                              <p:tgtEl>
                                                <p:sldTgt/>
                                              </p:tgtEl>
                                            </p:cond>
                                          </p:endCondLst>
                                        </p:cTn>
                                        <p:tgtEl>
                                          <p:sndTgt r:embed="rId5" name="CHIMES.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52271"/>
                                        </p:tgtEl>
                                        <p:attrNameLst>
                                          <p:attrName>style.visibility</p:attrName>
                                        </p:attrNameLst>
                                      </p:cBhvr>
                                      <p:to>
                                        <p:strVal val="visible"/>
                                      </p:to>
                                    </p:set>
                                    <p:anim calcmode="lin" valueType="num">
                                      <p:cBhvr additive="base">
                                        <p:cTn id="35" dur="500" fill="hold"/>
                                        <p:tgtEl>
                                          <p:spTgt spid="52271"/>
                                        </p:tgtEl>
                                        <p:attrNameLst>
                                          <p:attrName>ppt_x</p:attrName>
                                        </p:attrNameLst>
                                      </p:cBhvr>
                                      <p:tavLst>
                                        <p:tav tm="0">
                                          <p:val>
                                            <p:strVal val="#ppt_x"/>
                                          </p:val>
                                        </p:tav>
                                        <p:tav tm="100000">
                                          <p:val>
                                            <p:strVal val="#ppt_x"/>
                                          </p:val>
                                        </p:tav>
                                      </p:tavLst>
                                    </p:anim>
                                    <p:anim calcmode="lin" valueType="num">
                                      <p:cBhvr additive="base">
                                        <p:cTn id="36" dur="500" fill="hold"/>
                                        <p:tgtEl>
                                          <p:spTgt spid="52271"/>
                                        </p:tgtEl>
                                        <p:attrNameLst>
                                          <p:attrName>ppt_y</p:attrName>
                                        </p:attrNameLst>
                                      </p:cBhvr>
                                      <p:tavLst>
                                        <p:tav tm="0">
                                          <p:val>
                                            <p:strVal val="0-#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52272"/>
                                        </p:tgtEl>
                                        <p:attrNameLst>
                                          <p:attrName>style.visibility</p:attrName>
                                        </p:attrNameLst>
                                      </p:cBhvr>
                                      <p:to>
                                        <p:strVal val="visible"/>
                                      </p:to>
                                    </p:set>
                                    <p:anim calcmode="lin" valueType="num">
                                      <p:cBhvr additive="base">
                                        <p:cTn id="41" dur="500" fill="hold"/>
                                        <p:tgtEl>
                                          <p:spTgt spid="52272"/>
                                        </p:tgtEl>
                                        <p:attrNameLst>
                                          <p:attrName>ppt_x</p:attrName>
                                        </p:attrNameLst>
                                      </p:cBhvr>
                                      <p:tavLst>
                                        <p:tav tm="0">
                                          <p:val>
                                            <p:strVal val="#ppt_x"/>
                                          </p:val>
                                        </p:tav>
                                        <p:tav tm="100000">
                                          <p:val>
                                            <p:strVal val="#ppt_x"/>
                                          </p:val>
                                        </p:tav>
                                      </p:tavLst>
                                    </p:anim>
                                    <p:anim calcmode="lin" valueType="num">
                                      <p:cBhvr additive="base">
                                        <p:cTn id="42" dur="500" fill="hold"/>
                                        <p:tgtEl>
                                          <p:spTgt spid="52272"/>
                                        </p:tgtEl>
                                        <p:attrNameLst>
                                          <p:attrName>ppt_y</p:attrName>
                                        </p:attrNameLst>
                                      </p:cBhvr>
                                      <p:tavLst>
                                        <p:tav tm="0">
                                          <p:val>
                                            <p:strVal val="0-#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1" fill="hold" nodeType="clickEffect">
                                  <p:stCondLst>
                                    <p:cond delay="0"/>
                                  </p:stCondLst>
                                  <p:childTnLst>
                                    <p:set>
                                      <p:cBhvr>
                                        <p:cTn id="46" dur="1" fill="hold">
                                          <p:stCondLst>
                                            <p:cond delay="0"/>
                                          </p:stCondLst>
                                        </p:cTn>
                                        <p:tgtEl>
                                          <p:spTgt spid="52273"/>
                                        </p:tgtEl>
                                        <p:attrNameLst>
                                          <p:attrName>style.visibility</p:attrName>
                                        </p:attrNameLst>
                                      </p:cBhvr>
                                      <p:to>
                                        <p:strVal val="visible"/>
                                      </p:to>
                                    </p:set>
                                    <p:anim calcmode="lin" valueType="num">
                                      <p:cBhvr additive="base">
                                        <p:cTn id="47" dur="500" fill="hold"/>
                                        <p:tgtEl>
                                          <p:spTgt spid="52273"/>
                                        </p:tgtEl>
                                        <p:attrNameLst>
                                          <p:attrName>ppt_x</p:attrName>
                                        </p:attrNameLst>
                                      </p:cBhvr>
                                      <p:tavLst>
                                        <p:tav tm="0">
                                          <p:val>
                                            <p:strVal val="#ppt_x"/>
                                          </p:val>
                                        </p:tav>
                                        <p:tav tm="100000">
                                          <p:val>
                                            <p:strVal val="#ppt_x"/>
                                          </p:val>
                                        </p:tav>
                                      </p:tavLst>
                                    </p:anim>
                                    <p:anim calcmode="lin" valueType="num">
                                      <p:cBhvr additive="base">
                                        <p:cTn id="48" dur="500" fill="hold"/>
                                        <p:tgtEl>
                                          <p:spTgt spid="52273"/>
                                        </p:tgtEl>
                                        <p:attrNameLst>
                                          <p:attrName>ppt_y</p:attrName>
                                        </p:attrNameLst>
                                      </p:cBhvr>
                                      <p:tavLst>
                                        <p:tav tm="0">
                                          <p:val>
                                            <p:strVal val="0-#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52276"/>
                                        </p:tgtEl>
                                        <p:attrNameLst>
                                          <p:attrName>style.visibility</p:attrName>
                                        </p:attrNameLst>
                                      </p:cBhvr>
                                      <p:to>
                                        <p:strVal val="visible"/>
                                      </p:to>
                                    </p:set>
                                    <p:anim calcmode="lin" valueType="num">
                                      <p:cBhvr additive="base">
                                        <p:cTn id="53" dur="500" fill="hold"/>
                                        <p:tgtEl>
                                          <p:spTgt spid="52276"/>
                                        </p:tgtEl>
                                        <p:attrNameLst>
                                          <p:attrName>ppt_x</p:attrName>
                                        </p:attrNameLst>
                                      </p:cBhvr>
                                      <p:tavLst>
                                        <p:tav tm="0">
                                          <p:val>
                                            <p:strVal val="1+#ppt_w/2"/>
                                          </p:val>
                                        </p:tav>
                                        <p:tav tm="100000">
                                          <p:val>
                                            <p:strVal val="#ppt_x"/>
                                          </p:val>
                                        </p:tav>
                                      </p:tavLst>
                                    </p:anim>
                                    <p:anim calcmode="lin" valueType="num">
                                      <p:cBhvr additive="base">
                                        <p:cTn id="54" dur="500" fill="hold"/>
                                        <p:tgtEl>
                                          <p:spTgt spid="522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RBRAKE.WAV"/>
                                        </p:tgtEl>
                                      </p:cMediaNode>
                                    </p:audio>
                                  </p:subTnLst>
                                </p:cTn>
                              </p:par>
                              <p:par>
                                <p:cTn id="55" presetID="2" presetClass="entr" presetSubtype="2" fill="hold" grpId="0" nodeType="withEffect">
                                  <p:stCondLst>
                                    <p:cond delay="0"/>
                                  </p:stCondLst>
                                  <p:childTnLst>
                                    <p:set>
                                      <p:cBhvr>
                                        <p:cTn id="56" dur="1" fill="hold">
                                          <p:stCondLst>
                                            <p:cond delay="0"/>
                                          </p:stCondLst>
                                        </p:cTn>
                                        <p:tgtEl>
                                          <p:spTgt spid="52275"/>
                                        </p:tgtEl>
                                        <p:attrNameLst>
                                          <p:attrName>style.visibility</p:attrName>
                                        </p:attrNameLst>
                                      </p:cBhvr>
                                      <p:to>
                                        <p:strVal val="visible"/>
                                      </p:to>
                                    </p:set>
                                    <p:anim calcmode="lin" valueType="num">
                                      <p:cBhvr additive="base">
                                        <p:cTn id="57" dur="500" fill="hold"/>
                                        <p:tgtEl>
                                          <p:spTgt spid="52275"/>
                                        </p:tgtEl>
                                        <p:attrNameLst>
                                          <p:attrName>ppt_x</p:attrName>
                                        </p:attrNameLst>
                                      </p:cBhvr>
                                      <p:tavLst>
                                        <p:tav tm="0">
                                          <p:val>
                                            <p:strVal val="1+#ppt_w/2"/>
                                          </p:val>
                                        </p:tav>
                                        <p:tav tm="100000">
                                          <p:val>
                                            <p:strVal val="#ppt_x"/>
                                          </p:val>
                                        </p:tav>
                                      </p:tavLst>
                                    </p:anim>
                                    <p:anim calcmode="lin" valueType="num">
                                      <p:cBhvr additive="base">
                                        <p:cTn id="58" dur="500" fill="hold"/>
                                        <p:tgtEl>
                                          <p:spTgt spid="522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3" name="CARBRAKE.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1" fill="hold" grpId="0" nodeType="clickEffect">
                                  <p:stCondLst>
                                    <p:cond delay="0"/>
                                  </p:stCondLst>
                                  <p:childTnLst>
                                    <p:set>
                                      <p:cBhvr>
                                        <p:cTn id="62" dur="1" fill="hold">
                                          <p:stCondLst>
                                            <p:cond delay="0"/>
                                          </p:stCondLst>
                                        </p:cTn>
                                        <p:tgtEl>
                                          <p:spTgt spid="52274"/>
                                        </p:tgtEl>
                                        <p:attrNameLst>
                                          <p:attrName>style.visibility</p:attrName>
                                        </p:attrNameLst>
                                      </p:cBhvr>
                                      <p:to>
                                        <p:strVal val="visible"/>
                                      </p:to>
                                    </p:set>
                                    <p:anim calcmode="lin" valueType="num">
                                      <p:cBhvr additive="base">
                                        <p:cTn id="63" dur="500" fill="hold"/>
                                        <p:tgtEl>
                                          <p:spTgt spid="52274"/>
                                        </p:tgtEl>
                                        <p:attrNameLst>
                                          <p:attrName>ppt_x</p:attrName>
                                        </p:attrNameLst>
                                      </p:cBhvr>
                                      <p:tavLst>
                                        <p:tav tm="0">
                                          <p:val>
                                            <p:strVal val="#ppt_x"/>
                                          </p:val>
                                        </p:tav>
                                        <p:tav tm="100000">
                                          <p:val>
                                            <p:strVal val="#ppt_x"/>
                                          </p:val>
                                        </p:tav>
                                      </p:tavLst>
                                    </p:anim>
                                    <p:anim calcmode="lin" valueType="num">
                                      <p:cBhvr additive="base">
                                        <p:cTn id="64" dur="500" fill="hold"/>
                                        <p:tgtEl>
                                          <p:spTgt spid="52274"/>
                                        </p:tgtEl>
                                        <p:attrNameLst>
                                          <p:attrName>ppt_y</p:attrName>
                                        </p:attrNameLst>
                                      </p:cBhvr>
                                      <p:tavLst>
                                        <p:tav tm="0">
                                          <p:val>
                                            <p:strVal val="0-#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1" fill="hold" nodeType="clickEffect">
                                  <p:stCondLst>
                                    <p:cond delay="0"/>
                                  </p:stCondLst>
                                  <p:childTnLst>
                                    <p:set>
                                      <p:cBhvr>
                                        <p:cTn id="68" dur="1" fill="hold">
                                          <p:stCondLst>
                                            <p:cond delay="0"/>
                                          </p:stCondLst>
                                        </p:cTn>
                                        <p:tgtEl>
                                          <p:spTgt spid="52277"/>
                                        </p:tgtEl>
                                        <p:attrNameLst>
                                          <p:attrName>style.visibility</p:attrName>
                                        </p:attrNameLst>
                                      </p:cBhvr>
                                      <p:to>
                                        <p:strVal val="visible"/>
                                      </p:to>
                                    </p:set>
                                    <p:anim calcmode="lin" valueType="num">
                                      <p:cBhvr additive="base">
                                        <p:cTn id="69" dur="500" fill="hold"/>
                                        <p:tgtEl>
                                          <p:spTgt spid="52277"/>
                                        </p:tgtEl>
                                        <p:attrNameLst>
                                          <p:attrName>ppt_x</p:attrName>
                                        </p:attrNameLst>
                                      </p:cBhvr>
                                      <p:tavLst>
                                        <p:tav tm="0">
                                          <p:val>
                                            <p:strVal val="#ppt_x"/>
                                          </p:val>
                                        </p:tav>
                                        <p:tav tm="100000">
                                          <p:val>
                                            <p:strVal val="#ppt_x"/>
                                          </p:val>
                                        </p:tav>
                                      </p:tavLst>
                                    </p:anim>
                                    <p:anim calcmode="lin" valueType="num">
                                      <p:cBhvr additive="base">
                                        <p:cTn id="70" dur="500" fill="hold"/>
                                        <p:tgtEl>
                                          <p:spTgt spid="52277"/>
                                        </p:tgtEl>
                                        <p:attrNameLst>
                                          <p:attrName>ppt_y</p:attrName>
                                        </p:attrNameLst>
                                      </p:cBhvr>
                                      <p:tavLst>
                                        <p:tav tm="0">
                                          <p:val>
                                            <p:strVal val="0-#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52279"/>
                                        </p:tgtEl>
                                        <p:attrNameLst>
                                          <p:attrName>style.visibility</p:attrName>
                                        </p:attrNameLst>
                                      </p:cBhvr>
                                      <p:to>
                                        <p:strVal val="visible"/>
                                      </p:to>
                                    </p:set>
                                    <p:anim calcmode="lin" valueType="num">
                                      <p:cBhvr additive="base">
                                        <p:cTn id="75" dur="500" fill="hold"/>
                                        <p:tgtEl>
                                          <p:spTgt spid="52279"/>
                                        </p:tgtEl>
                                        <p:attrNameLst>
                                          <p:attrName>ppt_x</p:attrName>
                                        </p:attrNameLst>
                                      </p:cBhvr>
                                      <p:tavLst>
                                        <p:tav tm="0">
                                          <p:val>
                                            <p:strVal val="1+#ppt_w/2"/>
                                          </p:val>
                                        </p:tav>
                                        <p:tav tm="100000">
                                          <p:val>
                                            <p:strVal val="#ppt_x"/>
                                          </p:val>
                                        </p:tav>
                                      </p:tavLst>
                                    </p:anim>
                                    <p:anim calcmode="lin" valueType="num">
                                      <p:cBhvr additive="base">
                                        <p:cTn id="76" dur="500" fill="hold"/>
                                        <p:tgtEl>
                                          <p:spTgt spid="522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3" name="CARBRAKE.WAV"/>
                                        </p:tgtEl>
                                      </p:cMediaNode>
                                    </p:audio>
                                  </p:subTnLst>
                                </p:cTn>
                              </p:par>
                              <p:par>
                                <p:cTn id="77" presetID="2" presetClass="entr" presetSubtype="2" fill="hold" grpId="0" nodeType="withEffect">
                                  <p:stCondLst>
                                    <p:cond delay="0"/>
                                  </p:stCondLst>
                                  <p:childTnLst>
                                    <p:set>
                                      <p:cBhvr>
                                        <p:cTn id="78" dur="1" fill="hold">
                                          <p:stCondLst>
                                            <p:cond delay="0"/>
                                          </p:stCondLst>
                                        </p:cTn>
                                        <p:tgtEl>
                                          <p:spTgt spid="52278"/>
                                        </p:tgtEl>
                                        <p:attrNameLst>
                                          <p:attrName>style.visibility</p:attrName>
                                        </p:attrNameLst>
                                      </p:cBhvr>
                                      <p:to>
                                        <p:strVal val="visible"/>
                                      </p:to>
                                    </p:set>
                                    <p:anim calcmode="lin" valueType="num">
                                      <p:cBhvr additive="base">
                                        <p:cTn id="79" dur="500" fill="hold"/>
                                        <p:tgtEl>
                                          <p:spTgt spid="52278"/>
                                        </p:tgtEl>
                                        <p:attrNameLst>
                                          <p:attrName>ppt_x</p:attrName>
                                        </p:attrNameLst>
                                      </p:cBhvr>
                                      <p:tavLst>
                                        <p:tav tm="0">
                                          <p:val>
                                            <p:strVal val="1+#ppt_w/2"/>
                                          </p:val>
                                        </p:tav>
                                        <p:tav tm="100000">
                                          <p:val>
                                            <p:strVal val="#ppt_x"/>
                                          </p:val>
                                        </p:tav>
                                      </p:tavLst>
                                    </p:anim>
                                    <p:anim calcmode="lin" valueType="num">
                                      <p:cBhvr additive="base">
                                        <p:cTn id="80" dur="500" fill="hold"/>
                                        <p:tgtEl>
                                          <p:spTgt spid="522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ARBRAKE.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52280"/>
                                        </p:tgtEl>
                                        <p:attrNameLst>
                                          <p:attrName>style.visibility</p:attrName>
                                        </p:attrNameLst>
                                      </p:cBhvr>
                                      <p:to>
                                        <p:strVal val="visible"/>
                                      </p:to>
                                    </p:set>
                                    <p:anim calcmode="lin" valueType="num">
                                      <p:cBhvr additive="base">
                                        <p:cTn id="85" dur="500" fill="hold"/>
                                        <p:tgtEl>
                                          <p:spTgt spid="52280"/>
                                        </p:tgtEl>
                                        <p:attrNameLst>
                                          <p:attrName>ppt_x</p:attrName>
                                        </p:attrNameLst>
                                      </p:cBhvr>
                                      <p:tavLst>
                                        <p:tav tm="0">
                                          <p:val>
                                            <p:strVal val="#ppt_x"/>
                                          </p:val>
                                        </p:tav>
                                        <p:tav tm="100000">
                                          <p:val>
                                            <p:strVal val="#ppt_x"/>
                                          </p:val>
                                        </p:tav>
                                      </p:tavLst>
                                    </p:anim>
                                    <p:anim calcmode="lin" valueType="num">
                                      <p:cBhvr additive="base">
                                        <p:cTn id="86" dur="500" fill="hold"/>
                                        <p:tgtEl>
                                          <p:spTgt spid="52280"/>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nodeType="clickEffect">
                                  <p:stCondLst>
                                    <p:cond delay="0"/>
                                  </p:stCondLst>
                                  <p:childTnLst>
                                    <p:set>
                                      <p:cBhvr>
                                        <p:cTn id="90" dur="1" fill="hold">
                                          <p:stCondLst>
                                            <p:cond delay="0"/>
                                          </p:stCondLst>
                                        </p:cTn>
                                        <p:tgtEl>
                                          <p:spTgt spid="52281"/>
                                        </p:tgtEl>
                                        <p:attrNameLst>
                                          <p:attrName>style.visibility</p:attrName>
                                        </p:attrNameLst>
                                      </p:cBhvr>
                                      <p:to>
                                        <p:strVal val="visible"/>
                                      </p:to>
                                    </p:set>
                                    <p:anim calcmode="lin" valueType="num">
                                      <p:cBhvr additive="base">
                                        <p:cTn id="91" dur="500" fill="hold"/>
                                        <p:tgtEl>
                                          <p:spTgt spid="52281"/>
                                        </p:tgtEl>
                                        <p:attrNameLst>
                                          <p:attrName>ppt_x</p:attrName>
                                        </p:attrNameLst>
                                      </p:cBhvr>
                                      <p:tavLst>
                                        <p:tav tm="0">
                                          <p:val>
                                            <p:strVal val="#ppt_x"/>
                                          </p:val>
                                        </p:tav>
                                        <p:tav tm="100000">
                                          <p:val>
                                            <p:strVal val="#ppt_x"/>
                                          </p:val>
                                        </p:tav>
                                      </p:tavLst>
                                    </p:anim>
                                    <p:anim calcmode="lin" valueType="num">
                                      <p:cBhvr additive="base">
                                        <p:cTn id="92" dur="500" fill="hold"/>
                                        <p:tgtEl>
                                          <p:spTgt spid="52281"/>
                                        </p:tgtEl>
                                        <p:attrNameLst>
                                          <p:attrName>ppt_y</p:attrName>
                                        </p:attrNameLst>
                                      </p:cBhvr>
                                      <p:tavLst>
                                        <p:tav tm="0">
                                          <p:val>
                                            <p:strVal val="0-#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52283"/>
                                        </p:tgtEl>
                                        <p:attrNameLst>
                                          <p:attrName>style.visibility</p:attrName>
                                        </p:attrNameLst>
                                      </p:cBhvr>
                                      <p:to>
                                        <p:strVal val="visible"/>
                                      </p:to>
                                    </p:set>
                                    <p:anim calcmode="lin" valueType="num">
                                      <p:cBhvr additive="base">
                                        <p:cTn id="97" dur="500" fill="hold"/>
                                        <p:tgtEl>
                                          <p:spTgt spid="52283"/>
                                        </p:tgtEl>
                                        <p:attrNameLst>
                                          <p:attrName>ppt_x</p:attrName>
                                        </p:attrNameLst>
                                      </p:cBhvr>
                                      <p:tavLst>
                                        <p:tav tm="0">
                                          <p:val>
                                            <p:strVal val="1+#ppt_w/2"/>
                                          </p:val>
                                        </p:tav>
                                        <p:tav tm="100000">
                                          <p:val>
                                            <p:strVal val="#ppt_x"/>
                                          </p:val>
                                        </p:tav>
                                      </p:tavLst>
                                    </p:anim>
                                    <p:anim calcmode="lin" valueType="num">
                                      <p:cBhvr additive="base">
                                        <p:cTn id="98" dur="500" fill="hold"/>
                                        <p:tgtEl>
                                          <p:spTgt spid="522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3" name="CARBRAKE.WAV"/>
                                        </p:tgtEl>
                                      </p:cMediaNode>
                                    </p:audio>
                                  </p:subTnLst>
                                </p:cTn>
                              </p:par>
                              <p:par>
                                <p:cTn id="99" presetID="2" presetClass="entr" presetSubtype="2" fill="hold" grpId="0" nodeType="withEffect">
                                  <p:stCondLst>
                                    <p:cond delay="0"/>
                                  </p:stCondLst>
                                  <p:childTnLst>
                                    <p:set>
                                      <p:cBhvr>
                                        <p:cTn id="100" dur="1" fill="hold">
                                          <p:stCondLst>
                                            <p:cond delay="0"/>
                                          </p:stCondLst>
                                        </p:cTn>
                                        <p:tgtEl>
                                          <p:spTgt spid="52282"/>
                                        </p:tgtEl>
                                        <p:attrNameLst>
                                          <p:attrName>style.visibility</p:attrName>
                                        </p:attrNameLst>
                                      </p:cBhvr>
                                      <p:to>
                                        <p:strVal val="visible"/>
                                      </p:to>
                                    </p:set>
                                    <p:anim calcmode="lin" valueType="num">
                                      <p:cBhvr additive="base">
                                        <p:cTn id="101" dur="500" fill="hold"/>
                                        <p:tgtEl>
                                          <p:spTgt spid="52282"/>
                                        </p:tgtEl>
                                        <p:attrNameLst>
                                          <p:attrName>ppt_x</p:attrName>
                                        </p:attrNameLst>
                                      </p:cBhvr>
                                      <p:tavLst>
                                        <p:tav tm="0">
                                          <p:val>
                                            <p:strVal val="1+#ppt_w/2"/>
                                          </p:val>
                                        </p:tav>
                                        <p:tav tm="100000">
                                          <p:val>
                                            <p:strVal val="#ppt_x"/>
                                          </p:val>
                                        </p:tav>
                                      </p:tavLst>
                                    </p:anim>
                                    <p:anim calcmode="lin" valueType="num">
                                      <p:cBhvr additive="base">
                                        <p:cTn id="102" dur="500" fill="hold"/>
                                        <p:tgtEl>
                                          <p:spTgt spid="522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3" name="CARBRAKE.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grpId="0" nodeType="clickEffect">
                                  <p:stCondLst>
                                    <p:cond delay="0"/>
                                  </p:stCondLst>
                                  <p:iterate type="lt">
                                    <p:tmPct val="100000"/>
                                  </p:iterate>
                                  <p:childTnLst>
                                    <p:set>
                                      <p:cBhvr>
                                        <p:cTn id="106" dur="1" fill="hold">
                                          <p:stCondLst>
                                            <p:cond delay="0"/>
                                          </p:stCondLst>
                                        </p:cTn>
                                        <p:tgtEl>
                                          <p:spTgt spid="52284">
                                            <p:txEl>
                                              <p:pRg st="0" end="0"/>
                                            </p:txEl>
                                          </p:spTgt>
                                        </p:tgtEl>
                                        <p:attrNameLst>
                                          <p:attrName>style.visibility</p:attrName>
                                        </p:attrNameLst>
                                      </p:cBhvr>
                                      <p:to>
                                        <p:strVal val="visible"/>
                                      </p:to>
                                    </p:set>
                                    <p:animEffect transition="in" filter="wipe(up)">
                                      <p:cBhvr>
                                        <p:cTn id="107" dur="75"/>
                                        <p:tgtEl>
                                          <p:spTgt spid="52284">
                                            <p:txEl>
                                              <p:pRg st="0" end="0"/>
                                            </p:txEl>
                                          </p:spTgt>
                                        </p:tgtEl>
                                      </p:cBhvr>
                                    </p:animEffect>
                                  </p:childTnLst>
                                  <p:subTnLst>
                                    <p:audio>
                                      <p:cMediaNode>
                                        <p:cTn display="0" masterRel="sameClick">
                                          <p:stCondLst>
                                            <p:cond evt="begin" delay="0">
                                              <p:tn val="105"/>
                                            </p:cond>
                                          </p:stCondLst>
                                          <p:endCondLst>
                                            <p:cond evt="onStopAudio" delay="0">
                                              <p:tgtEl>
                                                <p:sldTgt/>
                                              </p:tgtEl>
                                            </p:cond>
                                          </p:endCondLst>
                                        </p:cTn>
                                        <p:tgtEl>
                                          <p:sndTgt r:embed="rId6"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66" grpId="0" build="p" autoUpdateAnimBg="0"/>
      <p:bldP spid="52267" grpId="0" build="p" autoUpdateAnimBg="0"/>
      <p:bldP spid="52268" grpId="0" build="p" autoUpdateAnimBg="0"/>
      <p:bldP spid="52269" grpId="0" build="p" autoUpdateAnimBg="0"/>
      <p:bldP spid="52270" grpId="0" animBg="1"/>
      <p:bldP spid="52271" grpId="0" autoUpdateAnimBg="0"/>
      <p:bldP spid="52272" grpId="0" animBg="1"/>
      <p:bldP spid="52274" grpId="0" animBg="1"/>
      <p:bldP spid="52275" grpId="0" animBg="1"/>
      <p:bldP spid="52276" grpId="0" animBg="1"/>
      <p:bldP spid="52278" grpId="0" animBg="1"/>
      <p:bldP spid="52279" grpId="0" animBg="1"/>
      <p:bldP spid="52280" grpId="0" animBg="1"/>
      <p:bldP spid="52282" grpId="0" animBg="1"/>
      <p:bldP spid="52283" grpId="0" animBg="1"/>
      <p:bldP spid="5228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Equations Show Proportions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5634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6845" y="997123"/>
            <a:ext cx="8760387" cy="5389499"/>
          </a:xfrm>
          <a:prstGeom prst="rect">
            <a:avLst/>
          </a:prstGeom>
        </p:spPr>
      </p:pic>
    </p:spTree>
    <p:extLst>
      <p:ext uri="{BB962C8B-B14F-4D97-AF65-F5344CB8AC3E}">
        <p14:creationId xmlns:p14="http://schemas.microsoft.com/office/powerpoint/2010/main" val="2089747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en-US" altLang="en-US" smtClean="0"/>
              <a:t>What You Should Expect</a:t>
            </a:r>
          </a:p>
        </p:txBody>
      </p:sp>
      <p:sp>
        <p:nvSpPr>
          <p:cNvPr id="5123" name="Rectangle 3"/>
          <p:cNvSpPr>
            <a:spLocks noGrp="1" noChangeArrowheads="1"/>
          </p:cNvSpPr>
          <p:nvPr>
            <p:ph idx="1"/>
          </p:nvPr>
        </p:nvSpPr>
        <p:spPr/>
        <p:txBody>
          <a:bodyPr/>
          <a:lstStyle/>
          <a:p>
            <a:pPr eaLnBrk="1" hangingPunct="1"/>
            <a:r>
              <a:rPr lang="en-US" altLang="en-US" b="1" smtClean="0"/>
              <a:t>Given : </a:t>
            </a:r>
            <a:r>
              <a:rPr lang="en-US" altLang="en-US" b="1" i="1" smtClean="0">
                <a:solidFill>
                  <a:srgbClr val="0000FF"/>
                </a:solidFill>
              </a:rPr>
              <a:t>Amount of reactants </a:t>
            </a:r>
          </a:p>
          <a:p>
            <a:pPr eaLnBrk="1" hangingPunct="1"/>
            <a:r>
              <a:rPr lang="en-US" altLang="en-US" b="1" smtClean="0"/>
              <a:t>Question:</a:t>
            </a:r>
            <a:r>
              <a:rPr lang="en-US" altLang="en-US" smtClean="0"/>
              <a:t> </a:t>
            </a:r>
            <a:r>
              <a:rPr lang="en-US" altLang="en-US" b="1" i="1" smtClean="0">
                <a:solidFill>
                  <a:srgbClr val="0000FF"/>
                </a:solidFill>
              </a:rPr>
              <a:t>how much of products can be formed.</a:t>
            </a:r>
          </a:p>
          <a:p>
            <a:pPr algn="ctr" eaLnBrk="1" hangingPunct="1"/>
            <a:r>
              <a:rPr lang="en-US" altLang="en-US" smtClean="0"/>
              <a:t> </a:t>
            </a:r>
            <a:r>
              <a:rPr lang="en-US" altLang="en-US" b="1" u="sng" smtClean="0"/>
              <a:t>Example  </a:t>
            </a:r>
          </a:p>
          <a:p>
            <a:pPr algn="ctr" eaLnBrk="1" hangingPunct="1"/>
            <a:r>
              <a:rPr lang="en-US" altLang="en-US" sz="3200"/>
              <a:t>2 A + 2B           3C</a:t>
            </a:r>
          </a:p>
          <a:p>
            <a:pPr eaLnBrk="1" hangingPunct="1"/>
            <a:r>
              <a:rPr lang="en-US" altLang="en-US" b="1" smtClean="0">
                <a:solidFill>
                  <a:srgbClr val="0000FF"/>
                </a:solidFill>
              </a:rPr>
              <a:t>Given 20.0 grams of A and sufficient B, how many grams of C can be produced?</a:t>
            </a:r>
          </a:p>
        </p:txBody>
      </p:sp>
      <p:sp>
        <p:nvSpPr>
          <p:cNvPr id="5124" name="Line 4"/>
          <p:cNvSpPr>
            <a:spLocks noChangeShapeType="1"/>
          </p:cNvSpPr>
          <p:nvPr/>
        </p:nvSpPr>
        <p:spPr bwMode="auto">
          <a:xfrm>
            <a:off x="6324600" y="4572000"/>
            <a:ext cx="838200" cy="0"/>
          </a:xfrm>
          <a:prstGeom prst="line">
            <a:avLst/>
          </a:prstGeom>
          <a:noFill/>
          <a:ln w="28575"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3366"/>
              </a:solidFill>
            </a:endParaRPr>
          </a:p>
        </p:txBody>
      </p:sp>
    </p:spTree>
    <p:extLst>
      <p:ext uri="{BB962C8B-B14F-4D97-AF65-F5344CB8AC3E}">
        <p14:creationId xmlns:p14="http://schemas.microsoft.com/office/powerpoint/2010/main" val="9372082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checkerboard(across)">
                                      <p:cBhvr>
                                        <p:cTn id="7" dur="5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p:cTn id="12" dur="1000" fill="hold"/>
                                        <p:tgtEl>
                                          <p:spTgt spid="5123">
                                            <p:txEl>
                                              <p:pRg st="0" end="0"/>
                                            </p:txEl>
                                          </p:spTgt>
                                        </p:tgtEl>
                                        <p:attrNameLst>
                                          <p:attrName>ppt_w</p:attrName>
                                        </p:attrNameLst>
                                      </p:cBhvr>
                                      <p:tavLst>
                                        <p:tav tm="0">
                                          <p:val>
                                            <p:strVal val="#ppt_w*2.5"/>
                                          </p:val>
                                        </p:tav>
                                        <p:tav tm="100000">
                                          <p:val>
                                            <p:strVal val="#ppt_w"/>
                                          </p:val>
                                        </p:tav>
                                      </p:tavLst>
                                    </p:anim>
                                    <p:anim calcmode="lin" valueType="num">
                                      <p:cBhvr>
                                        <p:cTn id="13" dur="1000" fill="hold"/>
                                        <p:tgtEl>
                                          <p:spTgt spid="5123">
                                            <p:txEl>
                                              <p:pRg st="0" end="0"/>
                                            </p:txEl>
                                          </p:spTgt>
                                        </p:tgtEl>
                                        <p:attrNameLst>
                                          <p:attrName>ppt_h</p:attrName>
                                        </p:attrNameLst>
                                      </p:cBhvr>
                                      <p:tavLst>
                                        <p:tav tm="0">
                                          <p:val>
                                            <p:strVal val="#ppt_h*0.01"/>
                                          </p:val>
                                        </p:tav>
                                        <p:tav tm="100000">
                                          <p:val>
                                            <p:strVal val="#ppt_h"/>
                                          </p:val>
                                        </p:tav>
                                      </p:tavLst>
                                    </p:anim>
                                    <p:anim calcmode="lin" valueType="num">
                                      <p:cBhvr>
                                        <p:cTn id="14"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123">
                                            <p:txEl>
                                              <p:pRg st="0" end="0"/>
                                            </p:txEl>
                                          </p:spTgt>
                                        </p:tgtEl>
                                        <p:attrNameLst>
                                          <p:attrName>ppt_y</p:attrName>
                                        </p:attrNameLst>
                                      </p:cBhvr>
                                      <p:tavLst>
                                        <p:tav tm="0">
                                          <p:val>
                                            <p:strVal val="#ppt_h+1"/>
                                          </p:val>
                                        </p:tav>
                                        <p:tav tm="100000">
                                          <p:val>
                                            <p:strVal val="#ppt_y"/>
                                          </p:val>
                                        </p:tav>
                                      </p:tavLst>
                                    </p:anim>
                                    <p:animEffect transition="in" filter="fade">
                                      <p:cBhvr>
                                        <p:cTn id="16" dur="1000"/>
                                        <p:tgtEl>
                                          <p:spTgt spid="512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8" presetClass="entr" presetSubtype="0" accel="100000" fill="hold"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 calcmode="lin" valueType="num">
                                      <p:cBhvr>
                                        <p:cTn id="21" dur="1000" fill="hold"/>
                                        <p:tgtEl>
                                          <p:spTgt spid="5123">
                                            <p:txEl>
                                              <p:pRg st="1" end="1"/>
                                            </p:txEl>
                                          </p:spTgt>
                                        </p:tgtEl>
                                        <p:attrNameLst>
                                          <p:attrName>ppt_w</p:attrName>
                                        </p:attrNameLst>
                                      </p:cBhvr>
                                      <p:tavLst>
                                        <p:tav tm="0">
                                          <p:val>
                                            <p:strVal val="#ppt_w*2.5"/>
                                          </p:val>
                                        </p:tav>
                                        <p:tav tm="100000">
                                          <p:val>
                                            <p:strVal val="#ppt_w"/>
                                          </p:val>
                                        </p:tav>
                                      </p:tavLst>
                                    </p:anim>
                                    <p:anim calcmode="lin" valueType="num">
                                      <p:cBhvr>
                                        <p:cTn id="22" dur="1000" fill="hold"/>
                                        <p:tgtEl>
                                          <p:spTgt spid="5123">
                                            <p:txEl>
                                              <p:pRg st="1" end="1"/>
                                            </p:txEl>
                                          </p:spTgt>
                                        </p:tgtEl>
                                        <p:attrNameLst>
                                          <p:attrName>ppt_h</p:attrName>
                                        </p:attrNameLst>
                                      </p:cBhvr>
                                      <p:tavLst>
                                        <p:tav tm="0">
                                          <p:val>
                                            <p:strVal val="#ppt_h*0.01"/>
                                          </p:val>
                                        </p:tav>
                                        <p:tav tm="100000">
                                          <p:val>
                                            <p:strVal val="#ppt_h"/>
                                          </p:val>
                                        </p:tav>
                                      </p:tavLst>
                                    </p:anim>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h+1"/>
                                          </p:val>
                                        </p:tav>
                                        <p:tav tm="100000">
                                          <p:val>
                                            <p:strVal val="#ppt_y"/>
                                          </p:val>
                                        </p:tav>
                                      </p:tavLst>
                                    </p:anim>
                                    <p:animEffect transition="in" filter="fade">
                                      <p:cBhvr>
                                        <p:cTn id="25" dur="1000"/>
                                        <p:tgtEl>
                                          <p:spTgt spid="5123">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8" presetClass="entr" presetSubtype="0" accel="100000" fill="hold" nodeType="clickEffect">
                                  <p:stCondLst>
                                    <p:cond delay="0"/>
                                  </p:stCondLst>
                                  <p:childTnLst>
                                    <p:set>
                                      <p:cBhvr>
                                        <p:cTn id="29" dur="1" fill="hold">
                                          <p:stCondLst>
                                            <p:cond delay="0"/>
                                          </p:stCondLst>
                                        </p:cTn>
                                        <p:tgtEl>
                                          <p:spTgt spid="5123">
                                            <p:txEl>
                                              <p:pRg st="2" end="2"/>
                                            </p:txEl>
                                          </p:spTgt>
                                        </p:tgtEl>
                                        <p:attrNameLst>
                                          <p:attrName>style.visibility</p:attrName>
                                        </p:attrNameLst>
                                      </p:cBhvr>
                                      <p:to>
                                        <p:strVal val="visible"/>
                                      </p:to>
                                    </p:set>
                                    <p:anim calcmode="lin" valueType="num">
                                      <p:cBhvr>
                                        <p:cTn id="30" dur="500" fill="hold"/>
                                        <p:tgtEl>
                                          <p:spTgt spid="5123">
                                            <p:txEl>
                                              <p:pRg st="2" end="2"/>
                                            </p:txEl>
                                          </p:spTgt>
                                        </p:tgtEl>
                                        <p:attrNameLst>
                                          <p:attrName>ppt_w</p:attrName>
                                        </p:attrNameLst>
                                      </p:cBhvr>
                                      <p:tavLst>
                                        <p:tav tm="0">
                                          <p:val>
                                            <p:strVal val="#ppt_w*2.5"/>
                                          </p:val>
                                        </p:tav>
                                        <p:tav tm="100000">
                                          <p:val>
                                            <p:strVal val="#ppt_w"/>
                                          </p:val>
                                        </p:tav>
                                      </p:tavLst>
                                    </p:anim>
                                    <p:anim calcmode="lin" valueType="num">
                                      <p:cBhvr>
                                        <p:cTn id="31" dur="500" fill="hold"/>
                                        <p:tgtEl>
                                          <p:spTgt spid="5123">
                                            <p:txEl>
                                              <p:pRg st="2" end="2"/>
                                            </p:txEl>
                                          </p:spTgt>
                                        </p:tgtEl>
                                        <p:attrNameLst>
                                          <p:attrName>ppt_h</p:attrName>
                                        </p:attrNameLst>
                                      </p:cBhvr>
                                      <p:tavLst>
                                        <p:tav tm="0">
                                          <p:val>
                                            <p:strVal val="#ppt_h*0.01"/>
                                          </p:val>
                                        </p:tav>
                                        <p:tav tm="100000">
                                          <p:val>
                                            <p:strVal val="#ppt_h"/>
                                          </p:val>
                                        </p:tav>
                                      </p:tavLst>
                                    </p:anim>
                                    <p:anim calcmode="lin" valueType="num">
                                      <p:cBhvr>
                                        <p:cTn id="32"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3" dur="500" fill="hold"/>
                                        <p:tgtEl>
                                          <p:spTgt spid="5123">
                                            <p:txEl>
                                              <p:pRg st="2" end="2"/>
                                            </p:txEl>
                                          </p:spTgt>
                                        </p:tgtEl>
                                        <p:attrNameLst>
                                          <p:attrName>ppt_y</p:attrName>
                                        </p:attrNameLst>
                                      </p:cBhvr>
                                      <p:tavLst>
                                        <p:tav tm="0">
                                          <p:val>
                                            <p:strVal val="#ppt_h+1"/>
                                          </p:val>
                                        </p:tav>
                                        <p:tav tm="100000">
                                          <p:val>
                                            <p:strVal val="#ppt_y"/>
                                          </p:val>
                                        </p:tav>
                                      </p:tavLst>
                                    </p:anim>
                                    <p:animEffect transition="in" filter="fade">
                                      <p:cBhvr>
                                        <p:cTn id="34" dur="500"/>
                                        <p:tgtEl>
                                          <p:spTgt spid="5123">
                                            <p:txEl>
                                              <p:pRg st="2" end="2"/>
                                            </p:txEl>
                                          </p:spTgt>
                                        </p:tgtEl>
                                      </p:cBhvr>
                                    </p:animEffect>
                                  </p:childTnLst>
                                </p:cTn>
                              </p:par>
                              <p:par>
                                <p:cTn id="35" presetID="58" presetClass="entr" presetSubtype="0" accel="100000" fill="hold" nodeType="withEffect">
                                  <p:stCondLst>
                                    <p:cond delay="0"/>
                                  </p:stCondLst>
                                  <p:childTnLst>
                                    <p:set>
                                      <p:cBhvr>
                                        <p:cTn id="36" dur="1" fill="hold">
                                          <p:stCondLst>
                                            <p:cond delay="0"/>
                                          </p:stCondLst>
                                        </p:cTn>
                                        <p:tgtEl>
                                          <p:spTgt spid="5123">
                                            <p:txEl>
                                              <p:pRg st="3" end="3"/>
                                            </p:txEl>
                                          </p:spTgt>
                                        </p:tgtEl>
                                        <p:attrNameLst>
                                          <p:attrName>style.visibility</p:attrName>
                                        </p:attrNameLst>
                                      </p:cBhvr>
                                      <p:to>
                                        <p:strVal val="visible"/>
                                      </p:to>
                                    </p:set>
                                    <p:anim calcmode="lin" valueType="num">
                                      <p:cBhvr>
                                        <p:cTn id="37" dur="500" fill="hold"/>
                                        <p:tgtEl>
                                          <p:spTgt spid="5123">
                                            <p:txEl>
                                              <p:pRg st="3" end="3"/>
                                            </p:txEl>
                                          </p:spTgt>
                                        </p:tgtEl>
                                        <p:attrNameLst>
                                          <p:attrName>ppt_w</p:attrName>
                                        </p:attrNameLst>
                                      </p:cBhvr>
                                      <p:tavLst>
                                        <p:tav tm="0">
                                          <p:val>
                                            <p:strVal val="#ppt_w*2.5"/>
                                          </p:val>
                                        </p:tav>
                                        <p:tav tm="100000">
                                          <p:val>
                                            <p:strVal val="#ppt_w"/>
                                          </p:val>
                                        </p:tav>
                                      </p:tavLst>
                                    </p:anim>
                                    <p:anim calcmode="lin" valueType="num">
                                      <p:cBhvr>
                                        <p:cTn id="38" dur="500" fill="hold"/>
                                        <p:tgtEl>
                                          <p:spTgt spid="5123">
                                            <p:txEl>
                                              <p:pRg st="3" end="3"/>
                                            </p:txEl>
                                          </p:spTgt>
                                        </p:tgtEl>
                                        <p:attrNameLst>
                                          <p:attrName>ppt_h</p:attrName>
                                        </p:attrNameLst>
                                      </p:cBhvr>
                                      <p:tavLst>
                                        <p:tav tm="0">
                                          <p:val>
                                            <p:strVal val="#ppt_h*0.01"/>
                                          </p:val>
                                        </p:tav>
                                        <p:tav tm="100000">
                                          <p:val>
                                            <p:strVal val="#ppt_h"/>
                                          </p:val>
                                        </p:tav>
                                      </p:tavLst>
                                    </p:anim>
                                    <p:anim calcmode="lin" valueType="num">
                                      <p:cBhvr>
                                        <p:cTn id="3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40" dur="500" fill="hold"/>
                                        <p:tgtEl>
                                          <p:spTgt spid="5123">
                                            <p:txEl>
                                              <p:pRg st="3" end="3"/>
                                            </p:txEl>
                                          </p:spTgt>
                                        </p:tgtEl>
                                        <p:attrNameLst>
                                          <p:attrName>ppt_y</p:attrName>
                                        </p:attrNameLst>
                                      </p:cBhvr>
                                      <p:tavLst>
                                        <p:tav tm="0">
                                          <p:val>
                                            <p:strVal val="#ppt_h+1"/>
                                          </p:val>
                                        </p:tav>
                                        <p:tav tm="100000">
                                          <p:val>
                                            <p:strVal val="#ppt_y"/>
                                          </p:val>
                                        </p:tav>
                                      </p:tavLst>
                                    </p:anim>
                                    <p:animEffect transition="in" filter="fade">
                                      <p:cBhvr>
                                        <p:cTn id="41" dur="500"/>
                                        <p:tgtEl>
                                          <p:spTgt spid="5123">
                                            <p:txEl>
                                              <p:pRg st="3" end="3"/>
                                            </p:txEl>
                                          </p:spTgt>
                                        </p:tgtEl>
                                      </p:cBhvr>
                                    </p:animEffect>
                                  </p:childTnLst>
                                </p:cTn>
                              </p:par>
                              <p:par>
                                <p:cTn id="42" presetID="2" presetClass="entr" presetSubtype="4" fill="hold" nodeType="withEffect">
                                  <p:stCondLst>
                                    <p:cond delay="0"/>
                                  </p:stCondLst>
                                  <p:childTnLst>
                                    <p:set>
                                      <p:cBhvr>
                                        <p:cTn id="43" dur="1" fill="hold">
                                          <p:stCondLst>
                                            <p:cond delay="0"/>
                                          </p:stCondLst>
                                        </p:cTn>
                                        <p:tgtEl>
                                          <p:spTgt spid="5123">
                                            <p:txEl>
                                              <p:pRg st="4" end="4"/>
                                            </p:txEl>
                                          </p:spTgt>
                                        </p:tgtEl>
                                        <p:attrNameLst>
                                          <p:attrName>style.visibility</p:attrName>
                                        </p:attrNameLst>
                                      </p:cBhvr>
                                      <p:to>
                                        <p:strVal val="visible"/>
                                      </p:to>
                                    </p:set>
                                    <p:anim calcmode="lin" valueType="num">
                                      <p:cBhvr additive="base">
                                        <p:cTn id="44"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altLang="en-US" sz="7200">
                <a:solidFill>
                  <a:schemeClr val="tx1"/>
                </a:solidFill>
              </a:rPr>
              <a:t>Mole Ratios</a:t>
            </a:r>
          </a:p>
        </p:txBody>
      </p:sp>
      <p:sp>
        <p:nvSpPr>
          <p:cNvPr id="10243" name="Rectangle 3"/>
          <p:cNvSpPr>
            <a:spLocks noGrp="1" noChangeArrowheads="1"/>
          </p:cNvSpPr>
          <p:nvPr>
            <p:ph idx="1"/>
          </p:nvPr>
        </p:nvSpPr>
        <p:spPr>
          <a:xfrm>
            <a:off x="2362200" y="2362201"/>
            <a:ext cx="8305800" cy="3724275"/>
          </a:xfrm>
        </p:spPr>
        <p:txBody>
          <a:bodyPr/>
          <a:lstStyle/>
          <a:p>
            <a:pPr eaLnBrk="1" hangingPunct="1">
              <a:lnSpc>
                <a:spcPct val="90000"/>
              </a:lnSpc>
              <a:buFont typeface="Wingdings" panose="05000000000000000000" pitchFamily="2" charset="2"/>
              <a:buNone/>
            </a:pPr>
            <a:r>
              <a:rPr lang="en-US" altLang="en-US" smtClean="0"/>
              <a:t>	 </a:t>
            </a:r>
            <a:r>
              <a:rPr lang="en-US" altLang="en-US" sz="4800">
                <a:solidFill>
                  <a:srgbClr val="0000FF"/>
                </a:solidFill>
              </a:rPr>
              <a:t>A mole ratio converts moles of one compound in a balanced chemical equation into moles of another compound.</a:t>
            </a:r>
          </a:p>
        </p:txBody>
      </p:sp>
    </p:spTree>
    <p:extLst>
      <p:ext uri="{BB962C8B-B14F-4D97-AF65-F5344CB8AC3E}">
        <p14:creationId xmlns:p14="http://schemas.microsoft.com/office/powerpoint/2010/main" val="3572418728"/>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strVal val="#ppt_w*2.5"/>
                                          </p:val>
                                        </p:tav>
                                        <p:tav tm="100000">
                                          <p:val>
                                            <p:strVal val="#ppt_w"/>
                                          </p:val>
                                        </p:tav>
                                      </p:tavLst>
                                    </p:anim>
                                    <p:anim calcmode="lin" valueType="num">
                                      <p:cBhvr>
                                        <p:cTn id="8" dur="500" fill="hold"/>
                                        <p:tgtEl>
                                          <p:spTgt spid="10242"/>
                                        </p:tgtEl>
                                        <p:attrNameLst>
                                          <p:attrName>ppt_h</p:attrName>
                                        </p:attrNameLst>
                                      </p:cBhvr>
                                      <p:tavLst>
                                        <p:tav tm="0">
                                          <p:val>
                                            <p:strVal val="#ppt_h*0.01"/>
                                          </p:val>
                                        </p:tav>
                                        <p:tav tm="100000">
                                          <p:val>
                                            <p:strVal val="#ppt_h"/>
                                          </p:val>
                                        </p:tav>
                                      </p:tavLst>
                                    </p:anim>
                                    <p:anim calcmode="lin" valueType="num">
                                      <p:cBhvr>
                                        <p:cTn id="9" dur="500" fill="hold"/>
                                        <p:tgtEl>
                                          <p:spTgt spid="10242"/>
                                        </p:tgtEl>
                                        <p:attrNameLst>
                                          <p:attrName>ppt_x</p:attrName>
                                        </p:attrNameLst>
                                      </p:cBhvr>
                                      <p:tavLst>
                                        <p:tav tm="0">
                                          <p:val>
                                            <p:strVal val="#ppt_x"/>
                                          </p:val>
                                        </p:tav>
                                        <p:tav tm="100000">
                                          <p:val>
                                            <p:strVal val="#ppt_x"/>
                                          </p:val>
                                        </p:tav>
                                      </p:tavLst>
                                    </p:anim>
                                    <p:anim calcmode="lin" valueType="num">
                                      <p:cBhvr>
                                        <p:cTn id="10" dur="500" fill="hold"/>
                                        <p:tgtEl>
                                          <p:spTgt spid="10242"/>
                                        </p:tgtEl>
                                        <p:attrNameLst>
                                          <p:attrName>ppt_y</p:attrName>
                                        </p:attrNameLst>
                                      </p:cBhvr>
                                      <p:tavLst>
                                        <p:tav tm="0">
                                          <p:val>
                                            <p:strVal val="#ppt_h+1"/>
                                          </p:val>
                                        </p:tav>
                                        <p:tav tm="100000">
                                          <p:val>
                                            <p:strVal val="#ppt_y"/>
                                          </p:val>
                                        </p:tav>
                                      </p:tavLst>
                                    </p:anim>
                                    <p:animEffect transition="in" filter="fade">
                                      <p:cBhvr>
                                        <p:cTn id="11" dur="500"/>
                                        <p:tgtEl>
                                          <p:spTgt spid="102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10243">
                                            <p:txEl>
                                              <p:pRg st="0" end="0"/>
                                            </p:txEl>
                                          </p:spTgt>
                                        </p:tgtEl>
                                        <p:attrNameLst>
                                          <p:attrName>style.visibility</p:attrName>
                                        </p:attrNameLst>
                                      </p:cBhvr>
                                      <p:to>
                                        <p:strVal val="visible"/>
                                      </p:to>
                                    </p:set>
                                    <p:animEffect transition="in" filter="plus(in)">
                                      <p:cBhvr>
                                        <p:cTn id="16"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CA12AB30-5825-456D-AE7D-46FB89D6D243}" type="slidenum">
              <a:rPr lang="en-US" altLang="en-US" sz="1400" b="0">
                <a:solidFill>
                  <a:srgbClr val="000000"/>
                </a:solidFill>
              </a:rPr>
              <a:pPr algn="r"/>
              <a:t>6</a:t>
            </a:fld>
            <a:endParaRPr lang="en-US" altLang="en-US" sz="1400" b="0">
              <a:solidFill>
                <a:srgbClr val="000000"/>
              </a:solidFill>
            </a:endParaRPr>
          </a:p>
        </p:txBody>
      </p:sp>
      <p:sp>
        <p:nvSpPr>
          <p:cNvPr id="12291" name="Text Box 2"/>
          <p:cNvSpPr txBox="1">
            <a:spLocks noChangeArrowheads="1"/>
          </p:cNvSpPr>
          <p:nvPr/>
        </p:nvSpPr>
        <p:spPr bwMode="auto">
          <a:xfrm>
            <a:off x="3657600" y="533401"/>
            <a:ext cx="469265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3333CC"/>
                </a:solidFill>
              </a:rPr>
              <a:t>Stoichiometry (more working with ratios)</a:t>
            </a:r>
          </a:p>
        </p:txBody>
      </p:sp>
      <p:sp>
        <p:nvSpPr>
          <p:cNvPr id="7171" name="Text Box 3"/>
          <p:cNvSpPr txBox="1">
            <a:spLocks noChangeArrowheads="1"/>
          </p:cNvSpPr>
          <p:nvPr/>
        </p:nvSpPr>
        <p:spPr bwMode="auto">
          <a:xfrm>
            <a:off x="1905001" y="1219201"/>
            <a:ext cx="5026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Ratios are found within a chemical equation.</a:t>
            </a:r>
          </a:p>
        </p:txBody>
      </p:sp>
      <p:sp>
        <p:nvSpPr>
          <p:cNvPr id="7172" name="Text Box 4"/>
          <p:cNvSpPr txBox="1">
            <a:spLocks noChangeArrowheads="1"/>
          </p:cNvSpPr>
          <p:nvPr/>
        </p:nvSpPr>
        <p:spPr bwMode="auto">
          <a:xfrm>
            <a:off x="3352800" y="1981200"/>
            <a:ext cx="46714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FF0000"/>
                </a:solidFill>
              </a:rPr>
              <a:t>2</a:t>
            </a:r>
            <a:r>
              <a:rPr lang="en-US" altLang="en-US">
                <a:solidFill>
                  <a:srgbClr val="000099"/>
                </a:solidFill>
              </a:rPr>
              <a:t>HCl  +   Ba(OH)</a:t>
            </a:r>
            <a:r>
              <a:rPr lang="en-US" altLang="en-US" baseline="-25000">
                <a:solidFill>
                  <a:srgbClr val="000099"/>
                </a:solidFill>
              </a:rPr>
              <a:t>2</a:t>
            </a:r>
            <a:r>
              <a:rPr lang="en-US" altLang="en-US">
                <a:solidFill>
                  <a:srgbClr val="000099"/>
                </a:solidFill>
              </a:rPr>
              <a:t>  </a:t>
            </a:r>
            <a:r>
              <a:rPr lang="en-US" altLang="en-US">
                <a:solidFill>
                  <a:srgbClr val="000099"/>
                </a:solidFill>
                <a:sym typeface="Symbol" panose="05050102010706020507" pitchFamily="18" charset="2"/>
              </a:rPr>
              <a:t>  </a:t>
            </a:r>
            <a:r>
              <a:rPr lang="en-US" altLang="en-US">
                <a:solidFill>
                  <a:srgbClr val="FF0000"/>
                </a:solidFill>
                <a:sym typeface="Symbol" panose="05050102010706020507" pitchFamily="18" charset="2"/>
              </a:rPr>
              <a:t>2</a:t>
            </a:r>
            <a:r>
              <a:rPr lang="en-US" altLang="en-US">
                <a:solidFill>
                  <a:srgbClr val="000099"/>
                </a:solidFill>
                <a:sym typeface="Symbol" panose="05050102010706020507" pitchFamily="18" charset="2"/>
              </a:rPr>
              <a:t>H</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O  +     BaCl</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  </a:t>
            </a:r>
            <a:endParaRPr lang="en-US" altLang="en-US">
              <a:solidFill>
                <a:srgbClr val="000099"/>
              </a:solidFill>
            </a:endParaRPr>
          </a:p>
        </p:txBody>
      </p:sp>
      <p:sp>
        <p:nvSpPr>
          <p:cNvPr id="7174" name="Line 6"/>
          <p:cNvSpPr>
            <a:spLocks noChangeShapeType="1"/>
          </p:cNvSpPr>
          <p:nvPr/>
        </p:nvSpPr>
        <p:spPr bwMode="auto">
          <a:xfrm flipH="1" flipV="1">
            <a:off x="3505200" y="2438400"/>
            <a:ext cx="0" cy="60960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7175" name="Line 7"/>
          <p:cNvSpPr>
            <a:spLocks noChangeShapeType="1"/>
          </p:cNvSpPr>
          <p:nvPr/>
        </p:nvSpPr>
        <p:spPr bwMode="auto">
          <a:xfrm flipH="1" flipV="1">
            <a:off x="4419600" y="2438400"/>
            <a:ext cx="0" cy="60960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7176" name="Line 8"/>
          <p:cNvSpPr>
            <a:spLocks noChangeShapeType="1"/>
          </p:cNvSpPr>
          <p:nvPr/>
        </p:nvSpPr>
        <p:spPr bwMode="auto">
          <a:xfrm flipH="1" flipV="1">
            <a:off x="6019800" y="2438400"/>
            <a:ext cx="0" cy="60960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7178" name="Line 10"/>
          <p:cNvSpPr>
            <a:spLocks noChangeShapeType="1"/>
          </p:cNvSpPr>
          <p:nvPr/>
        </p:nvSpPr>
        <p:spPr bwMode="auto">
          <a:xfrm flipH="1" flipV="1">
            <a:off x="7010400" y="2438400"/>
            <a:ext cx="0" cy="609600"/>
          </a:xfrm>
          <a:prstGeom prst="line">
            <a:avLst/>
          </a:prstGeom>
          <a:noFill/>
          <a:ln w="5715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000" b="1">
              <a:solidFill>
                <a:srgbClr val="000000"/>
              </a:solidFill>
            </a:endParaRPr>
          </a:p>
        </p:txBody>
      </p:sp>
      <p:sp>
        <p:nvSpPr>
          <p:cNvPr id="7179" name="Text Box 11"/>
          <p:cNvSpPr txBox="1">
            <a:spLocks noChangeArrowheads="1"/>
          </p:cNvSpPr>
          <p:nvPr/>
        </p:nvSpPr>
        <p:spPr bwMode="auto">
          <a:xfrm>
            <a:off x="4267200" y="19812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50000"/>
              </a:spcBef>
              <a:spcAft>
                <a:spcPct val="0"/>
              </a:spcAft>
            </a:pPr>
            <a:r>
              <a:rPr lang="en-US" altLang="en-US">
                <a:solidFill>
                  <a:srgbClr val="FF0000"/>
                </a:solidFill>
              </a:rPr>
              <a:t>1</a:t>
            </a:r>
          </a:p>
        </p:txBody>
      </p:sp>
      <p:sp>
        <p:nvSpPr>
          <p:cNvPr id="7180" name="Text Box 12"/>
          <p:cNvSpPr txBox="1">
            <a:spLocks noChangeArrowheads="1"/>
          </p:cNvSpPr>
          <p:nvPr/>
        </p:nvSpPr>
        <p:spPr bwMode="auto">
          <a:xfrm>
            <a:off x="6858000" y="1981201"/>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FF0000"/>
                </a:solidFill>
              </a:rPr>
              <a:t>1</a:t>
            </a:r>
          </a:p>
        </p:txBody>
      </p:sp>
      <p:sp>
        <p:nvSpPr>
          <p:cNvPr id="7181" name="Text Box 13"/>
          <p:cNvSpPr txBox="1">
            <a:spLocks noChangeArrowheads="1"/>
          </p:cNvSpPr>
          <p:nvPr/>
        </p:nvSpPr>
        <p:spPr bwMode="auto">
          <a:xfrm>
            <a:off x="2209800" y="4343401"/>
            <a:ext cx="762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FF0000"/>
                </a:solidFill>
              </a:rPr>
              <a:t>2</a:t>
            </a:r>
            <a:r>
              <a:rPr lang="en-US" altLang="en-US">
                <a:solidFill>
                  <a:srgbClr val="000099"/>
                </a:solidFill>
              </a:rPr>
              <a:t> moles of HCl react with </a:t>
            </a:r>
            <a:r>
              <a:rPr lang="en-US" altLang="en-US">
                <a:solidFill>
                  <a:srgbClr val="FF0000"/>
                </a:solidFill>
              </a:rPr>
              <a:t>1</a:t>
            </a:r>
            <a:r>
              <a:rPr lang="en-US" altLang="en-US">
                <a:solidFill>
                  <a:srgbClr val="000099"/>
                </a:solidFill>
              </a:rPr>
              <a:t> mole of Ba(OH)</a:t>
            </a:r>
            <a:r>
              <a:rPr lang="en-US" altLang="en-US" baseline="-25000">
                <a:solidFill>
                  <a:srgbClr val="000099"/>
                </a:solidFill>
              </a:rPr>
              <a:t>2</a:t>
            </a:r>
            <a:r>
              <a:rPr lang="en-US" altLang="en-US">
                <a:solidFill>
                  <a:srgbClr val="000099"/>
                </a:solidFill>
              </a:rPr>
              <a:t> to form </a:t>
            </a:r>
            <a:r>
              <a:rPr lang="en-US" altLang="en-US">
                <a:solidFill>
                  <a:srgbClr val="FF0000"/>
                </a:solidFill>
              </a:rPr>
              <a:t>2</a:t>
            </a:r>
            <a:r>
              <a:rPr lang="en-US" altLang="en-US">
                <a:solidFill>
                  <a:srgbClr val="000099"/>
                </a:solidFill>
              </a:rPr>
              <a:t> moles of H</a:t>
            </a:r>
            <a:r>
              <a:rPr lang="en-US" altLang="en-US" baseline="-25000">
                <a:solidFill>
                  <a:srgbClr val="000099"/>
                </a:solidFill>
              </a:rPr>
              <a:t>2</a:t>
            </a:r>
            <a:r>
              <a:rPr lang="en-US" altLang="en-US">
                <a:solidFill>
                  <a:srgbClr val="000099"/>
                </a:solidFill>
              </a:rPr>
              <a:t>O and </a:t>
            </a:r>
            <a:r>
              <a:rPr lang="en-US" altLang="en-US">
                <a:solidFill>
                  <a:srgbClr val="FF0000"/>
                </a:solidFill>
              </a:rPr>
              <a:t>1</a:t>
            </a:r>
            <a:r>
              <a:rPr lang="en-US" altLang="en-US">
                <a:solidFill>
                  <a:srgbClr val="000099"/>
                </a:solidFill>
              </a:rPr>
              <a:t> mole of BaCl</a:t>
            </a:r>
            <a:r>
              <a:rPr lang="en-US" altLang="en-US" baseline="-25000">
                <a:solidFill>
                  <a:srgbClr val="000099"/>
                </a:solidFill>
              </a:rPr>
              <a:t>2</a:t>
            </a:r>
            <a:r>
              <a:rPr lang="en-US" altLang="en-US">
                <a:solidFill>
                  <a:srgbClr val="000099"/>
                </a:solidFill>
              </a:rPr>
              <a:t> </a:t>
            </a:r>
          </a:p>
        </p:txBody>
      </p:sp>
      <p:sp>
        <p:nvSpPr>
          <p:cNvPr id="7182" name="AutoShape 14"/>
          <p:cNvSpPr>
            <a:spLocks noChangeArrowheads="1"/>
          </p:cNvSpPr>
          <p:nvPr/>
        </p:nvSpPr>
        <p:spPr bwMode="auto">
          <a:xfrm>
            <a:off x="3048000" y="3124200"/>
            <a:ext cx="4724400" cy="762000"/>
          </a:xfrm>
          <a:prstGeom prst="horizontalScroll">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coefficients give </a:t>
            </a:r>
            <a:r>
              <a:rPr lang="en-US" altLang="en-US" u="sng">
                <a:solidFill>
                  <a:srgbClr val="000000"/>
                </a:solidFill>
              </a:rPr>
              <a:t>MOLAR</a:t>
            </a:r>
            <a:r>
              <a:rPr lang="en-US" altLang="en-US">
                <a:solidFill>
                  <a:srgbClr val="000000"/>
                </a:solidFill>
              </a:rPr>
              <a:t> RATIOS</a:t>
            </a:r>
          </a:p>
        </p:txBody>
      </p:sp>
    </p:spTree>
    <p:extLst>
      <p:ext uri="{BB962C8B-B14F-4D97-AF65-F5344CB8AC3E}">
        <p14:creationId xmlns:p14="http://schemas.microsoft.com/office/powerpoint/2010/main" val="893311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2">
                                            <p:txEl>
                                              <p:pRg st="0" end="0"/>
                                            </p:txEl>
                                          </p:spTgt>
                                        </p:tgtEl>
                                        <p:attrNameLst>
                                          <p:attrName>style.visibility</p:attrName>
                                        </p:attrNameLst>
                                      </p:cBhvr>
                                      <p:to>
                                        <p:strVal val="visible"/>
                                      </p:to>
                                    </p:set>
                                    <p:animEffect transition="in" filter="box(out)">
                                      <p:cBhvr>
                                        <p:cTn id="12" dur="500"/>
                                        <p:tgtEl>
                                          <p:spTgt spid="7172">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79">
                                            <p:txEl>
                                              <p:pRg st="0" end="0"/>
                                            </p:txEl>
                                          </p:spTgt>
                                        </p:tgtEl>
                                        <p:attrNameLst>
                                          <p:attrName>style.visibility</p:attrName>
                                        </p:attrNameLst>
                                      </p:cBhvr>
                                      <p:to>
                                        <p:strVal val="visible"/>
                                      </p:to>
                                    </p:set>
                                    <p:anim calcmode="lin" valueType="num">
                                      <p:cBhvr additive="base">
                                        <p:cTn id="17" dur="500" fill="hold"/>
                                        <p:tgtEl>
                                          <p:spTgt spid="7179">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par>
                                <p:cTn id="19" presetID="22" presetClass="entr" presetSubtype="1" fill="hold" grpId="0" nodeType="withEffect">
                                  <p:stCondLst>
                                    <p:cond delay="0"/>
                                  </p:stCondLst>
                                  <p:iterate type="lt">
                                    <p:tmPct val="100000"/>
                                  </p:iterate>
                                  <p:childTnLst>
                                    <p:set>
                                      <p:cBhvr>
                                        <p:cTn id="20" dur="1" fill="hold">
                                          <p:stCondLst>
                                            <p:cond delay="0"/>
                                          </p:stCondLst>
                                        </p:cTn>
                                        <p:tgtEl>
                                          <p:spTgt spid="7180">
                                            <p:txEl>
                                              <p:pRg st="0" end="0"/>
                                            </p:txEl>
                                          </p:spTgt>
                                        </p:tgtEl>
                                        <p:attrNameLst>
                                          <p:attrName>style.visibility</p:attrName>
                                        </p:attrNameLst>
                                      </p:cBhvr>
                                      <p:to>
                                        <p:strVal val="visible"/>
                                      </p:to>
                                    </p:set>
                                    <p:animEffect transition="in" filter="wipe(up)">
                                      <p:cBhvr>
                                        <p:cTn id="21" dur="75"/>
                                        <p:tgtEl>
                                          <p:spTgt spid="7180">
                                            <p:txEl>
                                              <p:pRg st="0" end="0"/>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4" name="type.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5" fill="hold" grpId="0" nodeType="clickEffect">
                                  <p:stCondLst>
                                    <p:cond delay="0"/>
                                  </p:stCondLst>
                                  <p:childTnLst>
                                    <p:set>
                                      <p:cBhvr>
                                        <p:cTn id="25" dur="1" fill="hold">
                                          <p:stCondLst>
                                            <p:cond delay="0"/>
                                          </p:stCondLst>
                                        </p:cTn>
                                        <p:tgtEl>
                                          <p:spTgt spid="7174"/>
                                        </p:tgtEl>
                                        <p:attrNameLst>
                                          <p:attrName>style.visibility</p:attrName>
                                        </p:attrNameLst>
                                      </p:cBhvr>
                                      <p:to>
                                        <p:strVal val="visible"/>
                                      </p:to>
                                    </p:set>
                                    <p:animEffect transition="in" filter="checkerboard(down)">
                                      <p:cBhvr>
                                        <p:cTn id="26" dur="500"/>
                                        <p:tgtEl>
                                          <p:spTgt spid="7174"/>
                                        </p:tgtEl>
                                      </p:cBhvr>
                                    </p:animEffect>
                                  </p:childTnLst>
                                </p:cTn>
                              </p:par>
                              <p:par>
                                <p:cTn id="27" presetID="2" presetClass="entr" presetSubtype="8" fill="hold" grpId="0" nodeType="withEffect">
                                  <p:stCondLst>
                                    <p:cond delay="0"/>
                                  </p:stCondLst>
                                  <p:childTnLst>
                                    <p:set>
                                      <p:cBhvr>
                                        <p:cTn id="28" dur="1" fill="hold">
                                          <p:stCondLst>
                                            <p:cond delay="0"/>
                                          </p:stCondLst>
                                        </p:cTn>
                                        <p:tgtEl>
                                          <p:spTgt spid="7175"/>
                                        </p:tgtEl>
                                        <p:attrNameLst>
                                          <p:attrName>style.visibility</p:attrName>
                                        </p:attrNameLst>
                                      </p:cBhvr>
                                      <p:to>
                                        <p:strVal val="visible"/>
                                      </p:to>
                                    </p:set>
                                    <p:anim calcmode="lin" valueType="num">
                                      <p:cBhvr additive="base">
                                        <p:cTn id="29" dur="500" fill="hold"/>
                                        <p:tgtEl>
                                          <p:spTgt spid="7175"/>
                                        </p:tgtEl>
                                        <p:attrNameLst>
                                          <p:attrName>ppt_x</p:attrName>
                                        </p:attrNameLst>
                                      </p:cBhvr>
                                      <p:tavLst>
                                        <p:tav tm="0">
                                          <p:val>
                                            <p:strVal val="0-#ppt_w/2"/>
                                          </p:val>
                                        </p:tav>
                                        <p:tav tm="100000">
                                          <p:val>
                                            <p:strVal val="#ppt_x"/>
                                          </p:val>
                                        </p:tav>
                                      </p:tavLst>
                                    </p:anim>
                                    <p:anim calcmode="lin" valueType="num">
                                      <p:cBhvr additive="base">
                                        <p:cTn id="30" dur="500" fill="hold"/>
                                        <p:tgtEl>
                                          <p:spTgt spid="71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par>
                                <p:cTn id="31" presetID="2" presetClass="entr" presetSubtype="2" fill="hold" grpId="0" nodeType="withEffect">
                                  <p:stCondLst>
                                    <p:cond delay="0"/>
                                  </p:stCondLst>
                                  <p:childTnLst>
                                    <p:set>
                                      <p:cBhvr>
                                        <p:cTn id="32" dur="1" fill="hold">
                                          <p:stCondLst>
                                            <p:cond delay="0"/>
                                          </p:stCondLst>
                                        </p:cTn>
                                        <p:tgtEl>
                                          <p:spTgt spid="7176"/>
                                        </p:tgtEl>
                                        <p:attrNameLst>
                                          <p:attrName>style.visibility</p:attrName>
                                        </p:attrNameLst>
                                      </p:cBhvr>
                                      <p:to>
                                        <p:strVal val="visible"/>
                                      </p:to>
                                    </p:set>
                                    <p:anim calcmode="lin" valueType="num">
                                      <p:cBhvr additive="base">
                                        <p:cTn id="33" dur="500" fill="hold"/>
                                        <p:tgtEl>
                                          <p:spTgt spid="7176"/>
                                        </p:tgtEl>
                                        <p:attrNameLst>
                                          <p:attrName>ppt_x</p:attrName>
                                        </p:attrNameLst>
                                      </p:cBhvr>
                                      <p:tavLst>
                                        <p:tav tm="0">
                                          <p:val>
                                            <p:strVal val="1+#ppt_w/2"/>
                                          </p:val>
                                        </p:tav>
                                        <p:tav tm="100000">
                                          <p:val>
                                            <p:strVal val="#ppt_x"/>
                                          </p:val>
                                        </p:tav>
                                      </p:tavLst>
                                    </p:anim>
                                    <p:anim calcmode="lin" valueType="num">
                                      <p:cBhvr additive="base">
                                        <p:cTn id="34" dur="500" fill="hold"/>
                                        <p:tgtEl>
                                          <p:spTgt spid="71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5" name="carbrake.wav"/>
                                        </p:tgtEl>
                                      </p:cMediaNode>
                                    </p:audio>
                                  </p:subTnLst>
                                </p:cTn>
                              </p:par>
                              <p:par>
                                <p:cTn id="35" presetID="2" presetClass="entr" presetSubtype="2" fill="hold" grpId="0" nodeType="withEffect">
                                  <p:stCondLst>
                                    <p:cond delay="0"/>
                                  </p:stCondLst>
                                  <p:childTnLst>
                                    <p:set>
                                      <p:cBhvr>
                                        <p:cTn id="36" dur="1" fill="hold">
                                          <p:stCondLst>
                                            <p:cond delay="0"/>
                                          </p:stCondLst>
                                        </p:cTn>
                                        <p:tgtEl>
                                          <p:spTgt spid="7178"/>
                                        </p:tgtEl>
                                        <p:attrNameLst>
                                          <p:attrName>style.visibility</p:attrName>
                                        </p:attrNameLst>
                                      </p:cBhvr>
                                      <p:to>
                                        <p:strVal val="visible"/>
                                      </p:to>
                                    </p:set>
                                    <p:anim calcmode="lin" valueType="num">
                                      <p:cBhvr additive="base">
                                        <p:cTn id="37" dur="500" fill="hold"/>
                                        <p:tgtEl>
                                          <p:spTgt spid="7178"/>
                                        </p:tgtEl>
                                        <p:attrNameLst>
                                          <p:attrName>ppt_x</p:attrName>
                                        </p:attrNameLst>
                                      </p:cBhvr>
                                      <p:tavLst>
                                        <p:tav tm="0">
                                          <p:val>
                                            <p:strVal val="1+#ppt_w/2"/>
                                          </p:val>
                                        </p:tav>
                                        <p:tav tm="100000">
                                          <p:val>
                                            <p:strVal val="#ppt_x"/>
                                          </p:val>
                                        </p:tav>
                                      </p:tavLst>
                                    </p:anim>
                                    <p:anim calcmode="lin" valueType="num">
                                      <p:cBhvr additive="base">
                                        <p:cTn id="38" dur="500" fill="hold"/>
                                        <p:tgtEl>
                                          <p:spTgt spid="71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5" name="carbrake.wav"/>
                                        </p:tgtEl>
                                      </p:cMediaNode>
                                    </p:audio>
                                  </p:subTnLst>
                                </p:cTn>
                              </p:par>
                              <p:par>
                                <p:cTn id="39" presetID="5" presetClass="entr" presetSubtype="10" fill="hold" grpId="0" nodeType="withEffect">
                                  <p:stCondLst>
                                    <p:cond delay="0"/>
                                  </p:stCondLst>
                                  <p:childTnLst>
                                    <p:set>
                                      <p:cBhvr>
                                        <p:cTn id="40" dur="1" fill="hold">
                                          <p:stCondLst>
                                            <p:cond delay="0"/>
                                          </p:stCondLst>
                                        </p:cTn>
                                        <p:tgtEl>
                                          <p:spTgt spid="7182"/>
                                        </p:tgtEl>
                                        <p:attrNameLst>
                                          <p:attrName>style.visibility</p:attrName>
                                        </p:attrNameLst>
                                      </p:cBhvr>
                                      <p:to>
                                        <p:strVal val="visible"/>
                                      </p:to>
                                    </p:set>
                                    <p:animEffect transition="in" filter="checkerboard(across)">
                                      <p:cBhvr>
                                        <p:cTn id="41" dur="500"/>
                                        <p:tgtEl>
                                          <p:spTgt spid="718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grpId="0" nodeType="clickEffect">
                                  <p:stCondLst>
                                    <p:cond delay="0"/>
                                  </p:stCondLst>
                                  <p:childTnLst>
                                    <p:set>
                                      <p:cBhvr>
                                        <p:cTn id="45" dur="1" fill="hold">
                                          <p:stCondLst>
                                            <p:cond delay="0"/>
                                          </p:stCondLst>
                                        </p:cTn>
                                        <p:tgtEl>
                                          <p:spTgt spid="7181">
                                            <p:txEl>
                                              <p:pRg st="0" end="0"/>
                                            </p:txEl>
                                          </p:spTgt>
                                        </p:tgtEl>
                                        <p:attrNameLst>
                                          <p:attrName>style.visibility</p:attrName>
                                        </p:attrNameLst>
                                      </p:cBhvr>
                                      <p:to>
                                        <p:strVal val="visible"/>
                                      </p:to>
                                    </p:set>
                                    <p:animEffect transition="in" filter="box(out)">
                                      <p:cBhvr>
                                        <p:cTn id="46" dur="500"/>
                                        <p:tgtEl>
                                          <p:spTgt spid="7181">
                                            <p:txEl>
                                              <p:pRg st="0" end="0"/>
                                            </p:txEl>
                                          </p:spTgt>
                                        </p:tgtEl>
                                      </p:cBhvr>
                                    </p:animEffect>
                                  </p:childTnLst>
                                  <p:subTnLst>
                                    <p:audio>
                                      <p:cMediaNode>
                                        <p:cTn display="0" masterRel="sameClick">
                                          <p:stCondLst>
                                            <p:cond evt="begin" delay="0">
                                              <p:tn val="44"/>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build="p" autoUpdateAnimBg="0"/>
      <p:bldP spid="7174" grpId="0" animBg="1"/>
      <p:bldP spid="7175" grpId="0" animBg="1"/>
      <p:bldP spid="7176" grpId="0" animBg="1"/>
      <p:bldP spid="7178" grpId="0" animBg="1"/>
      <p:bldP spid="7179" grpId="0" build="p" autoUpdateAnimBg="0"/>
      <p:bldP spid="7180" grpId="0" build="p" autoUpdateAnimBg="0"/>
      <p:bldP spid="7181" grpId="0" build="p" autoUpdateAnimBg="0"/>
      <p:bldP spid="71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63DCF327-6C31-4C62-A65E-F5E4F94BB5A4}" type="slidenum">
              <a:rPr lang="en-US" altLang="en-US" sz="1400" b="0">
                <a:solidFill>
                  <a:srgbClr val="000000"/>
                </a:solidFill>
              </a:rPr>
              <a:pPr algn="r"/>
              <a:t>7</a:t>
            </a:fld>
            <a:endParaRPr lang="en-US" altLang="en-US" sz="1400" b="0">
              <a:solidFill>
                <a:srgbClr val="000000"/>
              </a:solidFill>
            </a:endParaRPr>
          </a:p>
        </p:txBody>
      </p:sp>
      <p:sp>
        <p:nvSpPr>
          <p:cNvPr id="13315" name="Text Box 2"/>
          <p:cNvSpPr txBox="1">
            <a:spLocks noChangeArrowheads="1"/>
          </p:cNvSpPr>
          <p:nvPr/>
        </p:nvSpPr>
        <p:spPr bwMode="auto">
          <a:xfrm>
            <a:off x="1889126" y="623888"/>
            <a:ext cx="42114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When N</a:t>
            </a:r>
            <a:r>
              <a:rPr lang="en-US" altLang="en-US" baseline="-25000">
                <a:solidFill>
                  <a:srgbClr val="000000"/>
                </a:solidFill>
              </a:rPr>
              <a:t>2</a:t>
            </a:r>
            <a:r>
              <a:rPr lang="en-US" altLang="en-US">
                <a:solidFill>
                  <a:srgbClr val="000000"/>
                </a:solidFill>
              </a:rPr>
              <a:t>O</a:t>
            </a:r>
            <a:r>
              <a:rPr lang="en-US" altLang="en-US" baseline="-25000">
                <a:solidFill>
                  <a:srgbClr val="000000"/>
                </a:solidFill>
              </a:rPr>
              <a:t>5</a:t>
            </a:r>
            <a:r>
              <a:rPr lang="en-US" altLang="en-US">
                <a:solidFill>
                  <a:srgbClr val="000000"/>
                </a:solidFill>
              </a:rPr>
              <a:t> is heated, it decomposes:</a:t>
            </a:r>
          </a:p>
        </p:txBody>
      </p:sp>
      <p:sp>
        <p:nvSpPr>
          <p:cNvPr id="13316" name="Text Box 3"/>
          <p:cNvSpPr txBox="1">
            <a:spLocks noChangeArrowheads="1"/>
          </p:cNvSpPr>
          <p:nvPr/>
        </p:nvSpPr>
        <p:spPr bwMode="auto">
          <a:xfrm>
            <a:off x="2498726" y="1027113"/>
            <a:ext cx="4346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a:t>
            </a:r>
            <a:r>
              <a:rPr lang="en-US" altLang="en-US" sz="2400">
                <a:solidFill>
                  <a:srgbClr val="000099"/>
                </a:solidFill>
              </a:rPr>
              <a:t>N</a:t>
            </a:r>
            <a:r>
              <a:rPr lang="en-US" altLang="en-US" sz="2400" baseline="-25000">
                <a:solidFill>
                  <a:srgbClr val="000099"/>
                </a:solidFill>
              </a:rPr>
              <a:t>2</a:t>
            </a:r>
            <a:r>
              <a:rPr lang="en-US" altLang="en-US" sz="2400">
                <a:solidFill>
                  <a:srgbClr val="000099"/>
                </a:solidFill>
              </a:rPr>
              <a:t>O</a:t>
            </a:r>
            <a:r>
              <a:rPr lang="en-US" altLang="en-US" sz="2400" baseline="-25000">
                <a:solidFill>
                  <a:srgbClr val="000099"/>
                </a:solidFill>
              </a:rPr>
              <a:t>5</a:t>
            </a:r>
            <a:r>
              <a:rPr lang="en-US" altLang="en-US" sz="2400">
                <a:solidFill>
                  <a:srgbClr val="000099"/>
                </a:solidFill>
              </a:rPr>
              <a:t>(g) </a:t>
            </a:r>
            <a:r>
              <a:rPr lang="en-US" altLang="en-US" sz="3600">
                <a:solidFill>
                  <a:srgbClr val="000099"/>
                </a:solidFill>
                <a:sym typeface="Symbol" panose="05050102010706020507" pitchFamily="18" charset="2"/>
              </a:rPr>
              <a:t></a:t>
            </a:r>
            <a:r>
              <a:rPr lang="en-US" altLang="en-US" sz="3600">
                <a:solidFill>
                  <a:srgbClr val="000000"/>
                </a:solidFill>
                <a:sym typeface="Symbol" panose="05050102010706020507" pitchFamily="18" charset="2"/>
              </a:rPr>
              <a:t>  </a:t>
            </a:r>
            <a:r>
              <a:rPr lang="en-US" altLang="en-US" sz="2400">
                <a:solidFill>
                  <a:srgbClr val="CC0000"/>
                </a:solidFill>
                <a:sym typeface="Symbol" panose="05050102010706020507" pitchFamily="18" charset="2"/>
              </a:rPr>
              <a:t>4</a:t>
            </a:r>
            <a:r>
              <a:rPr lang="en-US" altLang="en-US" sz="2400">
                <a:solidFill>
                  <a:srgbClr val="000099"/>
                </a:solidFill>
                <a:sym typeface="Symbol" panose="05050102010706020507" pitchFamily="18" charset="2"/>
              </a:rPr>
              <a:t>NO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  +  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endParaRPr lang="en-US" altLang="en-US" sz="3600">
              <a:solidFill>
                <a:srgbClr val="000000"/>
              </a:solidFill>
              <a:sym typeface="Symbol" panose="05050102010706020507" pitchFamily="18" charset="2"/>
            </a:endParaRPr>
          </a:p>
        </p:txBody>
      </p:sp>
      <p:sp>
        <p:nvSpPr>
          <p:cNvPr id="28676" name="Text Box 4"/>
          <p:cNvSpPr txBox="1">
            <a:spLocks noChangeArrowheads="1"/>
          </p:cNvSpPr>
          <p:nvPr/>
        </p:nvSpPr>
        <p:spPr bwMode="auto">
          <a:xfrm>
            <a:off x="2133601" y="1752601"/>
            <a:ext cx="7629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a. How many moles of NO</a:t>
            </a:r>
            <a:r>
              <a:rPr lang="en-US" altLang="en-US" baseline="-25000">
                <a:solidFill>
                  <a:srgbClr val="008000"/>
                </a:solidFill>
              </a:rPr>
              <a:t>2</a:t>
            </a:r>
            <a:r>
              <a:rPr lang="en-US" altLang="en-US">
                <a:solidFill>
                  <a:srgbClr val="008000"/>
                </a:solidFill>
              </a:rPr>
              <a:t> can be produced from 4.3 moles of N</a:t>
            </a:r>
            <a:r>
              <a:rPr lang="en-US" altLang="en-US" baseline="-25000">
                <a:solidFill>
                  <a:srgbClr val="008000"/>
                </a:solidFill>
              </a:rPr>
              <a:t>2</a:t>
            </a:r>
            <a:r>
              <a:rPr lang="en-US" altLang="en-US">
                <a:solidFill>
                  <a:srgbClr val="008000"/>
                </a:solidFill>
              </a:rPr>
              <a:t>O</a:t>
            </a:r>
            <a:r>
              <a:rPr lang="en-US" altLang="en-US" baseline="-25000">
                <a:solidFill>
                  <a:srgbClr val="008000"/>
                </a:solidFill>
              </a:rPr>
              <a:t>5</a:t>
            </a:r>
            <a:r>
              <a:rPr lang="en-US" altLang="en-US">
                <a:solidFill>
                  <a:srgbClr val="008000"/>
                </a:solidFill>
              </a:rPr>
              <a:t>?</a:t>
            </a:r>
          </a:p>
        </p:txBody>
      </p:sp>
      <p:sp>
        <p:nvSpPr>
          <p:cNvPr id="28677" name="Text Box 5"/>
          <p:cNvSpPr txBox="1">
            <a:spLocks noChangeArrowheads="1"/>
          </p:cNvSpPr>
          <p:nvPr/>
        </p:nvSpPr>
        <p:spPr bwMode="auto">
          <a:xfrm>
            <a:off x="7467601" y="3276600"/>
            <a:ext cx="2727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 NO</a:t>
            </a:r>
            <a:r>
              <a:rPr lang="en-US" altLang="en-US" sz="2400" baseline="-25000">
                <a:solidFill>
                  <a:srgbClr val="000000"/>
                </a:solidFill>
              </a:rPr>
              <a:t>2</a:t>
            </a:r>
            <a:endParaRPr lang="en-US" altLang="en-US" sz="2400">
              <a:solidFill>
                <a:srgbClr val="000000"/>
              </a:solidFill>
            </a:endParaRPr>
          </a:p>
        </p:txBody>
      </p:sp>
      <p:sp>
        <p:nvSpPr>
          <p:cNvPr id="28678" name="Line 6"/>
          <p:cNvSpPr>
            <a:spLocks noChangeShapeType="1"/>
          </p:cNvSpPr>
          <p:nvPr/>
        </p:nvSpPr>
        <p:spPr bwMode="auto">
          <a:xfrm>
            <a:off x="1920875" y="3540125"/>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79" name="Text Box 7"/>
          <p:cNvSpPr txBox="1">
            <a:spLocks noChangeArrowheads="1"/>
          </p:cNvSpPr>
          <p:nvPr/>
        </p:nvSpPr>
        <p:spPr bwMode="auto">
          <a:xfrm>
            <a:off x="1828800" y="3013075"/>
            <a:ext cx="1868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8000"/>
                </a:solidFill>
              </a:rPr>
              <a:t>4.3 mol N</a:t>
            </a:r>
            <a:r>
              <a:rPr lang="en-US" altLang="en-US" sz="2400" baseline="-25000">
                <a:solidFill>
                  <a:srgbClr val="008000"/>
                </a:solidFill>
              </a:rPr>
              <a:t>2</a:t>
            </a:r>
            <a:r>
              <a:rPr lang="en-US" altLang="en-US" sz="2400">
                <a:solidFill>
                  <a:srgbClr val="008000"/>
                </a:solidFill>
              </a:rPr>
              <a:t>O</a:t>
            </a:r>
            <a:r>
              <a:rPr lang="en-US" altLang="en-US" sz="2400" baseline="-25000">
                <a:solidFill>
                  <a:srgbClr val="008000"/>
                </a:solidFill>
              </a:rPr>
              <a:t>5</a:t>
            </a:r>
            <a:endParaRPr lang="en-US" altLang="en-US" sz="2400">
              <a:solidFill>
                <a:srgbClr val="008000"/>
              </a:solidFill>
            </a:endParaRPr>
          </a:p>
        </p:txBody>
      </p:sp>
      <p:sp>
        <p:nvSpPr>
          <p:cNvPr id="28680" name="Line 8"/>
          <p:cNvSpPr>
            <a:spLocks noChangeShapeType="1"/>
          </p:cNvSpPr>
          <p:nvPr/>
        </p:nvSpPr>
        <p:spPr bwMode="auto">
          <a:xfrm>
            <a:off x="3749675" y="2895600"/>
            <a:ext cx="0" cy="1143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28681" name="Object 9"/>
          <p:cNvGraphicFramePr>
            <a:graphicFrameLocks noChangeAspect="1"/>
          </p:cNvGraphicFramePr>
          <p:nvPr/>
        </p:nvGraphicFramePr>
        <p:xfrm>
          <a:off x="3825876" y="3124200"/>
          <a:ext cx="1660525" cy="908050"/>
        </p:xfrm>
        <a:graphic>
          <a:graphicData uri="http://schemas.openxmlformats.org/presentationml/2006/ole">
            <mc:AlternateContent xmlns:mc="http://schemas.openxmlformats.org/markup-compatibility/2006">
              <mc:Choice xmlns:v="urn:schemas-microsoft-com:vml" Requires="v">
                <p:oleObj spid="_x0000_s1032" name="Equation" r:id="rId11" imgW="781169" imgH="419229" progId="Equation.3">
                  <p:embed/>
                </p:oleObj>
              </mc:Choice>
              <mc:Fallback>
                <p:oleObj name="Equation" r:id="rId11" imgW="781169" imgH="4192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25876" y="3124200"/>
                        <a:ext cx="1660525"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82" name="Line 10"/>
          <p:cNvSpPr>
            <a:spLocks noChangeShapeType="1"/>
          </p:cNvSpPr>
          <p:nvPr/>
        </p:nvSpPr>
        <p:spPr bwMode="auto">
          <a:xfrm flipV="1">
            <a:off x="4130675" y="3657600"/>
            <a:ext cx="1371600" cy="228600"/>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83" name="Line 11"/>
          <p:cNvSpPr>
            <a:spLocks noChangeShapeType="1"/>
          </p:cNvSpPr>
          <p:nvPr/>
        </p:nvSpPr>
        <p:spPr bwMode="auto">
          <a:xfrm flipV="1">
            <a:off x="2378075" y="3124200"/>
            <a:ext cx="1066800" cy="228600"/>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84" name="Text Box 12"/>
          <p:cNvSpPr txBox="1">
            <a:spLocks noChangeArrowheads="1"/>
          </p:cNvSpPr>
          <p:nvPr/>
        </p:nvSpPr>
        <p:spPr bwMode="auto">
          <a:xfrm>
            <a:off x="7940675" y="3276600"/>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8.6</a:t>
            </a:r>
          </a:p>
        </p:txBody>
      </p:sp>
      <p:sp>
        <p:nvSpPr>
          <p:cNvPr id="28685" name="Text Box 13"/>
          <p:cNvSpPr txBox="1">
            <a:spLocks noChangeArrowheads="1"/>
          </p:cNvSpPr>
          <p:nvPr/>
        </p:nvSpPr>
        <p:spPr bwMode="auto">
          <a:xfrm>
            <a:off x="1997076" y="4267201"/>
            <a:ext cx="7459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b. How many moles of O</a:t>
            </a:r>
            <a:r>
              <a:rPr lang="en-US" altLang="en-US" baseline="-25000">
                <a:solidFill>
                  <a:srgbClr val="008000"/>
                </a:solidFill>
              </a:rPr>
              <a:t>2</a:t>
            </a:r>
            <a:r>
              <a:rPr lang="en-US" altLang="en-US">
                <a:solidFill>
                  <a:srgbClr val="008000"/>
                </a:solidFill>
              </a:rPr>
              <a:t> can be produced from 4.3 moles of N</a:t>
            </a:r>
            <a:r>
              <a:rPr lang="en-US" altLang="en-US" baseline="-25000">
                <a:solidFill>
                  <a:srgbClr val="008000"/>
                </a:solidFill>
              </a:rPr>
              <a:t>2</a:t>
            </a:r>
            <a:r>
              <a:rPr lang="en-US" altLang="en-US">
                <a:solidFill>
                  <a:srgbClr val="008000"/>
                </a:solidFill>
              </a:rPr>
              <a:t>O</a:t>
            </a:r>
            <a:r>
              <a:rPr lang="en-US" altLang="en-US" baseline="-25000">
                <a:solidFill>
                  <a:srgbClr val="008000"/>
                </a:solidFill>
              </a:rPr>
              <a:t>5</a:t>
            </a:r>
            <a:r>
              <a:rPr lang="en-US" altLang="en-US">
                <a:solidFill>
                  <a:srgbClr val="008000"/>
                </a:solidFill>
              </a:rPr>
              <a:t>?</a:t>
            </a:r>
          </a:p>
        </p:txBody>
      </p:sp>
      <p:sp>
        <p:nvSpPr>
          <p:cNvPr id="28686" name="Text Box 14"/>
          <p:cNvSpPr txBox="1">
            <a:spLocks noChangeArrowheads="1"/>
          </p:cNvSpPr>
          <p:nvPr/>
        </p:nvSpPr>
        <p:spPr bwMode="auto">
          <a:xfrm>
            <a:off x="7467600" y="5680075"/>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 O</a:t>
            </a:r>
            <a:r>
              <a:rPr lang="en-US" altLang="en-US" sz="2400" baseline="-25000">
                <a:solidFill>
                  <a:srgbClr val="000000"/>
                </a:solidFill>
              </a:rPr>
              <a:t>2</a:t>
            </a:r>
            <a:endParaRPr lang="en-US" altLang="en-US" sz="2400">
              <a:solidFill>
                <a:srgbClr val="000000"/>
              </a:solidFill>
            </a:endParaRPr>
          </a:p>
        </p:txBody>
      </p:sp>
      <p:sp>
        <p:nvSpPr>
          <p:cNvPr id="28687" name="Line 15"/>
          <p:cNvSpPr>
            <a:spLocks noChangeShapeType="1"/>
          </p:cNvSpPr>
          <p:nvPr/>
        </p:nvSpPr>
        <p:spPr bwMode="auto">
          <a:xfrm>
            <a:off x="1844675" y="59436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88" name="Text Box 16"/>
          <p:cNvSpPr txBox="1">
            <a:spLocks noChangeArrowheads="1"/>
          </p:cNvSpPr>
          <p:nvPr/>
        </p:nvSpPr>
        <p:spPr bwMode="auto">
          <a:xfrm>
            <a:off x="1828800" y="5451475"/>
            <a:ext cx="1868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8000"/>
                </a:solidFill>
              </a:rPr>
              <a:t>4.3 mol N</a:t>
            </a:r>
            <a:r>
              <a:rPr lang="en-US" altLang="en-US" sz="2400" baseline="-25000">
                <a:solidFill>
                  <a:srgbClr val="008000"/>
                </a:solidFill>
              </a:rPr>
              <a:t>2</a:t>
            </a:r>
            <a:r>
              <a:rPr lang="en-US" altLang="en-US" sz="2400">
                <a:solidFill>
                  <a:srgbClr val="008000"/>
                </a:solidFill>
              </a:rPr>
              <a:t>O</a:t>
            </a:r>
            <a:r>
              <a:rPr lang="en-US" altLang="en-US" sz="2400" baseline="-25000">
                <a:solidFill>
                  <a:srgbClr val="008000"/>
                </a:solidFill>
              </a:rPr>
              <a:t>5</a:t>
            </a:r>
            <a:endParaRPr lang="en-US" altLang="en-US" sz="2400">
              <a:solidFill>
                <a:srgbClr val="008000"/>
              </a:solidFill>
            </a:endParaRPr>
          </a:p>
        </p:txBody>
      </p:sp>
      <p:sp>
        <p:nvSpPr>
          <p:cNvPr id="28689" name="Line 17"/>
          <p:cNvSpPr>
            <a:spLocks noChangeShapeType="1"/>
          </p:cNvSpPr>
          <p:nvPr/>
        </p:nvSpPr>
        <p:spPr bwMode="auto">
          <a:xfrm>
            <a:off x="3673475" y="5334000"/>
            <a:ext cx="0" cy="1219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13331" name="Object 18"/>
          <p:cNvGraphicFramePr>
            <a:graphicFrameLocks noChangeAspect="1"/>
          </p:cNvGraphicFramePr>
          <p:nvPr/>
        </p:nvGraphicFramePr>
        <p:xfrm>
          <a:off x="5902326" y="4235451"/>
          <a:ext cx="112713" cy="214313"/>
        </p:xfrm>
        <a:graphic>
          <a:graphicData uri="http://schemas.openxmlformats.org/presentationml/2006/ole">
            <mc:AlternateContent xmlns:mc="http://schemas.openxmlformats.org/markup-compatibility/2006">
              <mc:Choice xmlns:v="urn:schemas-microsoft-com:vml" Requires="v">
                <p:oleObj spid="_x0000_s1033" name="Equation" r:id="rId13" imgW="114151" imgH="215619" progId="Equation.3">
                  <p:embed/>
                </p:oleObj>
              </mc:Choice>
              <mc:Fallback>
                <p:oleObj name="Equation" r:id="rId13" imgW="114151" imgH="21561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02326" y="4235451"/>
                        <a:ext cx="112713"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91" name="Object 19"/>
          <p:cNvGraphicFramePr>
            <a:graphicFrameLocks noChangeAspect="1"/>
          </p:cNvGraphicFramePr>
          <p:nvPr/>
        </p:nvGraphicFramePr>
        <p:xfrm>
          <a:off x="3825876" y="5492750"/>
          <a:ext cx="1660525" cy="908050"/>
        </p:xfrm>
        <a:graphic>
          <a:graphicData uri="http://schemas.openxmlformats.org/presentationml/2006/ole">
            <mc:AlternateContent xmlns:mc="http://schemas.openxmlformats.org/markup-compatibility/2006">
              <mc:Choice xmlns:v="urn:schemas-microsoft-com:vml" Requires="v">
                <p:oleObj spid="_x0000_s1034" name="Equation" r:id="rId15" imgW="781169" imgH="419229" progId="Equation.3">
                  <p:embed/>
                </p:oleObj>
              </mc:Choice>
              <mc:Fallback>
                <p:oleObj name="Equation" r:id="rId15" imgW="781169" imgH="41922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25876" y="5492750"/>
                        <a:ext cx="1660525"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92" name="Line 20"/>
          <p:cNvSpPr>
            <a:spLocks noChangeShapeType="1"/>
          </p:cNvSpPr>
          <p:nvPr/>
        </p:nvSpPr>
        <p:spPr bwMode="auto">
          <a:xfrm>
            <a:off x="4114801" y="6096000"/>
            <a:ext cx="1127125" cy="152400"/>
          </a:xfrm>
          <a:prstGeom prst="line">
            <a:avLst/>
          </a:prstGeom>
          <a:noFill/>
          <a:ln w="571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93" name="Line 21"/>
          <p:cNvSpPr>
            <a:spLocks noChangeShapeType="1"/>
          </p:cNvSpPr>
          <p:nvPr/>
        </p:nvSpPr>
        <p:spPr bwMode="auto">
          <a:xfrm>
            <a:off x="2378075" y="5562600"/>
            <a:ext cx="1066800" cy="228600"/>
          </a:xfrm>
          <a:prstGeom prst="line">
            <a:avLst/>
          </a:prstGeom>
          <a:noFill/>
          <a:ln w="571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28694" name="Text Box 22"/>
          <p:cNvSpPr txBox="1">
            <a:spLocks noChangeArrowheads="1"/>
          </p:cNvSpPr>
          <p:nvPr/>
        </p:nvSpPr>
        <p:spPr bwMode="auto">
          <a:xfrm>
            <a:off x="7940675" y="5715000"/>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a:t>
            </a:r>
            <a:r>
              <a:rPr lang="en-US" altLang="en-US" sz="2400" u="sng">
                <a:solidFill>
                  <a:srgbClr val="CC0000"/>
                </a:solidFill>
              </a:rPr>
              <a:t>2</a:t>
            </a:r>
            <a:endParaRPr lang="en-US" altLang="en-US" sz="2400">
              <a:solidFill>
                <a:srgbClr val="CC0000"/>
              </a:solidFill>
            </a:endParaRPr>
          </a:p>
        </p:txBody>
      </p:sp>
      <p:sp>
        <p:nvSpPr>
          <p:cNvPr id="28695" name="Text Box 23"/>
          <p:cNvSpPr txBox="1">
            <a:spLocks noChangeArrowheads="1"/>
          </p:cNvSpPr>
          <p:nvPr/>
        </p:nvSpPr>
        <p:spPr bwMode="auto">
          <a:xfrm>
            <a:off x="2968626" y="1949450"/>
            <a:ext cx="4346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a:t>
            </a:r>
            <a:r>
              <a:rPr lang="en-US" altLang="en-US" sz="2400">
                <a:solidFill>
                  <a:srgbClr val="000099"/>
                </a:solidFill>
              </a:rPr>
              <a:t>N</a:t>
            </a:r>
            <a:r>
              <a:rPr lang="en-US" altLang="en-US" sz="2400" baseline="-25000">
                <a:solidFill>
                  <a:srgbClr val="000099"/>
                </a:solidFill>
              </a:rPr>
              <a:t>2</a:t>
            </a:r>
            <a:r>
              <a:rPr lang="en-US" altLang="en-US" sz="2400">
                <a:solidFill>
                  <a:srgbClr val="000099"/>
                </a:solidFill>
              </a:rPr>
              <a:t>O</a:t>
            </a:r>
            <a:r>
              <a:rPr lang="en-US" altLang="en-US" sz="2400" baseline="-25000">
                <a:solidFill>
                  <a:srgbClr val="000099"/>
                </a:solidFill>
              </a:rPr>
              <a:t>5</a:t>
            </a:r>
            <a:r>
              <a:rPr lang="en-US" altLang="en-US" sz="2400">
                <a:solidFill>
                  <a:srgbClr val="000099"/>
                </a:solidFill>
              </a:rPr>
              <a:t>(g) </a:t>
            </a:r>
            <a:r>
              <a:rPr lang="en-US" altLang="en-US" sz="3600">
                <a:solidFill>
                  <a:srgbClr val="000099"/>
                </a:solidFill>
                <a:sym typeface="Symbol" panose="05050102010706020507" pitchFamily="18" charset="2"/>
              </a:rPr>
              <a:t></a:t>
            </a:r>
            <a:r>
              <a:rPr lang="en-US" altLang="en-US" sz="3600">
                <a:solidFill>
                  <a:srgbClr val="000000"/>
                </a:solidFill>
                <a:sym typeface="Symbol" panose="05050102010706020507" pitchFamily="18" charset="2"/>
              </a:rPr>
              <a:t>  </a:t>
            </a:r>
            <a:r>
              <a:rPr lang="en-US" altLang="en-US" sz="2400">
                <a:solidFill>
                  <a:srgbClr val="CC0000"/>
                </a:solidFill>
                <a:sym typeface="Symbol" panose="05050102010706020507" pitchFamily="18" charset="2"/>
              </a:rPr>
              <a:t>4</a:t>
            </a:r>
            <a:r>
              <a:rPr lang="en-US" altLang="en-US" sz="2400">
                <a:solidFill>
                  <a:srgbClr val="000099"/>
                </a:solidFill>
                <a:sym typeface="Symbol" panose="05050102010706020507" pitchFamily="18" charset="2"/>
              </a:rPr>
              <a:t>NO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  +  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endParaRPr lang="en-US" altLang="en-US" sz="3600">
              <a:solidFill>
                <a:srgbClr val="000000"/>
              </a:solidFill>
              <a:sym typeface="Symbol" panose="05050102010706020507" pitchFamily="18" charset="2"/>
            </a:endParaRPr>
          </a:p>
        </p:txBody>
      </p:sp>
      <p:sp>
        <p:nvSpPr>
          <p:cNvPr id="28696" name="Text Box 24"/>
          <p:cNvSpPr txBox="1">
            <a:spLocks noChangeArrowheads="1"/>
          </p:cNvSpPr>
          <p:nvPr/>
        </p:nvSpPr>
        <p:spPr bwMode="auto">
          <a:xfrm>
            <a:off x="3032125" y="2479675"/>
            <a:ext cx="1131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4.3 mol</a:t>
            </a:r>
          </a:p>
        </p:txBody>
      </p:sp>
      <p:sp>
        <p:nvSpPr>
          <p:cNvPr id="28697" name="Text Box 25"/>
          <p:cNvSpPr txBox="1">
            <a:spLocks noChangeArrowheads="1"/>
          </p:cNvSpPr>
          <p:nvPr/>
        </p:nvSpPr>
        <p:spPr bwMode="auto">
          <a:xfrm>
            <a:off x="4937125" y="2479675"/>
            <a:ext cx="903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a:t>
            </a:r>
          </a:p>
        </p:txBody>
      </p:sp>
      <p:sp>
        <p:nvSpPr>
          <p:cNvPr id="28698" name="Text Box 26"/>
          <p:cNvSpPr txBox="1">
            <a:spLocks noChangeArrowheads="1"/>
          </p:cNvSpPr>
          <p:nvPr/>
        </p:nvSpPr>
        <p:spPr bwMode="auto">
          <a:xfrm>
            <a:off x="3273426" y="4419600"/>
            <a:ext cx="4346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a:t>
            </a:r>
            <a:r>
              <a:rPr lang="en-US" altLang="en-US" sz="2400">
                <a:solidFill>
                  <a:srgbClr val="000099"/>
                </a:solidFill>
              </a:rPr>
              <a:t>N</a:t>
            </a:r>
            <a:r>
              <a:rPr lang="en-US" altLang="en-US" sz="2400" baseline="-25000">
                <a:solidFill>
                  <a:srgbClr val="000099"/>
                </a:solidFill>
              </a:rPr>
              <a:t>2</a:t>
            </a:r>
            <a:r>
              <a:rPr lang="en-US" altLang="en-US" sz="2400">
                <a:solidFill>
                  <a:srgbClr val="000099"/>
                </a:solidFill>
              </a:rPr>
              <a:t>O</a:t>
            </a:r>
            <a:r>
              <a:rPr lang="en-US" altLang="en-US" sz="2400" baseline="-25000">
                <a:solidFill>
                  <a:srgbClr val="000099"/>
                </a:solidFill>
              </a:rPr>
              <a:t>5</a:t>
            </a:r>
            <a:r>
              <a:rPr lang="en-US" altLang="en-US" sz="2400">
                <a:solidFill>
                  <a:srgbClr val="000099"/>
                </a:solidFill>
              </a:rPr>
              <a:t>(g) </a:t>
            </a:r>
            <a:r>
              <a:rPr lang="en-US" altLang="en-US" sz="3600">
                <a:solidFill>
                  <a:srgbClr val="000099"/>
                </a:solidFill>
                <a:sym typeface="Symbol" panose="05050102010706020507" pitchFamily="18" charset="2"/>
              </a:rPr>
              <a:t></a:t>
            </a:r>
            <a:r>
              <a:rPr lang="en-US" altLang="en-US" sz="3600">
                <a:solidFill>
                  <a:srgbClr val="000000"/>
                </a:solidFill>
                <a:sym typeface="Symbol" panose="05050102010706020507" pitchFamily="18" charset="2"/>
              </a:rPr>
              <a:t>  </a:t>
            </a:r>
            <a:r>
              <a:rPr lang="en-US" altLang="en-US" sz="2400">
                <a:solidFill>
                  <a:srgbClr val="CC0000"/>
                </a:solidFill>
                <a:sym typeface="Symbol" panose="05050102010706020507" pitchFamily="18" charset="2"/>
              </a:rPr>
              <a:t>4</a:t>
            </a:r>
            <a:r>
              <a:rPr lang="en-US" altLang="en-US" sz="2400">
                <a:solidFill>
                  <a:srgbClr val="000099"/>
                </a:solidFill>
                <a:sym typeface="Symbol" panose="05050102010706020507" pitchFamily="18" charset="2"/>
              </a:rPr>
              <a:t>NO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  +  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endParaRPr lang="en-US" altLang="en-US" sz="2400">
              <a:solidFill>
                <a:srgbClr val="000000"/>
              </a:solidFill>
            </a:endParaRPr>
          </a:p>
        </p:txBody>
      </p:sp>
      <p:sp>
        <p:nvSpPr>
          <p:cNvPr id="28699" name="Text Box 27"/>
          <p:cNvSpPr txBox="1">
            <a:spLocks noChangeArrowheads="1"/>
          </p:cNvSpPr>
          <p:nvPr/>
        </p:nvSpPr>
        <p:spPr bwMode="auto">
          <a:xfrm>
            <a:off x="3429000" y="4953001"/>
            <a:ext cx="973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4.3 mol</a:t>
            </a:r>
          </a:p>
        </p:txBody>
      </p:sp>
      <p:sp>
        <p:nvSpPr>
          <p:cNvPr id="28700" name="Text Box 28"/>
          <p:cNvSpPr txBox="1">
            <a:spLocks noChangeArrowheads="1"/>
          </p:cNvSpPr>
          <p:nvPr/>
        </p:nvSpPr>
        <p:spPr bwMode="auto">
          <a:xfrm>
            <a:off x="6765925" y="4967289"/>
            <a:ext cx="782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0000"/>
                </a:solidFill>
              </a:rPr>
              <a:t>? mol</a:t>
            </a:r>
          </a:p>
        </p:txBody>
      </p:sp>
      <p:sp>
        <p:nvSpPr>
          <p:cNvPr id="13342" name="Text Box 29"/>
          <p:cNvSpPr txBox="1">
            <a:spLocks noChangeArrowheads="1"/>
          </p:cNvSpPr>
          <p:nvPr/>
        </p:nvSpPr>
        <p:spPr bwMode="auto">
          <a:xfrm>
            <a:off x="3717925" y="117475"/>
            <a:ext cx="3492500" cy="457200"/>
          </a:xfrm>
          <a:prstGeom prst="rect">
            <a:avLst/>
          </a:prstGeom>
          <a:solidFill>
            <a:srgbClr val="FFFF00">
              <a:alpha val="4313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sz="2400">
                <a:solidFill>
                  <a:srgbClr val="008000"/>
                </a:solidFill>
              </a:rPr>
              <a:t>Mole – Mole Conversions</a:t>
            </a:r>
          </a:p>
        </p:txBody>
      </p:sp>
      <p:cxnSp>
        <p:nvCxnSpPr>
          <p:cNvPr id="28702" name="AutoShape 30"/>
          <p:cNvCxnSpPr>
            <a:cxnSpLocks noChangeShapeType="1"/>
            <a:endCxn id="28677" idx="0"/>
          </p:cNvCxnSpPr>
          <p:nvPr/>
        </p:nvCxnSpPr>
        <p:spPr bwMode="auto">
          <a:xfrm rot="5400000" flipV="1">
            <a:off x="6667501" y="1112838"/>
            <a:ext cx="152400" cy="4175125"/>
          </a:xfrm>
          <a:prstGeom prst="curvedConnector3">
            <a:avLst>
              <a:gd name="adj1" fmla="val -150000"/>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03" name="Text Box 31"/>
          <p:cNvSpPr txBox="1">
            <a:spLocks noChangeArrowheads="1"/>
          </p:cNvSpPr>
          <p:nvPr/>
        </p:nvSpPr>
        <p:spPr bwMode="auto">
          <a:xfrm>
            <a:off x="5943601" y="2514601"/>
            <a:ext cx="1501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FF0000"/>
                </a:solidFill>
              </a:rPr>
              <a:t>Units match</a:t>
            </a:r>
          </a:p>
        </p:txBody>
      </p:sp>
    </p:spTree>
    <p:extLst>
      <p:ext uri="{BB962C8B-B14F-4D97-AF65-F5344CB8AC3E}">
        <p14:creationId xmlns:p14="http://schemas.microsoft.com/office/powerpoint/2010/main" val="350833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 calcmode="lin" valueType="num">
                                      <p:cBhvr additive="base">
                                        <p:cTn id="7" dur="500" fill="hold"/>
                                        <p:tgtEl>
                                          <p:spTgt spid="2867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67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28695">
                                            <p:txEl>
                                              <p:pRg st="0" end="0"/>
                                            </p:txEl>
                                          </p:spTgt>
                                        </p:tgtEl>
                                        <p:attrNameLst>
                                          <p:attrName>style.visibility</p:attrName>
                                        </p:attrNameLst>
                                      </p:cBhvr>
                                      <p:to>
                                        <p:strVal val="visible"/>
                                      </p:to>
                                    </p:set>
                                    <p:animEffect transition="in" filter="wipe(up)">
                                      <p:cBhvr>
                                        <p:cTn id="13" dur="75"/>
                                        <p:tgtEl>
                                          <p:spTgt spid="2869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iterate type="lt">
                                    <p:tmPct val="100000"/>
                                  </p:iterate>
                                  <p:childTnLst>
                                    <p:set>
                                      <p:cBhvr>
                                        <p:cTn id="17" dur="1" fill="hold">
                                          <p:stCondLst>
                                            <p:cond delay="0"/>
                                          </p:stCondLst>
                                        </p:cTn>
                                        <p:tgtEl>
                                          <p:spTgt spid="28696">
                                            <p:txEl>
                                              <p:pRg st="0" end="0"/>
                                            </p:txEl>
                                          </p:spTgt>
                                        </p:tgtEl>
                                        <p:attrNameLst>
                                          <p:attrName>style.visibility</p:attrName>
                                        </p:attrNameLst>
                                      </p:cBhvr>
                                      <p:to>
                                        <p:strVal val="visible"/>
                                      </p:to>
                                    </p:set>
                                    <p:animEffect transition="in" filter="wipe(up)">
                                      <p:cBhvr>
                                        <p:cTn id="18" dur="75"/>
                                        <p:tgtEl>
                                          <p:spTgt spid="28696">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TYP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iterate type="lt">
                                    <p:tmPct val="100000"/>
                                  </p:iterate>
                                  <p:childTnLst>
                                    <p:set>
                                      <p:cBhvr>
                                        <p:cTn id="22" dur="1" fill="hold">
                                          <p:stCondLst>
                                            <p:cond delay="0"/>
                                          </p:stCondLst>
                                        </p:cTn>
                                        <p:tgtEl>
                                          <p:spTgt spid="28697">
                                            <p:txEl>
                                              <p:pRg st="0" end="0"/>
                                            </p:txEl>
                                          </p:spTgt>
                                        </p:tgtEl>
                                        <p:attrNameLst>
                                          <p:attrName>style.visibility</p:attrName>
                                        </p:attrNameLst>
                                      </p:cBhvr>
                                      <p:to>
                                        <p:strVal val="visible"/>
                                      </p:to>
                                    </p:set>
                                    <p:animEffect transition="in" filter="wipe(up)">
                                      <p:cBhvr>
                                        <p:cTn id="23" dur="75"/>
                                        <p:tgtEl>
                                          <p:spTgt spid="28697">
                                            <p:txEl>
                                              <p:pRg st="0" end="0"/>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TYPE.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8677"/>
                                        </p:tgtEl>
                                        <p:attrNameLst>
                                          <p:attrName>style.visibility</p:attrName>
                                        </p:attrNameLst>
                                      </p:cBhvr>
                                      <p:to>
                                        <p:strVal val="visible"/>
                                      </p:to>
                                    </p:set>
                                    <p:anim calcmode="lin" valueType="num">
                                      <p:cBhvr additive="base">
                                        <p:cTn id="28" dur="500" fill="hold"/>
                                        <p:tgtEl>
                                          <p:spTgt spid="28677"/>
                                        </p:tgtEl>
                                        <p:attrNameLst>
                                          <p:attrName>ppt_x</p:attrName>
                                        </p:attrNameLst>
                                      </p:cBhvr>
                                      <p:tavLst>
                                        <p:tav tm="0">
                                          <p:val>
                                            <p:strVal val="0-#ppt_w/2"/>
                                          </p:val>
                                        </p:tav>
                                        <p:tav tm="100000">
                                          <p:val>
                                            <p:strVal val="#ppt_x"/>
                                          </p:val>
                                        </p:tav>
                                      </p:tavLst>
                                    </p:anim>
                                    <p:anim calcmode="lin" valueType="num">
                                      <p:cBhvr additive="base">
                                        <p:cTn id="29" dur="500" fill="hold"/>
                                        <p:tgtEl>
                                          <p:spTgt spid="286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5" name="EXPLOD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8678"/>
                                        </p:tgtEl>
                                        <p:attrNameLst>
                                          <p:attrName>style.visibility</p:attrName>
                                        </p:attrNameLst>
                                      </p:cBhvr>
                                      <p:to>
                                        <p:strVal val="visible"/>
                                      </p:to>
                                    </p:set>
                                    <p:animEffect transition="in" filter="blinds(horizontal)">
                                      <p:cBhvr>
                                        <p:cTn id="34" dur="500"/>
                                        <p:tgtEl>
                                          <p:spTgt spid="28678"/>
                                        </p:tgtEl>
                                      </p:cBhvr>
                                    </p:animEffect>
                                  </p:childTnLst>
                                  <p:subTnLst>
                                    <p:audio>
                                      <p:cMediaNode>
                                        <p:cTn display="0" masterRel="sameClick">
                                          <p:stCondLst>
                                            <p:cond evt="begin" delay="0">
                                              <p:tn val="32"/>
                                            </p:cond>
                                          </p:stCondLst>
                                          <p:endCondLst>
                                            <p:cond evt="onStopAudio" delay="0">
                                              <p:tgtEl>
                                                <p:sldTgt/>
                                              </p:tgtEl>
                                            </p:cond>
                                          </p:endCondLst>
                                        </p:cTn>
                                        <p:tgtEl>
                                          <p:sndTgt r:embed="rId6" name="CHIMES.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1" accel="50000" decel="50000" fill="hold" grpId="0" nodeType="clickEffect">
                                  <p:stCondLst>
                                    <p:cond delay="0"/>
                                  </p:stCondLst>
                                  <p:iterate type="wd">
                                    <p:tmPct val="100000"/>
                                  </p:iterate>
                                  <p:childTnLst>
                                    <p:set>
                                      <p:cBhvr>
                                        <p:cTn id="38" dur="1" fill="hold">
                                          <p:stCondLst>
                                            <p:cond delay="0"/>
                                          </p:stCondLst>
                                        </p:cTn>
                                        <p:tgtEl>
                                          <p:spTgt spid="28679">
                                            <p:txEl>
                                              <p:pRg st="0" end="0"/>
                                            </p:txEl>
                                          </p:spTgt>
                                        </p:tgtEl>
                                        <p:attrNameLst>
                                          <p:attrName>style.visibility</p:attrName>
                                        </p:attrNameLst>
                                      </p:cBhvr>
                                      <p:to>
                                        <p:strVal val="visible"/>
                                      </p:to>
                                    </p:set>
                                    <p:anim calcmode="lin" valueType="num">
                                      <p:cBhvr additive="base">
                                        <p:cTn id="39" dur="300" fill="hold"/>
                                        <p:tgtEl>
                                          <p:spTgt spid="28679">
                                            <p:txEl>
                                              <p:pRg st="0" end="0"/>
                                            </p:txEl>
                                          </p:spTgt>
                                        </p:tgtEl>
                                        <p:attrNameLst>
                                          <p:attrName>ppt_x</p:attrName>
                                        </p:attrNameLst>
                                      </p:cBhvr>
                                      <p:tavLst>
                                        <p:tav tm="0">
                                          <p:val>
                                            <p:strVal val="#ppt_x"/>
                                          </p:val>
                                        </p:tav>
                                        <p:tav tm="100000">
                                          <p:val>
                                            <p:strVal val="#ppt_x"/>
                                          </p:val>
                                        </p:tav>
                                      </p:tavLst>
                                    </p:anim>
                                    <p:anim calcmode="lin" valueType="num">
                                      <p:cBhvr additive="base">
                                        <p:cTn id="40" dur="300" fill="hold"/>
                                        <p:tgtEl>
                                          <p:spTgt spid="286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1" fill="hold" grpId="0" nodeType="clickEffect">
                                  <p:stCondLst>
                                    <p:cond delay="0"/>
                                  </p:stCondLst>
                                  <p:childTnLst>
                                    <p:set>
                                      <p:cBhvr>
                                        <p:cTn id="44" dur="1" fill="hold">
                                          <p:stCondLst>
                                            <p:cond delay="0"/>
                                          </p:stCondLst>
                                        </p:cTn>
                                        <p:tgtEl>
                                          <p:spTgt spid="28680"/>
                                        </p:tgtEl>
                                        <p:attrNameLst>
                                          <p:attrName>style.visibility</p:attrName>
                                        </p:attrNameLst>
                                      </p:cBhvr>
                                      <p:to>
                                        <p:strVal val="visible"/>
                                      </p:to>
                                    </p:set>
                                    <p:anim calcmode="lin" valueType="num">
                                      <p:cBhvr additive="base">
                                        <p:cTn id="45" dur="500" fill="hold"/>
                                        <p:tgtEl>
                                          <p:spTgt spid="28680"/>
                                        </p:tgtEl>
                                        <p:attrNameLst>
                                          <p:attrName>ppt_x</p:attrName>
                                        </p:attrNameLst>
                                      </p:cBhvr>
                                      <p:tavLst>
                                        <p:tav tm="0">
                                          <p:val>
                                            <p:strVal val="#ppt_x"/>
                                          </p:val>
                                        </p:tav>
                                        <p:tav tm="100000">
                                          <p:val>
                                            <p:strVal val="#ppt_x"/>
                                          </p:val>
                                        </p:tav>
                                      </p:tavLst>
                                    </p:anim>
                                    <p:anim calcmode="lin" valueType="num">
                                      <p:cBhvr additive="base">
                                        <p:cTn id="46" dur="500" fill="hold"/>
                                        <p:tgtEl>
                                          <p:spTgt spid="28680"/>
                                        </p:tgtEl>
                                        <p:attrNameLst>
                                          <p:attrName>ppt_y</p:attrName>
                                        </p:attrNameLst>
                                      </p:cBhvr>
                                      <p:tavLst>
                                        <p:tav tm="0">
                                          <p:val>
                                            <p:strVal val="0-#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28681"/>
                                        </p:tgtEl>
                                        <p:attrNameLst>
                                          <p:attrName>style.visibility</p:attrName>
                                        </p:attrNameLst>
                                      </p:cBhvr>
                                      <p:to>
                                        <p:strVal val="visible"/>
                                      </p:to>
                                    </p:set>
                                    <p:anim calcmode="lin" valueType="num">
                                      <p:cBhvr additive="base">
                                        <p:cTn id="51" dur="500" fill="hold"/>
                                        <p:tgtEl>
                                          <p:spTgt spid="28681"/>
                                        </p:tgtEl>
                                        <p:attrNameLst>
                                          <p:attrName>ppt_x</p:attrName>
                                        </p:attrNameLst>
                                      </p:cBhvr>
                                      <p:tavLst>
                                        <p:tav tm="0">
                                          <p:val>
                                            <p:strVal val="#ppt_x"/>
                                          </p:val>
                                        </p:tav>
                                        <p:tav tm="100000">
                                          <p:val>
                                            <p:strVal val="#ppt_x"/>
                                          </p:val>
                                        </p:tav>
                                      </p:tavLst>
                                    </p:anim>
                                    <p:anim calcmode="lin" valueType="num">
                                      <p:cBhvr additive="base">
                                        <p:cTn id="52" dur="500" fill="hold"/>
                                        <p:tgtEl>
                                          <p:spTgt spid="2868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7" name="CASHREG.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1" fill="hold" grpId="0" nodeType="clickEffect">
                                  <p:stCondLst>
                                    <p:cond delay="0"/>
                                  </p:stCondLst>
                                  <p:childTnLst>
                                    <p:set>
                                      <p:cBhvr>
                                        <p:cTn id="56" dur="1" fill="hold">
                                          <p:stCondLst>
                                            <p:cond delay="0"/>
                                          </p:stCondLst>
                                        </p:cTn>
                                        <p:tgtEl>
                                          <p:spTgt spid="28683"/>
                                        </p:tgtEl>
                                        <p:attrNameLst>
                                          <p:attrName>style.visibility</p:attrName>
                                        </p:attrNameLst>
                                      </p:cBhvr>
                                      <p:to>
                                        <p:strVal val="visible"/>
                                      </p:to>
                                    </p:set>
                                    <p:anim calcmode="lin" valueType="num">
                                      <p:cBhvr additive="base">
                                        <p:cTn id="57" dur="500" fill="hold"/>
                                        <p:tgtEl>
                                          <p:spTgt spid="28683"/>
                                        </p:tgtEl>
                                        <p:attrNameLst>
                                          <p:attrName>ppt_x</p:attrName>
                                        </p:attrNameLst>
                                      </p:cBhvr>
                                      <p:tavLst>
                                        <p:tav tm="0">
                                          <p:val>
                                            <p:strVal val="#ppt_x"/>
                                          </p:val>
                                        </p:tav>
                                        <p:tav tm="100000">
                                          <p:val>
                                            <p:strVal val="#ppt_x"/>
                                          </p:val>
                                        </p:tav>
                                      </p:tavLst>
                                    </p:anim>
                                    <p:anim calcmode="lin" valueType="num">
                                      <p:cBhvr additive="base">
                                        <p:cTn id="58" dur="500" fill="hold"/>
                                        <p:tgtEl>
                                          <p:spTgt spid="28683"/>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8682"/>
                                        </p:tgtEl>
                                        <p:attrNameLst>
                                          <p:attrName>style.visibility</p:attrName>
                                        </p:attrNameLst>
                                      </p:cBhvr>
                                      <p:to>
                                        <p:strVal val="visible"/>
                                      </p:to>
                                    </p:set>
                                    <p:anim calcmode="lin" valueType="num">
                                      <p:cBhvr additive="base">
                                        <p:cTn id="61" dur="500" fill="hold"/>
                                        <p:tgtEl>
                                          <p:spTgt spid="28682"/>
                                        </p:tgtEl>
                                        <p:attrNameLst>
                                          <p:attrName>ppt_x</p:attrName>
                                        </p:attrNameLst>
                                      </p:cBhvr>
                                      <p:tavLst>
                                        <p:tav tm="0">
                                          <p:val>
                                            <p:strVal val="#ppt_x"/>
                                          </p:val>
                                        </p:tav>
                                        <p:tav tm="100000">
                                          <p:val>
                                            <p:strVal val="#ppt_x"/>
                                          </p:val>
                                        </p:tav>
                                      </p:tavLst>
                                    </p:anim>
                                    <p:anim calcmode="lin" valueType="num">
                                      <p:cBhvr additive="base">
                                        <p:cTn id="62" dur="500" fill="hold"/>
                                        <p:tgtEl>
                                          <p:spTgt spid="28682"/>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nodeType="clickEffect">
                                  <p:stCondLst>
                                    <p:cond delay="0"/>
                                  </p:stCondLst>
                                  <p:childTnLst>
                                    <p:set>
                                      <p:cBhvr>
                                        <p:cTn id="66" dur="1" fill="hold">
                                          <p:stCondLst>
                                            <p:cond delay="0"/>
                                          </p:stCondLst>
                                        </p:cTn>
                                        <p:tgtEl>
                                          <p:spTgt spid="28702"/>
                                        </p:tgtEl>
                                        <p:attrNameLst>
                                          <p:attrName>style.visibility</p:attrName>
                                        </p:attrNameLst>
                                      </p:cBhvr>
                                      <p:to>
                                        <p:strVal val="visible"/>
                                      </p:to>
                                    </p:set>
                                    <p:animEffect transition="in" filter="checkerboard(across)">
                                      <p:cBhvr>
                                        <p:cTn id="67" dur="500"/>
                                        <p:tgtEl>
                                          <p:spTgt spid="28702"/>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8703"/>
                                        </p:tgtEl>
                                        <p:attrNameLst>
                                          <p:attrName>style.visibility</p:attrName>
                                        </p:attrNameLst>
                                      </p:cBhvr>
                                      <p:to>
                                        <p:strVal val="visible"/>
                                      </p:to>
                                    </p:set>
                                    <p:animEffect transition="in" filter="checkerboard(across)">
                                      <p:cBhvr>
                                        <p:cTn id="70" dur="500"/>
                                        <p:tgtEl>
                                          <p:spTgt spid="2870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3" fill="hold" grpId="0" nodeType="clickEffect">
                                  <p:stCondLst>
                                    <p:cond delay="0"/>
                                  </p:stCondLst>
                                  <p:iterate type="lt">
                                    <p:tmPct val="100000"/>
                                  </p:iterate>
                                  <p:childTnLst>
                                    <p:set>
                                      <p:cBhvr>
                                        <p:cTn id="74" dur="1" fill="hold">
                                          <p:stCondLst>
                                            <p:cond delay="0"/>
                                          </p:stCondLst>
                                        </p:cTn>
                                        <p:tgtEl>
                                          <p:spTgt spid="28684">
                                            <p:txEl>
                                              <p:pRg st="0" end="0"/>
                                            </p:txEl>
                                          </p:spTgt>
                                        </p:tgtEl>
                                        <p:attrNameLst>
                                          <p:attrName>style.visibility</p:attrName>
                                        </p:attrNameLst>
                                      </p:cBhvr>
                                      <p:to>
                                        <p:strVal val="visible"/>
                                      </p:to>
                                    </p:set>
                                    <p:anim calcmode="lin" valueType="num">
                                      <p:cBhvr additive="base">
                                        <p:cTn id="75" dur="75" fill="hold"/>
                                        <p:tgtEl>
                                          <p:spTgt spid="28684">
                                            <p:txEl>
                                              <p:pRg st="0" end="0"/>
                                            </p:txEl>
                                          </p:spTgt>
                                        </p:tgtEl>
                                        <p:attrNameLst>
                                          <p:attrName>ppt_x</p:attrName>
                                        </p:attrNameLst>
                                      </p:cBhvr>
                                      <p:tavLst>
                                        <p:tav tm="0">
                                          <p:val>
                                            <p:strVal val="1+#ppt_w/2"/>
                                          </p:val>
                                        </p:tav>
                                        <p:tav tm="100000">
                                          <p:val>
                                            <p:strVal val="#ppt_x"/>
                                          </p:val>
                                        </p:tav>
                                      </p:tavLst>
                                    </p:anim>
                                    <p:anim calcmode="lin" valueType="num">
                                      <p:cBhvr additive="base">
                                        <p:cTn id="76" dur="75" fill="hold"/>
                                        <p:tgtEl>
                                          <p:spTgt spid="2868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8" name="LASER.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32" fill="hold" grpId="0" nodeType="clickEffect">
                                  <p:stCondLst>
                                    <p:cond delay="0"/>
                                  </p:stCondLst>
                                  <p:childTnLst>
                                    <p:set>
                                      <p:cBhvr>
                                        <p:cTn id="80" dur="1" fill="hold">
                                          <p:stCondLst>
                                            <p:cond delay="0"/>
                                          </p:stCondLst>
                                        </p:cTn>
                                        <p:tgtEl>
                                          <p:spTgt spid="28685">
                                            <p:txEl>
                                              <p:pRg st="0" end="0"/>
                                            </p:txEl>
                                          </p:spTgt>
                                        </p:tgtEl>
                                        <p:attrNameLst>
                                          <p:attrName>style.visibility</p:attrName>
                                        </p:attrNameLst>
                                      </p:cBhvr>
                                      <p:to>
                                        <p:strVal val="visible"/>
                                      </p:to>
                                    </p:set>
                                    <p:animEffect transition="in" filter="box(out)">
                                      <p:cBhvr>
                                        <p:cTn id="81" dur="500"/>
                                        <p:tgtEl>
                                          <p:spTgt spid="28685">
                                            <p:txEl>
                                              <p:pRg st="0" end="0"/>
                                            </p:txEl>
                                          </p:spTgt>
                                        </p:tgtEl>
                                      </p:cBhvr>
                                    </p:animEffect>
                                  </p:childTnLst>
                                  <p:subTnLst>
                                    <p:audio>
                                      <p:cMediaNode>
                                        <p:cTn display="0" masterRel="sameClick">
                                          <p:stCondLst>
                                            <p:cond evt="begin" delay="0">
                                              <p:tn val="79"/>
                                            </p:cond>
                                          </p:stCondLst>
                                          <p:endCondLst>
                                            <p:cond evt="onStopAudio" delay="0">
                                              <p:tgtEl>
                                                <p:sldTgt/>
                                              </p:tgtEl>
                                            </p:cond>
                                          </p:endCondLst>
                                        </p:cTn>
                                        <p:tgtEl>
                                          <p:sndTgt r:embed="rId9" name="CAMERA.WAV"/>
                                        </p:tgtEl>
                                      </p:cMediaNode>
                                    </p:audio>
                                  </p:sub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2" fill="hold" grpId="0" nodeType="clickEffect">
                                  <p:stCondLst>
                                    <p:cond delay="0"/>
                                  </p:stCondLst>
                                  <p:childTnLst>
                                    <p:set>
                                      <p:cBhvr>
                                        <p:cTn id="85" dur="1" fill="hold">
                                          <p:stCondLst>
                                            <p:cond delay="0"/>
                                          </p:stCondLst>
                                        </p:cTn>
                                        <p:tgtEl>
                                          <p:spTgt spid="28698">
                                            <p:txEl>
                                              <p:pRg st="0" end="0"/>
                                            </p:txEl>
                                          </p:spTgt>
                                        </p:tgtEl>
                                        <p:attrNameLst>
                                          <p:attrName>style.visibility</p:attrName>
                                        </p:attrNameLst>
                                      </p:cBhvr>
                                      <p:to>
                                        <p:strVal val="visible"/>
                                      </p:to>
                                    </p:set>
                                    <p:anim calcmode="lin" valueType="num">
                                      <p:cBhvr additive="base">
                                        <p:cTn id="86" dur="500" fill="hold"/>
                                        <p:tgtEl>
                                          <p:spTgt spid="28698">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28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4"/>
                                            </p:cond>
                                          </p:stCondLst>
                                          <p:endCondLst>
                                            <p:cond evt="onStopAudio" delay="0">
                                              <p:tgtEl>
                                                <p:sldTgt/>
                                              </p:tgtEl>
                                            </p:cond>
                                          </p:endCondLst>
                                        </p:cTn>
                                        <p:tgtEl>
                                          <p:sndTgt r:embed="rId3" name="CARBRAKE.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grpId="0" nodeType="clickEffect">
                                  <p:stCondLst>
                                    <p:cond delay="0"/>
                                  </p:stCondLst>
                                  <p:iterate type="lt">
                                    <p:tmPct val="100000"/>
                                  </p:iterate>
                                  <p:childTnLst>
                                    <p:set>
                                      <p:cBhvr>
                                        <p:cTn id="91" dur="1" fill="hold">
                                          <p:stCondLst>
                                            <p:cond delay="0"/>
                                          </p:stCondLst>
                                        </p:cTn>
                                        <p:tgtEl>
                                          <p:spTgt spid="28699">
                                            <p:txEl>
                                              <p:pRg st="0" end="0"/>
                                            </p:txEl>
                                          </p:spTgt>
                                        </p:tgtEl>
                                        <p:attrNameLst>
                                          <p:attrName>style.visibility</p:attrName>
                                        </p:attrNameLst>
                                      </p:cBhvr>
                                      <p:to>
                                        <p:strVal val="visible"/>
                                      </p:to>
                                    </p:set>
                                    <p:animEffect transition="in" filter="wipe(up)">
                                      <p:cBhvr>
                                        <p:cTn id="92" dur="75"/>
                                        <p:tgtEl>
                                          <p:spTgt spid="28699">
                                            <p:txEl>
                                              <p:pRg st="0" end="0"/>
                                            </p:txEl>
                                          </p:spTgt>
                                        </p:tgtEl>
                                      </p:cBhvr>
                                    </p:animEffect>
                                  </p:childTnLst>
                                  <p:subTnLst>
                                    <p:audio>
                                      <p:cMediaNode>
                                        <p:cTn display="0" masterRel="sameClick">
                                          <p:stCondLst>
                                            <p:cond evt="begin" delay="0">
                                              <p:tn val="90"/>
                                            </p:cond>
                                          </p:stCondLst>
                                          <p:endCondLst>
                                            <p:cond evt="onStopAudio" delay="0">
                                              <p:tgtEl>
                                                <p:sldTgt/>
                                              </p:tgtEl>
                                            </p:cond>
                                          </p:endCondLst>
                                        </p:cTn>
                                        <p:tgtEl>
                                          <p:sndTgt r:embed="rId4" name="TYPE.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grpId="0" nodeType="clickEffect">
                                  <p:stCondLst>
                                    <p:cond delay="0"/>
                                  </p:stCondLst>
                                  <p:iterate type="lt">
                                    <p:tmPct val="100000"/>
                                  </p:iterate>
                                  <p:childTnLst>
                                    <p:set>
                                      <p:cBhvr>
                                        <p:cTn id="96" dur="1" fill="hold">
                                          <p:stCondLst>
                                            <p:cond delay="0"/>
                                          </p:stCondLst>
                                        </p:cTn>
                                        <p:tgtEl>
                                          <p:spTgt spid="28700">
                                            <p:txEl>
                                              <p:pRg st="0" end="0"/>
                                            </p:txEl>
                                          </p:spTgt>
                                        </p:tgtEl>
                                        <p:attrNameLst>
                                          <p:attrName>style.visibility</p:attrName>
                                        </p:attrNameLst>
                                      </p:cBhvr>
                                      <p:to>
                                        <p:strVal val="visible"/>
                                      </p:to>
                                    </p:set>
                                    <p:animEffect transition="in" filter="wipe(up)">
                                      <p:cBhvr>
                                        <p:cTn id="97" dur="75"/>
                                        <p:tgtEl>
                                          <p:spTgt spid="28700">
                                            <p:txEl>
                                              <p:pRg st="0" end="0"/>
                                            </p:txEl>
                                          </p:spTgt>
                                        </p:tgtEl>
                                      </p:cBhvr>
                                    </p:animEffect>
                                  </p:childTnLst>
                                  <p:subTnLst>
                                    <p:audio>
                                      <p:cMediaNode>
                                        <p:cTn display="0" masterRel="sameClick">
                                          <p:stCondLst>
                                            <p:cond evt="begin" delay="0">
                                              <p:tn val="95"/>
                                            </p:cond>
                                          </p:stCondLst>
                                          <p:endCondLst>
                                            <p:cond evt="onStopAudio" delay="0">
                                              <p:tgtEl>
                                                <p:sldTgt/>
                                              </p:tgtEl>
                                            </p:cond>
                                          </p:endCondLst>
                                        </p:cTn>
                                        <p:tgtEl>
                                          <p:sndTgt r:embed="rId4" name="TYPE.WAV"/>
                                        </p:tgtEl>
                                      </p:cMediaNode>
                                    </p:audio>
                                  </p:sub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32" fill="hold" grpId="0" nodeType="clickEffect">
                                  <p:stCondLst>
                                    <p:cond delay="0"/>
                                  </p:stCondLst>
                                  <p:childTnLst>
                                    <p:set>
                                      <p:cBhvr>
                                        <p:cTn id="101" dur="1" fill="hold">
                                          <p:stCondLst>
                                            <p:cond delay="0"/>
                                          </p:stCondLst>
                                        </p:cTn>
                                        <p:tgtEl>
                                          <p:spTgt spid="28686">
                                            <p:txEl>
                                              <p:pRg st="0" end="0"/>
                                            </p:txEl>
                                          </p:spTgt>
                                        </p:tgtEl>
                                        <p:attrNameLst>
                                          <p:attrName>style.visibility</p:attrName>
                                        </p:attrNameLst>
                                      </p:cBhvr>
                                      <p:to>
                                        <p:strVal val="visible"/>
                                      </p:to>
                                    </p:set>
                                    <p:animEffect transition="in" filter="box(out)">
                                      <p:cBhvr>
                                        <p:cTn id="102" dur="500"/>
                                        <p:tgtEl>
                                          <p:spTgt spid="28686">
                                            <p:txEl>
                                              <p:pRg st="0" end="0"/>
                                            </p:txEl>
                                          </p:spTgt>
                                        </p:tgtEl>
                                      </p:cBhvr>
                                    </p:animEffect>
                                  </p:childTnLst>
                                  <p:subTnLst>
                                    <p:audio>
                                      <p:cMediaNode>
                                        <p:cTn display="0" masterRel="sameClick">
                                          <p:stCondLst>
                                            <p:cond evt="begin" delay="0">
                                              <p:tn val="100"/>
                                            </p:cond>
                                          </p:stCondLst>
                                          <p:endCondLst>
                                            <p:cond evt="onStopAudio" delay="0">
                                              <p:tgtEl>
                                                <p:sldTgt/>
                                              </p:tgtEl>
                                            </p:cond>
                                          </p:endCondLst>
                                        </p:cTn>
                                        <p:tgtEl>
                                          <p:sndTgt r:embed="rId9" name="CAMERA.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8687"/>
                                        </p:tgtEl>
                                        <p:attrNameLst>
                                          <p:attrName>style.visibility</p:attrName>
                                        </p:attrNameLst>
                                      </p:cBhvr>
                                      <p:to>
                                        <p:strVal val="visible"/>
                                      </p:to>
                                    </p:set>
                                    <p:animEffect transition="in" filter="blinds(horizontal)">
                                      <p:cBhvr>
                                        <p:cTn id="107" dur="500"/>
                                        <p:tgtEl>
                                          <p:spTgt spid="28687"/>
                                        </p:tgtEl>
                                      </p:cBhvr>
                                    </p:animEffect>
                                  </p:childTnLst>
                                  <p:subTnLst>
                                    <p:audio>
                                      <p:cMediaNode>
                                        <p:cTn display="0" masterRel="sameClick">
                                          <p:stCondLst>
                                            <p:cond evt="begin" delay="0">
                                              <p:tn val="105"/>
                                            </p:cond>
                                          </p:stCondLst>
                                          <p:endCondLst>
                                            <p:cond evt="onStopAudio" delay="0">
                                              <p:tgtEl>
                                                <p:sldTgt/>
                                              </p:tgtEl>
                                            </p:cond>
                                          </p:endCondLst>
                                        </p:cTn>
                                        <p:tgtEl>
                                          <p:sndTgt r:embed="rId6" name="CHIMES.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1" fill="hold" grpId="0" nodeType="clickEffect">
                                  <p:stCondLst>
                                    <p:cond delay="0"/>
                                  </p:stCondLst>
                                  <p:iterate type="wd">
                                    <p:tmPct val="100000"/>
                                  </p:iterate>
                                  <p:childTnLst>
                                    <p:set>
                                      <p:cBhvr>
                                        <p:cTn id="111" dur="1" fill="hold">
                                          <p:stCondLst>
                                            <p:cond delay="0"/>
                                          </p:stCondLst>
                                        </p:cTn>
                                        <p:tgtEl>
                                          <p:spTgt spid="28688"/>
                                        </p:tgtEl>
                                        <p:attrNameLst>
                                          <p:attrName>style.visibility</p:attrName>
                                        </p:attrNameLst>
                                      </p:cBhvr>
                                      <p:to>
                                        <p:strVal val="visible"/>
                                      </p:to>
                                    </p:set>
                                    <p:anim calcmode="lin" valueType="num">
                                      <p:cBhvr additive="base">
                                        <p:cTn id="112" dur="300" fill="hold"/>
                                        <p:tgtEl>
                                          <p:spTgt spid="28688"/>
                                        </p:tgtEl>
                                        <p:attrNameLst>
                                          <p:attrName>ppt_x</p:attrName>
                                        </p:attrNameLst>
                                      </p:cBhvr>
                                      <p:tavLst>
                                        <p:tav tm="0">
                                          <p:val>
                                            <p:strVal val="#ppt_x"/>
                                          </p:val>
                                        </p:tav>
                                        <p:tav tm="100000">
                                          <p:val>
                                            <p:strVal val="#ppt_x"/>
                                          </p:val>
                                        </p:tav>
                                      </p:tavLst>
                                    </p:anim>
                                    <p:anim calcmode="lin" valueType="num">
                                      <p:cBhvr additive="base">
                                        <p:cTn id="113" dur="300" fill="hold"/>
                                        <p:tgtEl>
                                          <p:spTgt spid="28688"/>
                                        </p:tgtEl>
                                        <p:attrNameLst>
                                          <p:attrName>ppt_y</p:attrName>
                                        </p:attrNameLst>
                                      </p:cBhvr>
                                      <p:tavLst>
                                        <p:tav tm="0">
                                          <p:val>
                                            <p:strVal val="0-#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1" fill="hold" grpId="0" nodeType="clickEffect">
                                  <p:stCondLst>
                                    <p:cond delay="0"/>
                                  </p:stCondLst>
                                  <p:childTnLst>
                                    <p:set>
                                      <p:cBhvr>
                                        <p:cTn id="117" dur="1" fill="hold">
                                          <p:stCondLst>
                                            <p:cond delay="0"/>
                                          </p:stCondLst>
                                        </p:cTn>
                                        <p:tgtEl>
                                          <p:spTgt spid="28689"/>
                                        </p:tgtEl>
                                        <p:attrNameLst>
                                          <p:attrName>style.visibility</p:attrName>
                                        </p:attrNameLst>
                                      </p:cBhvr>
                                      <p:to>
                                        <p:strVal val="visible"/>
                                      </p:to>
                                    </p:set>
                                    <p:anim calcmode="lin" valueType="num">
                                      <p:cBhvr additive="base">
                                        <p:cTn id="118" dur="500" fill="hold"/>
                                        <p:tgtEl>
                                          <p:spTgt spid="28689"/>
                                        </p:tgtEl>
                                        <p:attrNameLst>
                                          <p:attrName>ppt_x</p:attrName>
                                        </p:attrNameLst>
                                      </p:cBhvr>
                                      <p:tavLst>
                                        <p:tav tm="0">
                                          <p:val>
                                            <p:strVal val="#ppt_x"/>
                                          </p:val>
                                        </p:tav>
                                        <p:tav tm="100000">
                                          <p:val>
                                            <p:strVal val="#ppt_x"/>
                                          </p:val>
                                        </p:tav>
                                      </p:tavLst>
                                    </p:anim>
                                    <p:anim calcmode="lin" valueType="num">
                                      <p:cBhvr additive="base">
                                        <p:cTn id="119" dur="500" fill="hold"/>
                                        <p:tgtEl>
                                          <p:spTgt spid="28689"/>
                                        </p:tgtEl>
                                        <p:attrNameLst>
                                          <p:attrName>ppt_y</p:attrName>
                                        </p:attrNameLst>
                                      </p:cBhvr>
                                      <p:tavLst>
                                        <p:tav tm="0">
                                          <p:val>
                                            <p:strVal val="0-#ppt_h/2"/>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 presetClass="entr" presetSubtype="8" fill="hold" nodeType="clickEffect">
                                  <p:stCondLst>
                                    <p:cond delay="0"/>
                                  </p:stCondLst>
                                  <p:childTnLst>
                                    <p:set>
                                      <p:cBhvr>
                                        <p:cTn id="123" dur="1" fill="hold">
                                          <p:stCondLst>
                                            <p:cond delay="0"/>
                                          </p:stCondLst>
                                        </p:cTn>
                                        <p:tgtEl>
                                          <p:spTgt spid="28691"/>
                                        </p:tgtEl>
                                        <p:attrNameLst>
                                          <p:attrName>style.visibility</p:attrName>
                                        </p:attrNameLst>
                                      </p:cBhvr>
                                      <p:to>
                                        <p:strVal val="visible"/>
                                      </p:to>
                                    </p:set>
                                    <p:anim calcmode="lin" valueType="num">
                                      <p:cBhvr additive="base">
                                        <p:cTn id="124" dur="500" fill="hold"/>
                                        <p:tgtEl>
                                          <p:spTgt spid="28691"/>
                                        </p:tgtEl>
                                        <p:attrNameLst>
                                          <p:attrName>ppt_x</p:attrName>
                                        </p:attrNameLst>
                                      </p:cBhvr>
                                      <p:tavLst>
                                        <p:tav tm="0">
                                          <p:val>
                                            <p:strVal val="0-#ppt_w/2"/>
                                          </p:val>
                                        </p:tav>
                                        <p:tav tm="100000">
                                          <p:val>
                                            <p:strVal val="#ppt_x"/>
                                          </p:val>
                                        </p:tav>
                                      </p:tavLst>
                                    </p:anim>
                                    <p:anim calcmode="lin" valueType="num">
                                      <p:cBhvr additive="base">
                                        <p:cTn id="125" dur="500" fill="hold"/>
                                        <p:tgtEl>
                                          <p:spTgt spid="2869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2"/>
                                            </p:cond>
                                          </p:stCondLst>
                                          <p:endCondLst>
                                            <p:cond evt="onStopAudio" delay="0">
                                              <p:tgtEl>
                                                <p:sldTgt/>
                                              </p:tgtEl>
                                            </p:cond>
                                          </p:endCondLst>
                                        </p:cTn>
                                        <p:tgtEl>
                                          <p:sndTgt r:embed="rId10" name="WHOOSH.WAV"/>
                                        </p:tgtEl>
                                      </p:cMediaNode>
                                    </p:audio>
                                  </p:sub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8" fill="hold" grpId="0" nodeType="clickEffect">
                                  <p:stCondLst>
                                    <p:cond delay="0"/>
                                  </p:stCondLst>
                                  <p:childTnLst>
                                    <p:set>
                                      <p:cBhvr>
                                        <p:cTn id="129" dur="1" fill="hold">
                                          <p:stCondLst>
                                            <p:cond delay="0"/>
                                          </p:stCondLst>
                                        </p:cTn>
                                        <p:tgtEl>
                                          <p:spTgt spid="28693"/>
                                        </p:tgtEl>
                                        <p:attrNameLst>
                                          <p:attrName>style.visibility</p:attrName>
                                        </p:attrNameLst>
                                      </p:cBhvr>
                                      <p:to>
                                        <p:strVal val="visible"/>
                                      </p:to>
                                    </p:set>
                                    <p:anim calcmode="lin" valueType="num">
                                      <p:cBhvr additive="base">
                                        <p:cTn id="130" dur="500" fill="hold"/>
                                        <p:tgtEl>
                                          <p:spTgt spid="28693"/>
                                        </p:tgtEl>
                                        <p:attrNameLst>
                                          <p:attrName>ppt_x</p:attrName>
                                        </p:attrNameLst>
                                      </p:cBhvr>
                                      <p:tavLst>
                                        <p:tav tm="0">
                                          <p:val>
                                            <p:strVal val="0-#ppt_w/2"/>
                                          </p:val>
                                        </p:tav>
                                        <p:tav tm="100000">
                                          <p:val>
                                            <p:strVal val="#ppt_x"/>
                                          </p:val>
                                        </p:tav>
                                      </p:tavLst>
                                    </p:anim>
                                    <p:anim calcmode="lin" valueType="num">
                                      <p:cBhvr additive="base">
                                        <p:cTn id="131" dur="500" fill="hold"/>
                                        <p:tgtEl>
                                          <p:spTgt spid="2869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8"/>
                                            </p:cond>
                                          </p:stCondLst>
                                          <p:endCondLst>
                                            <p:cond evt="onStopAudio" delay="0">
                                              <p:tgtEl>
                                                <p:sldTgt/>
                                              </p:tgtEl>
                                            </p:cond>
                                          </p:endCondLst>
                                        </p:cTn>
                                        <p:tgtEl>
                                          <p:sndTgt r:embed="rId10" name="WHOOSH.WAV"/>
                                        </p:tgtEl>
                                      </p:cMediaNode>
                                    </p:audio>
                                  </p:subTnLst>
                                </p:cTn>
                              </p:par>
                              <p:par>
                                <p:cTn id="132" presetID="2" presetClass="entr" presetSubtype="2" fill="hold" grpId="0" nodeType="withEffect">
                                  <p:stCondLst>
                                    <p:cond delay="0"/>
                                  </p:stCondLst>
                                  <p:childTnLst>
                                    <p:set>
                                      <p:cBhvr>
                                        <p:cTn id="133" dur="1" fill="hold">
                                          <p:stCondLst>
                                            <p:cond delay="0"/>
                                          </p:stCondLst>
                                        </p:cTn>
                                        <p:tgtEl>
                                          <p:spTgt spid="28692"/>
                                        </p:tgtEl>
                                        <p:attrNameLst>
                                          <p:attrName>style.visibility</p:attrName>
                                        </p:attrNameLst>
                                      </p:cBhvr>
                                      <p:to>
                                        <p:strVal val="visible"/>
                                      </p:to>
                                    </p:set>
                                    <p:anim calcmode="lin" valueType="num">
                                      <p:cBhvr additive="base">
                                        <p:cTn id="134" dur="500" fill="hold"/>
                                        <p:tgtEl>
                                          <p:spTgt spid="28692"/>
                                        </p:tgtEl>
                                        <p:attrNameLst>
                                          <p:attrName>ppt_x</p:attrName>
                                        </p:attrNameLst>
                                      </p:cBhvr>
                                      <p:tavLst>
                                        <p:tav tm="0">
                                          <p:val>
                                            <p:strVal val="1+#ppt_w/2"/>
                                          </p:val>
                                        </p:tav>
                                        <p:tav tm="100000">
                                          <p:val>
                                            <p:strVal val="#ppt_x"/>
                                          </p:val>
                                        </p:tav>
                                      </p:tavLst>
                                    </p:anim>
                                    <p:anim calcmode="lin" valueType="num">
                                      <p:cBhvr additive="base">
                                        <p:cTn id="135" dur="500" fill="hold"/>
                                        <p:tgtEl>
                                          <p:spTgt spid="2869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2"/>
                                            </p:cond>
                                          </p:stCondLst>
                                          <p:endCondLst>
                                            <p:cond evt="onStopAudio" delay="0">
                                              <p:tgtEl>
                                                <p:sldTgt/>
                                              </p:tgtEl>
                                            </p:cond>
                                          </p:endCondLst>
                                        </p:cTn>
                                        <p:tgtEl>
                                          <p:sndTgt r:embed="rId3" name="CARBRAKE.WAV"/>
                                        </p:tgtEl>
                                      </p:cMediaNode>
                                    </p:audio>
                                  </p:sub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2" fill="hold" grpId="0" nodeType="clickEffect">
                                  <p:stCondLst>
                                    <p:cond delay="0"/>
                                  </p:stCondLst>
                                  <p:childTnLst>
                                    <p:set>
                                      <p:cBhvr>
                                        <p:cTn id="139" dur="1" fill="hold">
                                          <p:stCondLst>
                                            <p:cond delay="0"/>
                                          </p:stCondLst>
                                        </p:cTn>
                                        <p:tgtEl>
                                          <p:spTgt spid="28694">
                                            <p:txEl>
                                              <p:pRg st="0" end="0"/>
                                            </p:txEl>
                                          </p:spTgt>
                                        </p:tgtEl>
                                        <p:attrNameLst>
                                          <p:attrName>style.visibility</p:attrName>
                                        </p:attrNameLst>
                                      </p:cBhvr>
                                      <p:to>
                                        <p:strVal val="visible"/>
                                      </p:to>
                                    </p:set>
                                    <p:anim calcmode="lin" valueType="num">
                                      <p:cBhvr additive="base">
                                        <p:cTn id="140" dur="500" fill="hold"/>
                                        <p:tgtEl>
                                          <p:spTgt spid="28694">
                                            <p:txEl>
                                              <p:pRg st="0" end="0"/>
                                            </p:txEl>
                                          </p:spTgt>
                                        </p:tgtEl>
                                        <p:attrNameLst>
                                          <p:attrName>ppt_x</p:attrName>
                                        </p:attrNameLst>
                                      </p:cBhvr>
                                      <p:tavLst>
                                        <p:tav tm="0">
                                          <p:val>
                                            <p:strVal val="1+#ppt_w/2"/>
                                          </p:val>
                                        </p:tav>
                                        <p:tav tm="100000">
                                          <p:val>
                                            <p:strVal val="#ppt_x"/>
                                          </p:val>
                                        </p:tav>
                                      </p:tavLst>
                                    </p:anim>
                                    <p:anim calcmode="lin" valueType="num">
                                      <p:cBhvr additive="base">
                                        <p:cTn id="141" dur="500" fill="hold"/>
                                        <p:tgtEl>
                                          <p:spTgt spid="286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8"/>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autoUpdateAnimBg="0"/>
      <p:bldP spid="28677" grpId="0" autoUpdateAnimBg="0"/>
      <p:bldP spid="28678" grpId="0" animBg="1"/>
      <p:bldP spid="28679" grpId="0" build="p" autoUpdateAnimBg="0"/>
      <p:bldP spid="28680" grpId="0" animBg="1"/>
      <p:bldP spid="28682" grpId="0" animBg="1"/>
      <p:bldP spid="28683" grpId="0" animBg="1"/>
      <p:bldP spid="28684" grpId="0" build="p" autoUpdateAnimBg="0"/>
      <p:bldP spid="28685" grpId="0" build="p" autoUpdateAnimBg="0"/>
      <p:bldP spid="28686" grpId="0" build="p" autoUpdateAnimBg="0"/>
      <p:bldP spid="28687" grpId="0" animBg="1"/>
      <p:bldP spid="28688" grpId="0" autoUpdateAnimBg="0"/>
      <p:bldP spid="28689" grpId="0" animBg="1"/>
      <p:bldP spid="28692" grpId="0" animBg="1"/>
      <p:bldP spid="28693" grpId="0" animBg="1"/>
      <p:bldP spid="28694" grpId="0" build="p" autoUpdateAnimBg="0"/>
      <p:bldP spid="28695" grpId="0" build="p" autoUpdateAnimBg="0"/>
      <p:bldP spid="28696" grpId="0" build="p" autoUpdateAnimBg="0"/>
      <p:bldP spid="28697" grpId="0" build="p" autoUpdateAnimBg="0"/>
      <p:bldP spid="28698" grpId="0" build="p" autoUpdateAnimBg="0"/>
      <p:bldP spid="28699" grpId="0" build="p" autoUpdateAnimBg="0"/>
      <p:bldP spid="28700" grpId="0" build="p" autoUpdateAnimBg="0"/>
      <p:bldP spid="287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628C4B85-8AB4-495E-A2DA-3D9412E352F6}" type="slidenum">
              <a:rPr lang="en-US" altLang="en-US" sz="1400" b="0">
                <a:solidFill>
                  <a:srgbClr val="000000"/>
                </a:solidFill>
              </a:rPr>
              <a:pPr algn="r"/>
              <a:t>8</a:t>
            </a:fld>
            <a:endParaRPr lang="en-US" altLang="en-US" sz="1400" b="0">
              <a:solidFill>
                <a:srgbClr val="000000"/>
              </a:solidFill>
            </a:endParaRPr>
          </a:p>
        </p:txBody>
      </p:sp>
      <p:sp>
        <p:nvSpPr>
          <p:cNvPr id="14339" name="Text Box 2"/>
          <p:cNvSpPr txBox="1">
            <a:spLocks noChangeArrowheads="1"/>
          </p:cNvSpPr>
          <p:nvPr/>
        </p:nvSpPr>
        <p:spPr bwMode="auto">
          <a:xfrm>
            <a:off x="1676401" y="914400"/>
            <a:ext cx="497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When N</a:t>
            </a:r>
            <a:r>
              <a:rPr lang="en-US" altLang="en-US" sz="2400" baseline="-25000">
                <a:solidFill>
                  <a:srgbClr val="000000"/>
                </a:solidFill>
              </a:rPr>
              <a:t>2</a:t>
            </a:r>
            <a:r>
              <a:rPr lang="en-US" altLang="en-US" sz="2400">
                <a:solidFill>
                  <a:srgbClr val="000000"/>
                </a:solidFill>
              </a:rPr>
              <a:t>O</a:t>
            </a:r>
            <a:r>
              <a:rPr lang="en-US" altLang="en-US" sz="2400" baseline="-25000">
                <a:solidFill>
                  <a:srgbClr val="000000"/>
                </a:solidFill>
              </a:rPr>
              <a:t>5</a:t>
            </a:r>
            <a:r>
              <a:rPr lang="en-US" altLang="en-US" sz="2400">
                <a:solidFill>
                  <a:srgbClr val="000000"/>
                </a:solidFill>
              </a:rPr>
              <a:t> is heated, it decomposes:</a:t>
            </a:r>
          </a:p>
        </p:txBody>
      </p:sp>
      <p:sp>
        <p:nvSpPr>
          <p:cNvPr id="14340" name="Text Box 3"/>
          <p:cNvSpPr txBox="1">
            <a:spLocks noChangeArrowheads="1"/>
          </p:cNvSpPr>
          <p:nvPr/>
        </p:nvSpPr>
        <p:spPr bwMode="auto">
          <a:xfrm>
            <a:off x="2435226" y="1143000"/>
            <a:ext cx="4346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a:t>
            </a:r>
            <a:r>
              <a:rPr lang="en-US" altLang="en-US" sz="2400">
                <a:solidFill>
                  <a:srgbClr val="000099"/>
                </a:solidFill>
              </a:rPr>
              <a:t>N</a:t>
            </a:r>
            <a:r>
              <a:rPr lang="en-US" altLang="en-US" sz="2400" baseline="-25000">
                <a:solidFill>
                  <a:srgbClr val="000099"/>
                </a:solidFill>
              </a:rPr>
              <a:t>2</a:t>
            </a:r>
            <a:r>
              <a:rPr lang="en-US" altLang="en-US" sz="2400">
                <a:solidFill>
                  <a:srgbClr val="000099"/>
                </a:solidFill>
              </a:rPr>
              <a:t>O</a:t>
            </a:r>
            <a:r>
              <a:rPr lang="en-US" altLang="en-US" sz="2400" baseline="-25000">
                <a:solidFill>
                  <a:srgbClr val="000099"/>
                </a:solidFill>
              </a:rPr>
              <a:t>5</a:t>
            </a:r>
            <a:r>
              <a:rPr lang="en-US" altLang="en-US" sz="2400">
                <a:solidFill>
                  <a:srgbClr val="000099"/>
                </a:solidFill>
              </a:rPr>
              <a:t>(g) </a:t>
            </a:r>
            <a:r>
              <a:rPr lang="en-US" altLang="en-US" sz="3600">
                <a:solidFill>
                  <a:srgbClr val="000099"/>
                </a:solidFill>
                <a:sym typeface="Symbol" panose="05050102010706020507" pitchFamily="18" charset="2"/>
              </a:rPr>
              <a:t></a:t>
            </a:r>
            <a:r>
              <a:rPr lang="en-US" altLang="en-US" sz="3600">
                <a:solidFill>
                  <a:srgbClr val="000000"/>
                </a:solidFill>
                <a:sym typeface="Symbol" panose="05050102010706020507" pitchFamily="18" charset="2"/>
              </a:rPr>
              <a:t>  </a:t>
            </a:r>
            <a:r>
              <a:rPr lang="en-US" altLang="en-US" sz="2400">
                <a:solidFill>
                  <a:srgbClr val="CC0000"/>
                </a:solidFill>
                <a:sym typeface="Symbol" panose="05050102010706020507" pitchFamily="18" charset="2"/>
              </a:rPr>
              <a:t>4</a:t>
            </a:r>
            <a:r>
              <a:rPr lang="en-US" altLang="en-US" sz="2400">
                <a:solidFill>
                  <a:srgbClr val="000099"/>
                </a:solidFill>
                <a:sym typeface="Symbol" panose="05050102010706020507" pitchFamily="18" charset="2"/>
              </a:rPr>
              <a:t>NO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  +  O</a:t>
            </a:r>
            <a:r>
              <a:rPr lang="en-US" altLang="en-US" sz="2400" baseline="-25000">
                <a:solidFill>
                  <a:srgbClr val="000099"/>
                </a:solidFill>
                <a:sym typeface="Symbol" panose="05050102010706020507" pitchFamily="18" charset="2"/>
              </a:rPr>
              <a:t>2</a:t>
            </a:r>
            <a:r>
              <a:rPr lang="en-US" altLang="en-US" sz="2400">
                <a:solidFill>
                  <a:srgbClr val="000099"/>
                </a:solidFill>
                <a:sym typeface="Symbol" panose="05050102010706020507" pitchFamily="18" charset="2"/>
              </a:rPr>
              <a:t>(g)</a:t>
            </a:r>
            <a:endParaRPr lang="en-US" altLang="en-US" sz="3600">
              <a:solidFill>
                <a:srgbClr val="000000"/>
              </a:solidFill>
              <a:sym typeface="Symbol" panose="05050102010706020507" pitchFamily="18" charset="2"/>
            </a:endParaRPr>
          </a:p>
        </p:txBody>
      </p:sp>
      <p:sp>
        <p:nvSpPr>
          <p:cNvPr id="30724" name="Text Box 4"/>
          <p:cNvSpPr txBox="1">
            <a:spLocks noChangeArrowheads="1"/>
          </p:cNvSpPr>
          <p:nvPr/>
        </p:nvSpPr>
        <p:spPr bwMode="auto">
          <a:xfrm>
            <a:off x="1920875" y="1828801"/>
            <a:ext cx="7723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a. How many moles of N</a:t>
            </a:r>
            <a:r>
              <a:rPr lang="en-US" altLang="en-US" baseline="-25000">
                <a:solidFill>
                  <a:srgbClr val="008000"/>
                </a:solidFill>
              </a:rPr>
              <a:t>2</a:t>
            </a:r>
            <a:r>
              <a:rPr lang="en-US" altLang="en-US">
                <a:solidFill>
                  <a:srgbClr val="008000"/>
                </a:solidFill>
              </a:rPr>
              <a:t>O</a:t>
            </a:r>
            <a:r>
              <a:rPr lang="en-US" altLang="en-US" baseline="-25000">
                <a:solidFill>
                  <a:srgbClr val="008000"/>
                </a:solidFill>
              </a:rPr>
              <a:t>5</a:t>
            </a:r>
            <a:r>
              <a:rPr lang="en-US" altLang="en-US">
                <a:solidFill>
                  <a:srgbClr val="008000"/>
                </a:solidFill>
              </a:rPr>
              <a:t> were used if 21</a:t>
            </a:r>
            <a:r>
              <a:rPr lang="en-US" altLang="en-US" u="sng">
                <a:solidFill>
                  <a:srgbClr val="008000"/>
                </a:solidFill>
              </a:rPr>
              <a:t>0</a:t>
            </a:r>
            <a:r>
              <a:rPr lang="en-US" altLang="en-US">
                <a:solidFill>
                  <a:srgbClr val="008000"/>
                </a:solidFill>
              </a:rPr>
              <a:t>g of NO</a:t>
            </a:r>
            <a:r>
              <a:rPr lang="en-US" altLang="en-US" baseline="-25000">
                <a:solidFill>
                  <a:srgbClr val="008000"/>
                </a:solidFill>
              </a:rPr>
              <a:t>2</a:t>
            </a:r>
            <a:r>
              <a:rPr lang="en-US" altLang="en-US">
                <a:solidFill>
                  <a:srgbClr val="008000"/>
                </a:solidFill>
              </a:rPr>
              <a:t> were produced?</a:t>
            </a:r>
          </a:p>
        </p:txBody>
      </p:sp>
      <p:sp>
        <p:nvSpPr>
          <p:cNvPr id="30725" name="Text Box 5"/>
          <p:cNvSpPr txBox="1">
            <a:spLocks noChangeArrowheads="1"/>
          </p:cNvSpPr>
          <p:nvPr/>
        </p:nvSpPr>
        <p:spPr bwMode="auto">
          <a:xfrm>
            <a:off x="7391401" y="3322638"/>
            <a:ext cx="3057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moles N</a:t>
            </a:r>
            <a:r>
              <a:rPr lang="en-US" altLang="en-US" sz="2400" baseline="-25000">
                <a:solidFill>
                  <a:srgbClr val="000000"/>
                </a:solidFill>
              </a:rPr>
              <a:t>2</a:t>
            </a:r>
            <a:r>
              <a:rPr lang="en-US" altLang="en-US" sz="2400">
                <a:solidFill>
                  <a:srgbClr val="000000"/>
                </a:solidFill>
              </a:rPr>
              <a:t>O</a:t>
            </a:r>
            <a:r>
              <a:rPr lang="en-US" altLang="en-US" sz="2400" baseline="-25000">
                <a:solidFill>
                  <a:srgbClr val="000000"/>
                </a:solidFill>
              </a:rPr>
              <a:t>5</a:t>
            </a:r>
            <a:endParaRPr lang="en-US" altLang="en-US" sz="2400">
              <a:solidFill>
                <a:srgbClr val="000000"/>
              </a:solidFill>
            </a:endParaRPr>
          </a:p>
        </p:txBody>
      </p:sp>
      <p:sp>
        <p:nvSpPr>
          <p:cNvPr id="30726" name="Line 6"/>
          <p:cNvSpPr>
            <a:spLocks noChangeShapeType="1"/>
          </p:cNvSpPr>
          <p:nvPr/>
        </p:nvSpPr>
        <p:spPr bwMode="auto">
          <a:xfrm>
            <a:off x="1844675" y="3586163"/>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27" name="Text Box 7"/>
          <p:cNvSpPr txBox="1">
            <a:spLocks noChangeArrowheads="1"/>
          </p:cNvSpPr>
          <p:nvPr/>
        </p:nvSpPr>
        <p:spPr bwMode="auto">
          <a:xfrm>
            <a:off x="1752600" y="3082925"/>
            <a:ext cx="1397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200">
                <a:solidFill>
                  <a:srgbClr val="008000"/>
                </a:solidFill>
              </a:rPr>
              <a:t>21</a:t>
            </a:r>
            <a:r>
              <a:rPr lang="en-US" altLang="en-US" sz="2200" u="sng">
                <a:solidFill>
                  <a:srgbClr val="008000"/>
                </a:solidFill>
              </a:rPr>
              <a:t>0</a:t>
            </a:r>
            <a:r>
              <a:rPr lang="en-US" altLang="en-US" sz="2200">
                <a:solidFill>
                  <a:srgbClr val="008000"/>
                </a:solidFill>
              </a:rPr>
              <a:t> g NO</a:t>
            </a:r>
            <a:r>
              <a:rPr lang="en-US" altLang="en-US" sz="2200" baseline="-25000">
                <a:solidFill>
                  <a:srgbClr val="008000"/>
                </a:solidFill>
              </a:rPr>
              <a:t>2</a:t>
            </a:r>
            <a:endParaRPr lang="en-US" altLang="en-US" sz="2200">
              <a:solidFill>
                <a:srgbClr val="008000"/>
              </a:solidFill>
            </a:endParaRPr>
          </a:p>
        </p:txBody>
      </p:sp>
      <p:sp>
        <p:nvSpPr>
          <p:cNvPr id="30728" name="Line 8"/>
          <p:cNvSpPr>
            <a:spLocks noChangeShapeType="1"/>
          </p:cNvSpPr>
          <p:nvPr/>
        </p:nvSpPr>
        <p:spPr bwMode="auto">
          <a:xfrm>
            <a:off x="3444875" y="2941638"/>
            <a:ext cx="0" cy="1143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30729" name="Object 9"/>
          <p:cNvGraphicFramePr>
            <a:graphicFrameLocks noChangeAspect="1"/>
          </p:cNvGraphicFramePr>
          <p:nvPr/>
        </p:nvGraphicFramePr>
        <p:xfrm>
          <a:off x="5638800" y="3198814"/>
          <a:ext cx="1524000" cy="833437"/>
        </p:xfrm>
        <a:graphic>
          <a:graphicData uri="http://schemas.openxmlformats.org/presentationml/2006/ole">
            <mc:AlternateContent xmlns:mc="http://schemas.openxmlformats.org/markup-compatibility/2006">
              <mc:Choice xmlns:v="urn:schemas-microsoft-com:vml" Requires="v">
                <p:oleObj spid="_x0000_s2062" name="Equation" r:id="rId8" imgW="781169" imgH="419229" progId="Equation.3">
                  <p:embed/>
                </p:oleObj>
              </mc:Choice>
              <mc:Fallback>
                <p:oleObj name="Equation" r:id="rId8" imgW="781169" imgH="4192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38800" y="3198814"/>
                        <a:ext cx="1524000" cy="833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0" name="Line 10"/>
          <p:cNvSpPr>
            <a:spLocks noChangeShapeType="1"/>
          </p:cNvSpPr>
          <p:nvPr/>
        </p:nvSpPr>
        <p:spPr bwMode="auto">
          <a:xfrm flipV="1">
            <a:off x="4114800" y="3657600"/>
            <a:ext cx="685800" cy="152400"/>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31" name="Line 11"/>
          <p:cNvSpPr>
            <a:spLocks noChangeShapeType="1"/>
          </p:cNvSpPr>
          <p:nvPr/>
        </p:nvSpPr>
        <p:spPr bwMode="auto">
          <a:xfrm flipV="1">
            <a:off x="2301876" y="3276600"/>
            <a:ext cx="822325" cy="122238"/>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32" name="Text Box 12"/>
          <p:cNvSpPr txBox="1">
            <a:spLocks noChangeArrowheads="1"/>
          </p:cNvSpPr>
          <p:nvPr/>
        </p:nvSpPr>
        <p:spPr bwMode="auto">
          <a:xfrm>
            <a:off x="7864475" y="3322638"/>
            <a:ext cx="71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CC0000"/>
                </a:solidFill>
              </a:rPr>
              <a:t>2.2</a:t>
            </a:r>
            <a:r>
              <a:rPr lang="en-US" altLang="en-US" sz="2400" u="sng">
                <a:solidFill>
                  <a:srgbClr val="CC0000"/>
                </a:solidFill>
              </a:rPr>
              <a:t>8</a:t>
            </a:r>
            <a:endParaRPr lang="en-US" altLang="en-US" sz="2400">
              <a:solidFill>
                <a:srgbClr val="CC0000"/>
              </a:solidFill>
            </a:endParaRPr>
          </a:p>
        </p:txBody>
      </p:sp>
      <p:sp>
        <p:nvSpPr>
          <p:cNvPr id="30733" name="Text Box 13"/>
          <p:cNvSpPr txBox="1">
            <a:spLocks noChangeArrowheads="1"/>
          </p:cNvSpPr>
          <p:nvPr/>
        </p:nvSpPr>
        <p:spPr bwMode="auto">
          <a:xfrm>
            <a:off x="1676400" y="4114801"/>
            <a:ext cx="7778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b. How many grams of N</a:t>
            </a:r>
            <a:r>
              <a:rPr lang="en-US" altLang="en-US" baseline="-25000">
                <a:solidFill>
                  <a:srgbClr val="008000"/>
                </a:solidFill>
              </a:rPr>
              <a:t>2</a:t>
            </a:r>
            <a:r>
              <a:rPr lang="en-US" altLang="en-US">
                <a:solidFill>
                  <a:srgbClr val="008000"/>
                </a:solidFill>
              </a:rPr>
              <a:t>O</a:t>
            </a:r>
            <a:r>
              <a:rPr lang="en-US" altLang="en-US" baseline="-25000">
                <a:solidFill>
                  <a:srgbClr val="008000"/>
                </a:solidFill>
              </a:rPr>
              <a:t>5</a:t>
            </a:r>
            <a:r>
              <a:rPr lang="en-US" altLang="en-US">
                <a:solidFill>
                  <a:srgbClr val="008000"/>
                </a:solidFill>
              </a:rPr>
              <a:t> are needed to produce 75.0 grams of  O</a:t>
            </a:r>
            <a:r>
              <a:rPr lang="en-US" altLang="en-US" baseline="-25000">
                <a:solidFill>
                  <a:srgbClr val="008000"/>
                </a:solidFill>
              </a:rPr>
              <a:t>2</a:t>
            </a:r>
            <a:r>
              <a:rPr lang="en-US" altLang="en-US">
                <a:solidFill>
                  <a:srgbClr val="008000"/>
                </a:solidFill>
              </a:rPr>
              <a:t>?</a:t>
            </a:r>
          </a:p>
        </p:txBody>
      </p:sp>
      <p:sp>
        <p:nvSpPr>
          <p:cNvPr id="30734" name="Text Box 14"/>
          <p:cNvSpPr txBox="1">
            <a:spLocks noChangeArrowheads="1"/>
          </p:cNvSpPr>
          <p:nvPr/>
        </p:nvSpPr>
        <p:spPr bwMode="auto">
          <a:xfrm>
            <a:off x="7847014" y="5486400"/>
            <a:ext cx="2744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sz="2400">
                <a:solidFill>
                  <a:srgbClr val="000000"/>
                </a:solidFill>
              </a:rPr>
              <a:t>=           grams N</a:t>
            </a:r>
            <a:r>
              <a:rPr lang="en-US" altLang="en-US" sz="2400" baseline="-25000">
                <a:solidFill>
                  <a:srgbClr val="000000"/>
                </a:solidFill>
              </a:rPr>
              <a:t>2</a:t>
            </a:r>
            <a:r>
              <a:rPr lang="en-US" altLang="en-US" sz="2400">
                <a:solidFill>
                  <a:srgbClr val="000000"/>
                </a:solidFill>
              </a:rPr>
              <a:t>O</a:t>
            </a:r>
            <a:r>
              <a:rPr lang="en-US" altLang="en-US" sz="2400" baseline="-25000">
                <a:solidFill>
                  <a:srgbClr val="000000"/>
                </a:solidFill>
              </a:rPr>
              <a:t>5</a:t>
            </a:r>
            <a:endParaRPr lang="en-US" altLang="en-US" sz="2400">
              <a:solidFill>
                <a:srgbClr val="000000"/>
              </a:solidFill>
            </a:endParaRPr>
          </a:p>
        </p:txBody>
      </p:sp>
      <p:sp>
        <p:nvSpPr>
          <p:cNvPr id="30735" name="Line 15"/>
          <p:cNvSpPr>
            <a:spLocks noChangeShapeType="1"/>
          </p:cNvSpPr>
          <p:nvPr/>
        </p:nvSpPr>
        <p:spPr bwMode="auto">
          <a:xfrm>
            <a:off x="1768476" y="5715001"/>
            <a:ext cx="5927725" cy="30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36" name="Text Box 16"/>
          <p:cNvSpPr txBox="1">
            <a:spLocks noChangeArrowheads="1"/>
          </p:cNvSpPr>
          <p:nvPr/>
        </p:nvSpPr>
        <p:spPr bwMode="auto">
          <a:xfrm>
            <a:off x="1752600" y="5268913"/>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008000"/>
                </a:solidFill>
              </a:rPr>
              <a:t>75.0</a:t>
            </a:r>
            <a:r>
              <a:rPr lang="en-US" altLang="en-US" sz="2400">
                <a:solidFill>
                  <a:srgbClr val="008000"/>
                </a:solidFill>
              </a:rPr>
              <a:t> g O</a:t>
            </a:r>
            <a:r>
              <a:rPr lang="en-US" altLang="en-US" sz="2400" baseline="-25000">
                <a:solidFill>
                  <a:srgbClr val="008000"/>
                </a:solidFill>
              </a:rPr>
              <a:t>2</a:t>
            </a:r>
            <a:endParaRPr lang="en-US" altLang="en-US" sz="2400">
              <a:solidFill>
                <a:srgbClr val="008000"/>
              </a:solidFill>
            </a:endParaRPr>
          </a:p>
        </p:txBody>
      </p:sp>
      <p:sp>
        <p:nvSpPr>
          <p:cNvPr id="30737" name="Line 17"/>
          <p:cNvSpPr>
            <a:spLocks noChangeShapeType="1"/>
          </p:cNvSpPr>
          <p:nvPr/>
        </p:nvSpPr>
        <p:spPr bwMode="auto">
          <a:xfrm>
            <a:off x="3048000" y="5257800"/>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14355" name="Object 18"/>
          <p:cNvGraphicFramePr>
            <a:graphicFrameLocks noChangeAspect="1"/>
          </p:cNvGraphicFramePr>
          <p:nvPr/>
        </p:nvGraphicFramePr>
        <p:xfrm>
          <a:off x="5826126" y="6262688"/>
          <a:ext cx="112713" cy="214312"/>
        </p:xfrm>
        <a:graphic>
          <a:graphicData uri="http://schemas.openxmlformats.org/presentationml/2006/ole">
            <mc:AlternateContent xmlns:mc="http://schemas.openxmlformats.org/markup-compatibility/2006">
              <mc:Choice xmlns:v="urn:schemas-microsoft-com:vml" Requires="v">
                <p:oleObj spid="_x0000_s2063" name="Equation" r:id="rId10" imgW="114151" imgH="215619" progId="Equation.3">
                  <p:embed/>
                </p:oleObj>
              </mc:Choice>
              <mc:Fallback>
                <p:oleObj name="Equation" r:id="rId10" imgW="114151" imgH="215619"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26126" y="6262688"/>
                        <a:ext cx="112713" cy="21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39" name="Object 19"/>
          <p:cNvGraphicFramePr>
            <a:graphicFrameLocks noChangeAspect="1"/>
          </p:cNvGraphicFramePr>
          <p:nvPr/>
        </p:nvGraphicFramePr>
        <p:xfrm>
          <a:off x="4572001" y="5334001"/>
          <a:ext cx="1508125" cy="822325"/>
        </p:xfrm>
        <a:graphic>
          <a:graphicData uri="http://schemas.openxmlformats.org/presentationml/2006/ole">
            <mc:AlternateContent xmlns:mc="http://schemas.openxmlformats.org/markup-compatibility/2006">
              <mc:Choice xmlns:v="urn:schemas-microsoft-com:vml" Requires="v">
                <p:oleObj spid="_x0000_s2064" name="Equation" r:id="rId12" imgW="781169" imgH="419229" progId="Equation.3">
                  <p:embed/>
                </p:oleObj>
              </mc:Choice>
              <mc:Fallback>
                <p:oleObj name="Equation" r:id="rId12" imgW="781169" imgH="419229"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1" y="5334001"/>
                        <a:ext cx="1508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40" name="Line 20"/>
          <p:cNvSpPr>
            <a:spLocks noChangeShapeType="1"/>
          </p:cNvSpPr>
          <p:nvPr/>
        </p:nvSpPr>
        <p:spPr bwMode="auto">
          <a:xfrm>
            <a:off x="3733800" y="5943600"/>
            <a:ext cx="533400" cy="76200"/>
          </a:xfrm>
          <a:prstGeom prst="line">
            <a:avLst/>
          </a:prstGeom>
          <a:noFill/>
          <a:ln w="571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41" name="Line 21"/>
          <p:cNvSpPr>
            <a:spLocks noChangeShapeType="1"/>
          </p:cNvSpPr>
          <p:nvPr/>
        </p:nvSpPr>
        <p:spPr bwMode="auto">
          <a:xfrm>
            <a:off x="2362200" y="5410200"/>
            <a:ext cx="609600" cy="228600"/>
          </a:xfrm>
          <a:prstGeom prst="line">
            <a:avLst/>
          </a:prstGeom>
          <a:noFill/>
          <a:ln w="571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42" name="Text Box 22"/>
          <p:cNvSpPr txBox="1">
            <a:spLocks noChangeArrowheads="1"/>
          </p:cNvSpPr>
          <p:nvPr/>
        </p:nvSpPr>
        <p:spPr bwMode="auto">
          <a:xfrm>
            <a:off x="8197850" y="5562601"/>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50</a:t>
            </a:r>
            <a:r>
              <a:rPr lang="en-US" altLang="en-US" u="sng">
                <a:solidFill>
                  <a:srgbClr val="CC0000"/>
                </a:solidFill>
              </a:rPr>
              <a:t>6</a:t>
            </a:r>
            <a:endParaRPr lang="en-US" altLang="en-US">
              <a:solidFill>
                <a:srgbClr val="CC0000"/>
              </a:solidFill>
            </a:endParaRPr>
          </a:p>
        </p:txBody>
      </p:sp>
      <p:graphicFrame>
        <p:nvGraphicFramePr>
          <p:cNvPr id="30743" name="Object 23"/>
          <p:cNvGraphicFramePr>
            <a:graphicFrameLocks noChangeAspect="1"/>
          </p:cNvGraphicFramePr>
          <p:nvPr/>
        </p:nvGraphicFramePr>
        <p:xfrm>
          <a:off x="3505200" y="3200400"/>
          <a:ext cx="1371600" cy="788988"/>
        </p:xfrm>
        <a:graphic>
          <a:graphicData uri="http://schemas.openxmlformats.org/presentationml/2006/ole">
            <mc:AlternateContent xmlns:mc="http://schemas.openxmlformats.org/markup-compatibility/2006">
              <mc:Choice xmlns:v="urn:schemas-microsoft-com:vml" Requires="v">
                <p:oleObj spid="_x0000_s2065" name="Equation" r:id="rId14" imgW="742978" imgH="419229" progId="Equation.3">
                  <p:embed/>
                </p:oleObj>
              </mc:Choice>
              <mc:Fallback>
                <p:oleObj name="Equation" r:id="rId14" imgW="742978" imgH="419229"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05200" y="3200400"/>
                        <a:ext cx="1371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44" name="Line 24"/>
          <p:cNvSpPr>
            <a:spLocks noChangeShapeType="1"/>
          </p:cNvSpPr>
          <p:nvPr/>
        </p:nvSpPr>
        <p:spPr bwMode="auto">
          <a:xfrm>
            <a:off x="5578475" y="3017838"/>
            <a:ext cx="0" cy="1143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45" name="Line 25"/>
          <p:cNvSpPr>
            <a:spLocks noChangeShapeType="1"/>
          </p:cNvSpPr>
          <p:nvPr/>
        </p:nvSpPr>
        <p:spPr bwMode="auto">
          <a:xfrm flipV="1">
            <a:off x="5943600" y="3657600"/>
            <a:ext cx="1143000" cy="152400"/>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46" name="Line 26"/>
          <p:cNvSpPr>
            <a:spLocks noChangeShapeType="1"/>
          </p:cNvSpPr>
          <p:nvPr/>
        </p:nvSpPr>
        <p:spPr bwMode="auto">
          <a:xfrm flipV="1">
            <a:off x="3581400" y="3276600"/>
            <a:ext cx="1066800" cy="152400"/>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30747" name="Object 27"/>
          <p:cNvGraphicFramePr>
            <a:graphicFrameLocks noChangeAspect="1"/>
          </p:cNvGraphicFramePr>
          <p:nvPr/>
        </p:nvGraphicFramePr>
        <p:xfrm>
          <a:off x="3063876" y="5334000"/>
          <a:ext cx="1279525" cy="833438"/>
        </p:xfrm>
        <a:graphic>
          <a:graphicData uri="http://schemas.openxmlformats.org/presentationml/2006/ole">
            <mc:AlternateContent xmlns:mc="http://schemas.openxmlformats.org/markup-compatibility/2006">
              <mc:Choice xmlns:v="urn:schemas-microsoft-com:vml" Requires="v">
                <p:oleObj spid="_x0000_s2066" name="Equation" r:id="rId16" imgW="647792" imgH="419229" progId="Equation.3">
                  <p:embed/>
                </p:oleObj>
              </mc:Choice>
              <mc:Fallback>
                <p:oleObj name="Equation" r:id="rId16" imgW="647792" imgH="419229"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63876" y="5334000"/>
                        <a:ext cx="1279525" cy="833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48" name="Line 28"/>
          <p:cNvSpPr>
            <a:spLocks noChangeShapeType="1"/>
          </p:cNvSpPr>
          <p:nvPr/>
        </p:nvSpPr>
        <p:spPr bwMode="auto">
          <a:xfrm>
            <a:off x="4587875" y="5303838"/>
            <a:ext cx="0" cy="99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49" name="Line 29"/>
          <p:cNvSpPr>
            <a:spLocks noChangeShapeType="1"/>
          </p:cNvSpPr>
          <p:nvPr/>
        </p:nvSpPr>
        <p:spPr bwMode="auto">
          <a:xfrm>
            <a:off x="4968876" y="5913438"/>
            <a:ext cx="822325" cy="106362"/>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50" name="Line 30"/>
          <p:cNvSpPr>
            <a:spLocks noChangeShapeType="1"/>
          </p:cNvSpPr>
          <p:nvPr/>
        </p:nvSpPr>
        <p:spPr bwMode="auto">
          <a:xfrm>
            <a:off x="3444875" y="5380038"/>
            <a:ext cx="990600" cy="228600"/>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51" name="Line 31"/>
          <p:cNvSpPr>
            <a:spLocks noChangeShapeType="1"/>
          </p:cNvSpPr>
          <p:nvPr/>
        </p:nvSpPr>
        <p:spPr bwMode="auto">
          <a:xfrm>
            <a:off x="6264275" y="5303838"/>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graphicFrame>
        <p:nvGraphicFramePr>
          <p:cNvPr id="30752" name="Object 32"/>
          <p:cNvGraphicFramePr>
            <a:graphicFrameLocks noChangeAspect="1"/>
          </p:cNvGraphicFramePr>
          <p:nvPr/>
        </p:nvGraphicFramePr>
        <p:xfrm>
          <a:off x="6311900" y="5387976"/>
          <a:ext cx="1460500" cy="784225"/>
        </p:xfrm>
        <a:graphic>
          <a:graphicData uri="http://schemas.openxmlformats.org/presentationml/2006/ole">
            <mc:AlternateContent xmlns:mc="http://schemas.openxmlformats.org/markup-compatibility/2006">
              <mc:Choice xmlns:v="urn:schemas-microsoft-com:vml" Requires="v">
                <p:oleObj spid="_x0000_s2067" name="Equation" r:id="rId18" imgW="799753" imgH="431613" progId="Equation.3">
                  <p:embed/>
                </p:oleObj>
              </mc:Choice>
              <mc:Fallback>
                <p:oleObj name="Equation" r:id="rId18" imgW="799753" imgH="431613"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311900" y="5387976"/>
                        <a:ext cx="1460500"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53" name="Line 33"/>
          <p:cNvSpPr>
            <a:spLocks noChangeShapeType="1"/>
          </p:cNvSpPr>
          <p:nvPr/>
        </p:nvSpPr>
        <p:spPr bwMode="auto">
          <a:xfrm>
            <a:off x="6416675" y="5913438"/>
            <a:ext cx="1143000" cy="76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30754" name="Line 34"/>
          <p:cNvSpPr>
            <a:spLocks noChangeShapeType="1"/>
          </p:cNvSpPr>
          <p:nvPr/>
        </p:nvSpPr>
        <p:spPr bwMode="auto">
          <a:xfrm>
            <a:off x="4860926" y="5516564"/>
            <a:ext cx="1235075" cy="122237"/>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000" b="1">
              <a:solidFill>
                <a:srgbClr val="000000"/>
              </a:solidFill>
            </a:endParaRPr>
          </a:p>
        </p:txBody>
      </p:sp>
      <p:sp>
        <p:nvSpPr>
          <p:cNvPr id="14372" name="AutoShape 35"/>
          <p:cNvSpPr>
            <a:spLocks noChangeArrowheads="1"/>
          </p:cNvSpPr>
          <p:nvPr/>
        </p:nvSpPr>
        <p:spPr bwMode="auto">
          <a:xfrm>
            <a:off x="2819400" y="228600"/>
            <a:ext cx="6248400" cy="685800"/>
          </a:xfrm>
          <a:prstGeom prst="wave">
            <a:avLst>
              <a:gd name="adj1" fmla="val 13005"/>
              <a:gd name="adj2" fmla="val 0"/>
            </a:avLst>
          </a:prstGeom>
          <a:solidFill>
            <a:srgbClr val="FFFF00">
              <a:alpha val="749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gram  </a:t>
            </a:r>
            <a:r>
              <a:rPr lang="en-US" altLang="en-US">
                <a:solidFill>
                  <a:srgbClr val="000000"/>
                </a:solidFill>
                <a:cs typeface="Times New Roman" panose="02020603050405020304" pitchFamily="18" charset="0"/>
              </a:rPr>
              <a:t>↔ mole   and    gram </a:t>
            </a:r>
            <a:r>
              <a:rPr lang="en-US" altLang="en-US">
                <a:solidFill>
                  <a:srgbClr val="000000"/>
                </a:solidFill>
              </a:rPr>
              <a:t>↔ gram conversions</a:t>
            </a:r>
            <a:r>
              <a:rPr lang="en-US" altLang="en-US">
                <a:solidFill>
                  <a:srgbClr val="000000"/>
                </a:solidFill>
                <a:cs typeface="Times New Roman" panose="02020603050405020304" pitchFamily="18" charset="0"/>
              </a:rPr>
              <a:t> </a:t>
            </a:r>
          </a:p>
        </p:txBody>
      </p:sp>
      <p:sp>
        <p:nvSpPr>
          <p:cNvPr id="30756" name="Text Box 36"/>
          <p:cNvSpPr txBox="1">
            <a:spLocks noChangeArrowheads="1"/>
          </p:cNvSpPr>
          <p:nvPr/>
        </p:nvSpPr>
        <p:spPr bwMode="auto">
          <a:xfrm>
            <a:off x="2498726" y="2217738"/>
            <a:ext cx="349166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2</a:t>
            </a:r>
            <a:r>
              <a:rPr lang="en-US" altLang="en-US">
                <a:solidFill>
                  <a:srgbClr val="000099"/>
                </a:solidFill>
              </a:rPr>
              <a:t>N</a:t>
            </a:r>
            <a:r>
              <a:rPr lang="en-US" altLang="en-US" baseline="-25000">
                <a:solidFill>
                  <a:srgbClr val="000099"/>
                </a:solidFill>
              </a:rPr>
              <a:t>2</a:t>
            </a:r>
            <a:r>
              <a:rPr lang="en-US" altLang="en-US">
                <a:solidFill>
                  <a:srgbClr val="000099"/>
                </a:solidFill>
              </a:rPr>
              <a:t>O</a:t>
            </a:r>
            <a:r>
              <a:rPr lang="en-US" altLang="en-US" baseline="-25000">
                <a:solidFill>
                  <a:srgbClr val="000099"/>
                </a:solidFill>
              </a:rPr>
              <a:t>5</a:t>
            </a:r>
            <a:r>
              <a:rPr lang="en-US" altLang="en-US">
                <a:solidFill>
                  <a:srgbClr val="000099"/>
                </a:solidFill>
              </a:rPr>
              <a:t>(g) </a:t>
            </a:r>
            <a:r>
              <a:rPr lang="en-US" altLang="en-US">
                <a:solidFill>
                  <a:srgbClr val="000099"/>
                </a:solidFill>
                <a:sym typeface="Symbol" panose="05050102010706020507" pitchFamily="18" charset="2"/>
              </a:rPr>
              <a:t></a:t>
            </a:r>
            <a:r>
              <a:rPr lang="en-US" altLang="en-US">
                <a:solidFill>
                  <a:srgbClr val="000000"/>
                </a:solidFill>
                <a:sym typeface="Symbol" panose="05050102010706020507" pitchFamily="18" charset="2"/>
              </a:rPr>
              <a:t>  </a:t>
            </a:r>
            <a:r>
              <a:rPr lang="en-US" altLang="en-US">
                <a:solidFill>
                  <a:srgbClr val="CC0000"/>
                </a:solidFill>
                <a:sym typeface="Symbol" panose="05050102010706020507" pitchFamily="18" charset="2"/>
              </a:rPr>
              <a:t>4</a:t>
            </a:r>
            <a:r>
              <a:rPr lang="en-US" altLang="en-US">
                <a:solidFill>
                  <a:srgbClr val="000099"/>
                </a:solidFill>
                <a:sym typeface="Symbol" panose="05050102010706020507" pitchFamily="18" charset="2"/>
              </a:rPr>
              <a:t>NO</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(g)  +  O</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(g)</a:t>
            </a:r>
            <a:endParaRPr lang="en-US" altLang="en-US">
              <a:solidFill>
                <a:srgbClr val="000000"/>
              </a:solidFill>
            </a:endParaRPr>
          </a:p>
        </p:txBody>
      </p:sp>
      <p:sp>
        <p:nvSpPr>
          <p:cNvPr id="30757" name="Text Box 37"/>
          <p:cNvSpPr txBox="1">
            <a:spLocks noChangeArrowheads="1"/>
          </p:cNvSpPr>
          <p:nvPr/>
        </p:nvSpPr>
        <p:spPr bwMode="auto">
          <a:xfrm>
            <a:off x="4114800" y="2498726"/>
            <a:ext cx="692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21</a:t>
            </a:r>
            <a:r>
              <a:rPr lang="en-US" altLang="en-US" u="sng">
                <a:solidFill>
                  <a:srgbClr val="000000"/>
                </a:solidFill>
              </a:rPr>
              <a:t>0</a:t>
            </a:r>
            <a:r>
              <a:rPr lang="en-US" altLang="en-US">
                <a:solidFill>
                  <a:srgbClr val="000000"/>
                </a:solidFill>
              </a:rPr>
              <a:t>g</a:t>
            </a:r>
          </a:p>
        </p:txBody>
      </p:sp>
      <p:sp>
        <p:nvSpPr>
          <p:cNvPr id="30758" name="Text Box 38"/>
          <p:cNvSpPr txBox="1">
            <a:spLocks noChangeArrowheads="1"/>
          </p:cNvSpPr>
          <p:nvPr/>
        </p:nvSpPr>
        <p:spPr bwMode="auto">
          <a:xfrm>
            <a:off x="2498726" y="2498726"/>
            <a:ext cx="993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 moles</a:t>
            </a:r>
          </a:p>
        </p:txBody>
      </p:sp>
      <p:sp>
        <p:nvSpPr>
          <p:cNvPr id="30759" name="Text Box 39"/>
          <p:cNvSpPr txBox="1">
            <a:spLocks noChangeArrowheads="1"/>
          </p:cNvSpPr>
          <p:nvPr/>
        </p:nvSpPr>
        <p:spPr bwMode="auto">
          <a:xfrm>
            <a:off x="2667001" y="4495800"/>
            <a:ext cx="349166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0" fontAlgn="base" hangingPunct="0">
              <a:spcBef>
                <a:spcPct val="0"/>
              </a:spcBef>
              <a:spcAft>
                <a:spcPct val="0"/>
              </a:spcAft>
            </a:pPr>
            <a:r>
              <a:rPr lang="en-US" altLang="en-US">
                <a:solidFill>
                  <a:srgbClr val="CC0000"/>
                </a:solidFill>
              </a:rPr>
              <a:t>2</a:t>
            </a:r>
            <a:r>
              <a:rPr lang="en-US" altLang="en-US">
                <a:solidFill>
                  <a:srgbClr val="000099"/>
                </a:solidFill>
              </a:rPr>
              <a:t>N</a:t>
            </a:r>
            <a:r>
              <a:rPr lang="en-US" altLang="en-US" baseline="-25000">
                <a:solidFill>
                  <a:srgbClr val="000099"/>
                </a:solidFill>
              </a:rPr>
              <a:t>2</a:t>
            </a:r>
            <a:r>
              <a:rPr lang="en-US" altLang="en-US">
                <a:solidFill>
                  <a:srgbClr val="000099"/>
                </a:solidFill>
              </a:rPr>
              <a:t>O</a:t>
            </a:r>
            <a:r>
              <a:rPr lang="en-US" altLang="en-US" baseline="-25000">
                <a:solidFill>
                  <a:srgbClr val="000099"/>
                </a:solidFill>
              </a:rPr>
              <a:t>5</a:t>
            </a:r>
            <a:r>
              <a:rPr lang="en-US" altLang="en-US">
                <a:solidFill>
                  <a:srgbClr val="000099"/>
                </a:solidFill>
              </a:rPr>
              <a:t>(g) </a:t>
            </a:r>
            <a:r>
              <a:rPr lang="en-US" altLang="en-US">
                <a:solidFill>
                  <a:srgbClr val="000099"/>
                </a:solidFill>
                <a:sym typeface="Symbol" panose="05050102010706020507" pitchFamily="18" charset="2"/>
              </a:rPr>
              <a:t></a:t>
            </a:r>
            <a:r>
              <a:rPr lang="en-US" altLang="en-US">
                <a:solidFill>
                  <a:srgbClr val="000000"/>
                </a:solidFill>
                <a:sym typeface="Symbol" panose="05050102010706020507" pitchFamily="18" charset="2"/>
              </a:rPr>
              <a:t>  </a:t>
            </a:r>
            <a:r>
              <a:rPr lang="en-US" altLang="en-US">
                <a:solidFill>
                  <a:srgbClr val="CC0000"/>
                </a:solidFill>
                <a:sym typeface="Symbol" panose="05050102010706020507" pitchFamily="18" charset="2"/>
              </a:rPr>
              <a:t>4</a:t>
            </a:r>
            <a:r>
              <a:rPr lang="en-US" altLang="en-US">
                <a:solidFill>
                  <a:srgbClr val="000099"/>
                </a:solidFill>
                <a:sym typeface="Symbol" panose="05050102010706020507" pitchFamily="18" charset="2"/>
              </a:rPr>
              <a:t>NO</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(g)  +  O</a:t>
            </a:r>
            <a:r>
              <a:rPr lang="en-US" altLang="en-US" baseline="-25000">
                <a:solidFill>
                  <a:srgbClr val="000099"/>
                </a:solidFill>
                <a:sym typeface="Symbol" panose="05050102010706020507" pitchFamily="18" charset="2"/>
              </a:rPr>
              <a:t>2</a:t>
            </a:r>
            <a:r>
              <a:rPr lang="en-US" altLang="en-US">
                <a:solidFill>
                  <a:srgbClr val="000099"/>
                </a:solidFill>
                <a:sym typeface="Symbol" panose="05050102010706020507" pitchFamily="18" charset="2"/>
              </a:rPr>
              <a:t>(g)</a:t>
            </a:r>
            <a:endParaRPr lang="en-US" altLang="en-US">
              <a:solidFill>
                <a:srgbClr val="000000"/>
              </a:solidFill>
            </a:endParaRPr>
          </a:p>
        </p:txBody>
      </p:sp>
      <p:sp>
        <p:nvSpPr>
          <p:cNvPr id="30760" name="Text Box 40"/>
          <p:cNvSpPr txBox="1">
            <a:spLocks noChangeArrowheads="1"/>
          </p:cNvSpPr>
          <p:nvPr/>
        </p:nvSpPr>
        <p:spPr bwMode="auto">
          <a:xfrm>
            <a:off x="5394325" y="4784726"/>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75.0 g</a:t>
            </a:r>
          </a:p>
        </p:txBody>
      </p:sp>
      <p:sp>
        <p:nvSpPr>
          <p:cNvPr id="30761" name="Text Box 41"/>
          <p:cNvSpPr txBox="1">
            <a:spLocks noChangeArrowheads="1"/>
          </p:cNvSpPr>
          <p:nvPr/>
        </p:nvSpPr>
        <p:spPr bwMode="auto">
          <a:xfrm>
            <a:off x="2590801" y="4800601"/>
            <a:ext cx="1050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 grams</a:t>
            </a:r>
          </a:p>
        </p:txBody>
      </p:sp>
      <p:cxnSp>
        <p:nvCxnSpPr>
          <p:cNvPr id="30763" name="AutoShape 43"/>
          <p:cNvCxnSpPr>
            <a:cxnSpLocks noChangeShapeType="1"/>
            <a:endCxn id="30725" idx="0"/>
          </p:cNvCxnSpPr>
          <p:nvPr/>
        </p:nvCxnSpPr>
        <p:spPr bwMode="auto">
          <a:xfrm rot="5400000" flipV="1">
            <a:off x="7598570" y="2001045"/>
            <a:ext cx="123825" cy="2519363"/>
          </a:xfrm>
          <a:prstGeom prst="curvedConnector3">
            <a:avLst>
              <a:gd name="adj1" fmla="val -184616"/>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64" name="Text Box 44"/>
          <p:cNvSpPr txBox="1">
            <a:spLocks noChangeArrowheads="1"/>
          </p:cNvSpPr>
          <p:nvPr/>
        </p:nvSpPr>
        <p:spPr bwMode="auto">
          <a:xfrm>
            <a:off x="6705601" y="2590801"/>
            <a:ext cx="1501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FF0000"/>
                </a:solidFill>
              </a:rPr>
              <a:t>Units match</a:t>
            </a:r>
          </a:p>
        </p:txBody>
      </p:sp>
    </p:spTree>
    <p:extLst>
      <p:ext uri="{BB962C8B-B14F-4D97-AF65-F5344CB8AC3E}">
        <p14:creationId xmlns:p14="http://schemas.microsoft.com/office/powerpoint/2010/main" val="4092692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 calcmode="lin" valueType="num">
                                      <p:cBhvr additive="base">
                                        <p:cTn id="7" dur="500" fill="hold"/>
                                        <p:tgtEl>
                                          <p:spTgt spid="3072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0756"/>
                                        </p:tgtEl>
                                        <p:attrNameLst>
                                          <p:attrName>style.visibility</p:attrName>
                                        </p:attrNameLst>
                                      </p:cBhvr>
                                      <p:to>
                                        <p:strVal val="visible"/>
                                      </p:to>
                                    </p:set>
                                    <p:animEffect transition="in" filter="checkerboard(across)">
                                      <p:cBhvr>
                                        <p:cTn id="13" dur="500"/>
                                        <p:tgtEl>
                                          <p:spTgt spid="307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30757"/>
                                        </p:tgtEl>
                                        <p:attrNameLst>
                                          <p:attrName>style.visibility</p:attrName>
                                        </p:attrNameLst>
                                      </p:cBhvr>
                                      <p:to>
                                        <p:strVal val="visible"/>
                                      </p:to>
                                    </p:set>
                                    <p:anim calcmode="lin" valueType="num">
                                      <p:cBhvr>
                                        <p:cTn id="18" dur="1000" fill="hold"/>
                                        <p:tgtEl>
                                          <p:spTgt spid="30757"/>
                                        </p:tgtEl>
                                        <p:attrNameLst>
                                          <p:attrName>ppt_w</p:attrName>
                                        </p:attrNameLst>
                                      </p:cBhvr>
                                      <p:tavLst>
                                        <p:tav tm="0">
                                          <p:val>
                                            <p:fltVal val="0"/>
                                          </p:val>
                                        </p:tav>
                                        <p:tav tm="100000">
                                          <p:val>
                                            <p:strVal val="#ppt_w"/>
                                          </p:val>
                                        </p:tav>
                                      </p:tavLst>
                                    </p:anim>
                                    <p:anim calcmode="lin" valueType="num">
                                      <p:cBhvr>
                                        <p:cTn id="19" dur="1000" fill="hold"/>
                                        <p:tgtEl>
                                          <p:spTgt spid="30757"/>
                                        </p:tgtEl>
                                        <p:attrNameLst>
                                          <p:attrName>ppt_h</p:attrName>
                                        </p:attrNameLst>
                                      </p:cBhvr>
                                      <p:tavLst>
                                        <p:tav tm="0">
                                          <p:val>
                                            <p:fltVal val="0"/>
                                          </p:val>
                                        </p:tav>
                                        <p:tav tm="100000">
                                          <p:val>
                                            <p:strVal val="#ppt_h"/>
                                          </p:val>
                                        </p:tav>
                                      </p:tavLst>
                                    </p:anim>
                                    <p:anim calcmode="lin" valueType="num">
                                      <p:cBhvr>
                                        <p:cTn id="20" dur="1000" fill="hold"/>
                                        <p:tgtEl>
                                          <p:spTgt spid="3075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5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0758"/>
                                        </p:tgtEl>
                                        <p:attrNameLst>
                                          <p:attrName>style.visibility</p:attrName>
                                        </p:attrNameLst>
                                      </p:cBhvr>
                                      <p:to>
                                        <p:strVal val="visible"/>
                                      </p:to>
                                    </p:set>
                                    <p:anim calcmode="lin" valueType="num">
                                      <p:cBhvr additive="base">
                                        <p:cTn id="26" dur="500" fill="hold"/>
                                        <p:tgtEl>
                                          <p:spTgt spid="30758"/>
                                        </p:tgtEl>
                                        <p:attrNameLst>
                                          <p:attrName>ppt_x</p:attrName>
                                        </p:attrNameLst>
                                      </p:cBhvr>
                                      <p:tavLst>
                                        <p:tav tm="0">
                                          <p:val>
                                            <p:strVal val="#ppt_x"/>
                                          </p:val>
                                        </p:tav>
                                        <p:tav tm="100000">
                                          <p:val>
                                            <p:strVal val="#ppt_x"/>
                                          </p:val>
                                        </p:tav>
                                      </p:tavLst>
                                    </p:anim>
                                    <p:anim calcmode="lin" valueType="num">
                                      <p:cBhvr additive="base">
                                        <p:cTn id="27" dur="500" fill="hold"/>
                                        <p:tgtEl>
                                          <p:spTgt spid="30758"/>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0725">
                                            <p:txEl>
                                              <p:pRg st="0" end="0"/>
                                            </p:txEl>
                                          </p:spTgt>
                                        </p:tgtEl>
                                        <p:attrNameLst>
                                          <p:attrName>style.visibility</p:attrName>
                                        </p:attrNameLst>
                                      </p:cBhvr>
                                      <p:to>
                                        <p:strVal val="visible"/>
                                      </p:to>
                                    </p:set>
                                    <p:animEffect transition="in" filter="box(out)">
                                      <p:cBhvr>
                                        <p:cTn id="32" dur="500"/>
                                        <p:tgtEl>
                                          <p:spTgt spid="30725">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26"/>
                                        </p:tgtEl>
                                        <p:attrNameLst>
                                          <p:attrName>style.visibility</p:attrName>
                                        </p:attrNameLst>
                                      </p:cBhvr>
                                      <p:to>
                                        <p:strVal val="visible"/>
                                      </p:to>
                                    </p:set>
                                    <p:animEffect transition="in" filter="blinds(horizontal)">
                                      <p:cBhvr>
                                        <p:cTn id="37" dur="500"/>
                                        <p:tgtEl>
                                          <p:spTgt spid="30726"/>
                                        </p:tgtEl>
                                      </p:cBhvr>
                                    </p:animEffect>
                                  </p:childTnLst>
                                  <p:subTnLst>
                                    <p:audio>
                                      <p:cMediaNode>
                                        <p:cTn display="0" masterRel="sameClick">
                                          <p:stCondLst>
                                            <p:cond evt="begin" delay="0">
                                              <p:tn val="35"/>
                                            </p:cond>
                                          </p:stCondLst>
                                          <p:endCondLst>
                                            <p:cond evt="onStopAudio" delay="0">
                                              <p:tgtEl>
                                                <p:sldTgt/>
                                              </p:tgtEl>
                                            </p:cond>
                                          </p:endCondLst>
                                        </p:cTn>
                                        <p:tgtEl>
                                          <p:sndTgt r:embed="rId5" name="CHIMES.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30727"/>
                                        </p:tgtEl>
                                        <p:attrNameLst>
                                          <p:attrName>style.visibility</p:attrName>
                                        </p:attrNameLst>
                                      </p:cBhvr>
                                      <p:to>
                                        <p:strVal val="visible"/>
                                      </p:to>
                                    </p:set>
                                    <p:anim calcmode="lin" valueType="num">
                                      <p:cBhvr additive="base">
                                        <p:cTn id="42" dur="500" fill="hold"/>
                                        <p:tgtEl>
                                          <p:spTgt spid="30727"/>
                                        </p:tgtEl>
                                        <p:attrNameLst>
                                          <p:attrName>ppt_x</p:attrName>
                                        </p:attrNameLst>
                                      </p:cBhvr>
                                      <p:tavLst>
                                        <p:tav tm="0">
                                          <p:val>
                                            <p:strVal val="#ppt_x"/>
                                          </p:val>
                                        </p:tav>
                                        <p:tav tm="100000">
                                          <p:val>
                                            <p:strVal val="#ppt_x"/>
                                          </p:val>
                                        </p:tav>
                                      </p:tavLst>
                                    </p:anim>
                                    <p:anim calcmode="lin" valueType="num">
                                      <p:cBhvr additive="base">
                                        <p:cTn id="43" dur="500" fill="hold"/>
                                        <p:tgtEl>
                                          <p:spTgt spid="30727"/>
                                        </p:tgtEl>
                                        <p:attrNameLst>
                                          <p:attrName>ppt_y</p:attrName>
                                        </p:attrNameLst>
                                      </p:cBhvr>
                                      <p:tavLst>
                                        <p:tav tm="0">
                                          <p:val>
                                            <p:strVal val="0-#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30728"/>
                                        </p:tgtEl>
                                        <p:attrNameLst>
                                          <p:attrName>style.visibility</p:attrName>
                                        </p:attrNameLst>
                                      </p:cBhvr>
                                      <p:to>
                                        <p:strVal val="visible"/>
                                      </p:to>
                                    </p:set>
                                    <p:anim calcmode="lin" valueType="num">
                                      <p:cBhvr additive="base">
                                        <p:cTn id="48" dur="500" fill="hold"/>
                                        <p:tgtEl>
                                          <p:spTgt spid="30728"/>
                                        </p:tgtEl>
                                        <p:attrNameLst>
                                          <p:attrName>ppt_x</p:attrName>
                                        </p:attrNameLst>
                                      </p:cBhvr>
                                      <p:tavLst>
                                        <p:tav tm="0">
                                          <p:val>
                                            <p:strVal val="#ppt_x"/>
                                          </p:val>
                                        </p:tav>
                                        <p:tav tm="100000">
                                          <p:val>
                                            <p:strVal val="#ppt_x"/>
                                          </p:val>
                                        </p:tav>
                                      </p:tavLst>
                                    </p:anim>
                                    <p:anim calcmode="lin" valueType="num">
                                      <p:cBhvr additive="base">
                                        <p:cTn id="49" dur="500" fill="hold"/>
                                        <p:tgtEl>
                                          <p:spTgt spid="30728"/>
                                        </p:tgtEl>
                                        <p:attrNameLst>
                                          <p:attrName>ppt_y</p:attrName>
                                        </p:attrNameLst>
                                      </p:cBhvr>
                                      <p:tavLst>
                                        <p:tav tm="0">
                                          <p:val>
                                            <p:strVal val="0-#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nodeType="clickEffect">
                                  <p:stCondLst>
                                    <p:cond delay="0"/>
                                  </p:stCondLst>
                                  <p:childTnLst>
                                    <p:set>
                                      <p:cBhvr>
                                        <p:cTn id="53" dur="1" fill="hold">
                                          <p:stCondLst>
                                            <p:cond delay="0"/>
                                          </p:stCondLst>
                                        </p:cTn>
                                        <p:tgtEl>
                                          <p:spTgt spid="30743"/>
                                        </p:tgtEl>
                                        <p:attrNameLst>
                                          <p:attrName>style.visibility</p:attrName>
                                        </p:attrNameLst>
                                      </p:cBhvr>
                                      <p:to>
                                        <p:strVal val="visible"/>
                                      </p:to>
                                    </p:set>
                                    <p:anim calcmode="lin" valueType="num">
                                      <p:cBhvr additive="base">
                                        <p:cTn id="54" dur="500" fill="hold"/>
                                        <p:tgtEl>
                                          <p:spTgt spid="30743"/>
                                        </p:tgtEl>
                                        <p:attrNameLst>
                                          <p:attrName>ppt_x</p:attrName>
                                        </p:attrNameLst>
                                      </p:cBhvr>
                                      <p:tavLst>
                                        <p:tav tm="0">
                                          <p:val>
                                            <p:strVal val="0-#ppt_w/2"/>
                                          </p:val>
                                        </p:tav>
                                        <p:tav tm="100000">
                                          <p:val>
                                            <p:strVal val="#ppt_x"/>
                                          </p:val>
                                        </p:tav>
                                      </p:tavLst>
                                    </p:anim>
                                    <p:anim calcmode="lin" valueType="num">
                                      <p:cBhvr additive="base">
                                        <p:cTn id="55" dur="500" fill="hold"/>
                                        <p:tgtEl>
                                          <p:spTgt spid="307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6" name="WHOOSH.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30731"/>
                                        </p:tgtEl>
                                        <p:attrNameLst>
                                          <p:attrName>style.visibility</p:attrName>
                                        </p:attrNameLst>
                                      </p:cBhvr>
                                      <p:to>
                                        <p:strVal val="visible"/>
                                      </p:to>
                                    </p:set>
                                    <p:anim calcmode="lin" valueType="num">
                                      <p:cBhvr additive="base">
                                        <p:cTn id="60" dur="500" fill="hold"/>
                                        <p:tgtEl>
                                          <p:spTgt spid="30731"/>
                                        </p:tgtEl>
                                        <p:attrNameLst>
                                          <p:attrName>ppt_x</p:attrName>
                                        </p:attrNameLst>
                                      </p:cBhvr>
                                      <p:tavLst>
                                        <p:tav tm="0">
                                          <p:val>
                                            <p:strVal val="0-#ppt_w/2"/>
                                          </p:val>
                                        </p:tav>
                                        <p:tav tm="100000">
                                          <p:val>
                                            <p:strVal val="#ppt_x"/>
                                          </p:val>
                                        </p:tav>
                                      </p:tavLst>
                                    </p:anim>
                                    <p:anim calcmode="lin" valueType="num">
                                      <p:cBhvr additive="base">
                                        <p:cTn id="61" dur="500" fill="hold"/>
                                        <p:tgtEl>
                                          <p:spTgt spid="3073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6" name="WHOOSH.WAV"/>
                                        </p:tgtEl>
                                      </p:cMediaNode>
                                    </p:audio>
                                  </p:subTnLst>
                                </p:cTn>
                              </p:par>
                              <p:par>
                                <p:cTn id="62" presetID="2" presetClass="entr" presetSubtype="1" fill="hold" grpId="0" nodeType="withEffect">
                                  <p:stCondLst>
                                    <p:cond delay="0"/>
                                  </p:stCondLst>
                                  <p:childTnLst>
                                    <p:set>
                                      <p:cBhvr>
                                        <p:cTn id="63" dur="1" fill="hold">
                                          <p:stCondLst>
                                            <p:cond delay="0"/>
                                          </p:stCondLst>
                                        </p:cTn>
                                        <p:tgtEl>
                                          <p:spTgt spid="30730"/>
                                        </p:tgtEl>
                                        <p:attrNameLst>
                                          <p:attrName>style.visibility</p:attrName>
                                        </p:attrNameLst>
                                      </p:cBhvr>
                                      <p:to>
                                        <p:strVal val="visible"/>
                                      </p:to>
                                    </p:set>
                                    <p:anim calcmode="lin" valueType="num">
                                      <p:cBhvr additive="base">
                                        <p:cTn id="64" dur="500" fill="hold"/>
                                        <p:tgtEl>
                                          <p:spTgt spid="30730"/>
                                        </p:tgtEl>
                                        <p:attrNameLst>
                                          <p:attrName>ppt_x</p:attrName>
                                        </p:attrNameLst>
                                      </p:cBhvr>
                                      <p:tavLst>
                                        <p:tav tm="0">
                                          <p:val>
                                            <p:strVal val="#ppt_x"/>
                                          </p:val>
                                        </p:tav>
                                        <p:tav tm="100000">
                                          <p:val>
                                            <p:strVal val="#ppt_x"/>
                                          </p:val>
                                        </p:tav>
                                      </p:tavLst>
                                    </p:anim>
                                    <p:anim calcmode="lin" valueType="num">
                                      <p:cBhvr additive="base">
                                        <p:cTn id="65" dur="500" fill="hold"/>
                                        <p:tgtEl>
                                          <p:spTgt spid="30730"/>
                                        </p:tgtEl>
                                        <p:attrNameLst>
                                          <p:attrName>ppt_y</p:attrName>
                                        </p:attrNameLst>
                                      </p:cBhvr>
                                      <p:tavLst>
                                        <p:tav tm="0">
                                          <p:val>
                                            <p:strVal val="0-#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1" fill="hold" grpId="0" nodeType="clickEffect">
                                  <p:stCondLst>
                                    <p:cond delay="0"/>
                                  </p:stCondLst>
                                  <p:childTnLst>
                                    <p:set>
                                      <p:cBhvr>
                                        <p:cTn id="69" dur="1" fill="hold">
                                          <p:stCondLst>
                                            <p:cond delay="0"/>
                                          </p:stCondLst>
                                        </p:cTn>
                                        <p:tgtEl>
                                          <p:spTgt spid="30744"/>
                                        </p:tgtEl>
                                        <p:attrNameLst>
                                          <p:attrName>style.visibility</p:attrName>
                                        </p:attrNameLst>
                                      </p:cBhvr>
                                      <p:to>
                                        <p:strVal val="visible"/>
                                      </p:to>
                                    </p:set>
                                    <p:anim calcmode="lin" valueType="num">
                                      <p:cBhvr additive="base">
                                        <p:cTn id="70" dur="500" fill="hold"/>
                                        <p:tgtEl>
                                          <p:spTgt spid="30744"/>
                                        </p:tgtEl>
                                        <p:attrNameLst>
                                          <p:attrName>ppt_x</p:attrName>
                                        </p:attrNameLst>
                                      </p:cBhvr>
                                      <p:tavLst>
                                        <p:tav tm="0">
                                          <p:val>
                                            <p:strVal val="#ppt_x"/>
                                          </p:val>
                                        </p:tav>
                                        <p:tav tm="100000">
                                          <p:val>
                                            <p:strVal val="#ppt_x"/>
                                          </p:val>
                                        </p:tav>
                                      </p:tavLst>
                                    </p:anim>
                                    <p:anim calcmode="lin" valueType="num">
                                      <p:cBhvr additive="base">
                                        <p:cTn id="71" dur="500" fill="hold"/>
                                        <p:tgtEl>
                                          <p:spTgt spid="30744"/>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1" fill="hold" nodeType="clickEffect">
                                  <p:stCondLst>
                                    <p:cond delay="0"/>
                                  </p:stCondLst>
                                  <p:childTnLst>
                                    <p:set>
                                      <p:cBhvr>
                                        <p:cTn id="75" dur="1" fill="hold">
                                          <p:stCondLst>
                                            <p:cond delay="0"/>
                                          </p:stCondLst>
                                        </p:cTn>
                                        <p:tgtEl>
                                          <p:spTgt spid="30729"/>
                                        </p:tgtEl>
                                        <p:attrNameLst>
                                          <p:attrName>style.visibility</p:attrName>
                                        </p:attrNameLst>
                                      </p:cBhvr>
                                      <p:to>
                                        <p:strVal val="visible"/>
                                      </p:to>
                                    </p:set>
                                    <p:anim calcmode="lin" valueType="num">
                                      <p:cBhvr additive="base">
                                        <p:cTn id="76" dur="500" fill="hold"/>
                                        <p:tgtEl>
                                          <p:spTgt spid="30729"/>
                                        </p:tgtEl>
                                        <p:attrNameLst>
                                          <p:attrName>ppt_x</p:attrName>
                                        </p:attrNameLst>
                                      </p:cBhvr>
                                      <p:tavLst>
                                        <p:tav tm="0">
                                          <p:val>
                                            <p:strVal val="#ppt_x"/>
                                          </p:val>
                                        </p:tav>
                                        <p:tav tm="100000">
                                          <p:val>
                                            <p:strVal val="#ppt_x"/>
                                          </p:val>
                                        </p:tav>
                                      </p:tavLst>
                                    </p:anim>
                                    <p:anim calcmode="lin" valueType="num">
                                      <p:cBhvr additive="base">
                                        <p:cTn id="77" dur="500" fill="hold"/>
                                        <p:tgtEl>
                                          <p:spTgt spid="30729"/>
                                        </p:tgtEl>
                                        <p:attrNameLst>
                                          <p:attrName>ppt_y</p:attrName>
                                        </p:attrNameLst>
                                      </p:cBhvr>
                                      <p:tavLst>
                                        <p:tav tm="0">
                                          <p:val>
                                            <p:strVal val="0-#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1" fill="hold" grpId="0" nodeType="clickEffect">
                                  <p:stCondLst>
                                    <p:cond delay="0"/>
                                  </p:stCondLst>
                                  <p:childTnLst>
                                    <p:set>
                                      <p:cBhvr>
                                        <p:cTn id="81" dur="1" fill="hold">
                                          <p:stCondLst>
                                            <p:cond delay="0"/>
                                          </p:stCondLst>
                                        </p:cTn>
                                        <p:tgtEl>
                                          <p:spTgt spid="30746"/>
                                        </p:tgtEl>
                                        <p:attrNameLst>
                                          <p:attrName>style.visibility</p:attrName>
                                        </p:attrNameLst>
                                      </p:cBhvr>
                                      <p:to>
                                        <p:strVal val="visible"/>
                                      </p:to>
                                    </p:set>
                                    <p:anim calcmode="lin" valueType="num">
                                      <p:cBhvr additive="base">
                                        <p:cTn id="82" dur="500" fill="hold"/>
                                        <p:tgtEl>
                                          <p:spTgt spid="30746"/>
                                        </p:tgtEl>
                                        <p:attrNameLst>
                                          <p:attrName>ppt_x</p:attrName>
                                        </p:attrNameLst>
                                      </p:cBhvr>
                                      <p:tavLst>
                                        <p:tav tm="0">
                                          <p:val>
                                            <p:strVal val="#ppt_x"/>
                                          </p:val>
                                        </p:tav>
                                        <p:tav tm="100000">
                                          <p:val>
                                            <p:strVal val="#ppt_x"/>
                                          </p:val>
                                        </p:tav>
                                      </p:tavLst>
                                    </p:anim>
                                    <p:anim calcmode="lin" valueType="num">
                                      <p:cBhvr additive="base">
                                        <p:cTn id="83" dur="500" fill="hold"/>
                                        <p:tgtEl>
                                          <p:spTgt spid="30746"/>
                                        </p:tgtEl>
                                        <p:attrNameLst>
                                          <p:attrName>ppt_y</p:attrName>
                                        </p:attrNameLst>
                                      </p:cBhvr>
                                      <p:tavLst>
                                        <p:tav tm="0">
                                          <p:val>
                                            <p:strVal val="0-#ppt_h/2"/>
                                          </p:val>
                                        </p:tav>
                                        <p:tav tm="100000">
                                          <p:val>
                                            <p:strVal val="#ppt_y"/>
                                          </p:val>
                                        </p:tav>
                                      </p:tavLst>
                                    </p:anim>
                                  </p:childTnLst>
                                </p:cTn>
                              </p:par>
                              <p:par>
                                <p:cTn id="84" presetID="2" presetClass="entr" presetSubtype="1" fill="hold" grpId="0" nodeType="withEffect">
                                  <p:stCondLst>
                                    <p:cond delay="0"/>
                                  </p:stCondLst>
                                  <p:childTnLst>
                                    <p:set>
                                      <p:cBhvr>
                                        <p:cTn id="85" dur="1" fill="hold">
                                          <p:stCondLst>
                                            <p:cond delay="0"/>
                                          </p:stCondLst>
                                        </p:cTn>
                                        <p:tgtEl>
                                          <p:spTgt spid="30745"/>
                                        </p:tgtEl>
                                        <p:attrNameLst>
                                          <p:attrName>style.visibility</p:attrName>
                                        </p:attrNameLst>
                                      </p:cBhvr>
                                      <p:to>
                                        <p:strVal val="visible"/>
                                      </p:to>
                                    </p:set>
                                    <p:anim calcmode="lin" valueType="num">
                                      <p:cBhvr additive="base">
                                        <p:cTn id="86" dur="500" fill="hold"/>
                                        <p:tgtEl>
                                          <p:spTgt spid="30745"/>
                                        </p:tgtEl>
                                        <p:attrNameLst>
                                          <p:attrName>ppt_x</p:attrName>
                                        </p:attrNameLst>
                                      </p:cBhvr>
                                      <p:tavLst>
                                        <p:tav tm="0">
                                          <p:val>
                                            <p:strVal val="#ppt_x"/>
                                          </p:val>
                                        </p:tav>
                                        <p:tav tm="100000">
                                          <p:val>
                                            <p:strVal val="#ppt_x"/>
                                          </p:val>
                                        </p:tav>
                                      </p:tavLst>
                                    </p:anim>
                                    <p:anim calcmode="lin" valueType="num">
                                      <p:cBhvr additive="base">
                                        <p:cTn id="87" dur="500" fill="hold"/>
                                        <p:tgtEl>
                                          <p:spTgt spid="30745"/>
                                        </p:tgtEl>
                                        <p:attrNameLst>
                                          <p:attrName>ppt_y</p:attrName>
                                        </p:attrNameLst>
                                      </p:cBhvr>
                                      <p:tavLst>
                                        <p:tav tm="0">
                                          <p:val>
                                            <p:strVal val="0-#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5" presetClass="entr" presetSubtype="10" fill="hold" nodeType="clickEffect">
                                  <p:stCondLst>
                                    <p:cond delay="0"/>
                                  </p:stCondLst>
                                  <p:childTnLst>
                                    <p:set>
                                      <p:cBhvr>
                                        <p:cTn id="91" dur="1" fill="hold">
                                          <p:stCondLst>
                                            <p:cond delay="0"/>
                                          </p:stCondLst>
                                        </p:cTn>
                                        <p:tgtEl>
                                          <p:spTgt spid="30763"/>
                                        </p:tgtEl>
                                        <p:attrNameLst>
                                          <p:attrName>style.visibility</p:attrName>
                                        </p:attrNameLst>
                                      </p:cBhvr>
                                      <p:to>
                                        <p:strVal val="visible"/>
                                      </p:to>
                                    </p:set>
                                    <p:animEffect transition="in" filter="checkerboard(across)">
                                      <p:cBhvr>
                                        <p:cTn id="92" dur="500"/>
                                        <p:tgtEl>
                                          <p:spTgt spid="30763"/>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30764"/>
                                        </p:tgtEl>
                                        <p:attrNameLst>
                                          <p:attrName>style.visibility</p:attrName>
                                        </p:attrNameLst>
                                      </p:cBhvr>
                                      <p:to>
                                        <p:strVal val="visible"/>
                                      </p:to>
                                    </p:set>
                                    <p:animEffect transition="in" filter="checkerboard(across)">
                                      <p:cBhvr>
                                        <p:cTn id="95" dur="500"/>
                                        <p:tgtEl>
                                          <p:spTgt spid="30764"/>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iterate type="lt">
                                    <p:tmPct val="100000"/>
                                  </p:iterate>
                                  <p:childTnLst>
                                    <p:set>
                                      <p:cBhvr>
                                        <p:cTn id="99" dur="1" fill="hold">
                                          <p:stCondLst>
                                            <p:cond delay="0"/>
                                          </p:stCondLst>
                                        </p:cTn>
                                        <p:tgtEl>
                                          <p:spTgt spid="30732">
                                            <p:txEl>
                                              <p:pRg st="0" end="0"/>
                                            </p:txEl>
                                          </p:spTgt>
                                        </p:tgtEl>
                                        <p:attrNameLst>
                                          <p:attrName>style.visibility</p:attrName>
                                        </p:attrNameLst>
                                      </p:cBhvr>
                                      <p:to>
                                        <p:strVal val="visible"/>
                                      </p:to>
                                    </p:set>
                                    <p:animEffect transition="in" filter="wipe(up)">
                                      <p:cBhvr>
                                        <p:cTn id="100" dur="75"/>
                                        <p:tgtEl>
                                          <p:spTgt spid="30732">
                                            <p:txEl>
                                              <p:pRg st="0" end="0"/>
                                            </p:txEl>
                                          </p:spTgt>
                                        </p:tgtEl>
                                      </p:cBhvr>
                                    </p:animEffect>
                                  </p:childTnLst>
                                  <p:subTnLst>
                                    <p:audio>
                                      <p:cMediaNode>
                                        <p:cTn display="0" masterRel="sameClick">
                                          <p:stCondLst>
                                            <p:cond evt="begin" delay="0">
                                              <p:tn val="98"/>
                                            </p:cond>
                                          </p:stCondLst>
                                          <p:endCondLst>
                                            <p:cond evt="onStopAudio" delay="0">
                                              <p:tgtEl>
                                                <p:sldTgt/>
                                              </p:tgtEl>
                                            </p:cond>
                                          </p:endCondLst>
                                        </p:cTn>
                                        <p:tgtEl>
                                          <p:sndTgt r:embed="rId7" name="TYPE.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grpId="0" nodeType="clickEffect">
                                  <p:stCondLst>
                                    <p:cond delay="0"/>
                                  </p:stCondLst>
                                  <p:iterate type="lt">
                                    <p:tmPct val="100000"/>
                                  </p:iterate>
                                  <p:childTnLst>
                                    <p:set>
                                      <p:cBhvr>
                                        <p:cTn id="104" dur="1" fill="hold">
                                          <p:stCondLst>
                                            <p:cond delay="0"/>
                                          </p:stCondLst>
                                        </p:cTn>
                                        <p:tgtEl>
                                          <p:spTgt spid="30733">
                                            <p:txEl>
                                              <p:pRg st="0" end="0"/>
                                            </p:txEl>
                                          </p:spTgt>
                                        </p:tgtEl>
                                        <p:attrNameLst>
                                          <p:attrName>style.visibility</p:attrName>
                                        </p:attrNameLst>
                                      </p:cBhvr>
                                      <p:to>
                                        <p:strVal val="visible"/>
                                      </p:to>
                                    </p:set>
                                    <p:animEffect transition="in" filter="wipe(up)">
                                      <p:cBhvr>
                                        <p:cTn id="105" dur="75"/>
                                        <p:tgtEl>
                                          <p:spTgt spid="30733">
                                            <p:txEl>
                                              <p:pRg st="0" end="0"/>
                                            </p:txEl>
                                          </p:spTgt>
                                        </p:tgtEl>
                                      </p:cBhvr>
                                    </p:animEffect>
                                  </p:childTnLst>
                                  <p:subTnLst>
                                    <p:audio>
                                      <p:cMediaNode>
                                        <p:cTn display="0" masterRel="sameClick">
                                          <p:stCondLst>
                                            <p:cond evt="begin" delay="0">
                                              <p:tn val="103"/>
                                            </p:cond>
                                          </p:stCondLst>
                                          <p:endCondLst>
                                            <p:cond evt="onStopAudio" delay="0">
                                              <p:tgtEl>
                                                <p:sldTgt/>
                                              </p:tgtEl>
                                            </p:cond>
                                          </p:endCondLst>
                                        </p:cTn>
                                        <p:tgtEl>
                                          <p:sndTgt r:embed="rId7" name="TYPE.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30759"/>
                                        </p:tgtEl>
                                        <p:attrNameLst>
                                          <p:attrName>style.visibility</p:attrName>
                                        </p:attrNameLst>
                                      </p:cBhvr>
                                      <p:to>
                                        <p:strVal val="visible"/>
                                      </p:to>
                                    </p:set>
                                    <p:anim calcmode="lin" valueType="num">
                                      <p:cBhvr additive="base">
                                        <p:cTn id="110" dur="500" fill="hold"/>
                                        <p:tgtEl>
                                          <p:spTgt spid="30759"/>
                                        </p:tgtEl>
                                        <p:attrNameLst>
                                          <p:attrName>ppt_x</p:attrName>
                                        </p:attrNameLst>
                                      </p:cBhvr>
                                      <p:tavLst>
                                        <p:tav tm="0">
                                          <p:val>
                                            <p:strVal val="#ppt_x"/>
                                          </p:val>
                                        </p:tav>
                                        <p:tav tm="100000">
                                          <p:val>
                                            <p:strVal val="#ppt_x"/>
                                          </p:val>
                                        </p:tav>
                                      </p:tavLst>
                                    </p:anim>
                                    <p:anim calcmode="lin" valueType="num">
                                      <p:cBhvr additive="base">
                                        <p:cTn id="111" dur="500" fill="hold"/>
                                        <p:tgtEl>
                                          <p:spTgt spid="30759"/>
                                        </p:tgtEl>
                                        <p:attrNameLst>
                                          <p:attrName>ppt_y</p:attrName>
                                        </p:attrNameLst>
                                      </p:cBhvr>
                                      <p:tavLst>
                                        <p:tav tm="0">
                                          <p:val>
                                            <p:strVal val="1+#ppt_h/2"/>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30760"/>
                                        </p:tgtEl>
                                        <p:attrNameLst>
                                          <p:attrName>style.visibility</p:attrName>
                                        </p:attrNameLst>
                                      </p:cBhvr>
                                      <p:to>
                                        <p:strVal val="visible"/>
                                      </p:to>
                                    </p:set>
                                    <p:anim calcmode="lin" valueType="num">
                                      <p:cBhvr additive="base">
                                        <p:cTn id="116" dur="500" fill="hold"/>
                                        <p:tgtEl>
                                          <p:spTgt spid="30760"/>
                                        </p:tgtEl>
                                        <p:attrNameLst>
                                          <p:attrName>ppt_x</p:attrName>
                                        </p:attrNameLst>
                                      </p:cBhvr>
                                      <p:tavLst>
                                        <p:tav tm="0">
                                          <p:val>
                                            <p:strVal val="#ppt_x"/>
                                          </p:val>
                                        </p:tav>
                                        <p:tav tm="100000">
                                          <p:val>
                                            <p:strVal val="#ppt_x"/>
                                          </p:val>
                                        </p:tav>
                                      </p:tavLst>
                                    </p:anim>
                                    <p:anim calcmode="lin" valueType="num">
                                      <p:cBhvr additive="base">
                                        <p:cTn id="117" dur="500" fill="hold"/>
                                        <p:tgtEl>
                                          <p:spTgt spid="30760"/>
                                        </p:tgtEl>
                                        <p:attrNameLst>
                                          <p:attrName>ppt_y</p:attrName>
                                        </p:attrNameLst>
                                      </p:cBhvr>
                                      <p:tavLst>
                                        <p:tav tm="0">
                                          <p:val>
                                            <p:strVal val="1+#ppt_h/2"/>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30761"/>
                                        </p:tgtEl>
                                        <p:attrNameLst>
                                          <p:attrName>style.visibility</p:attrName>
                                        </p:attrNameLst>
                                      </p:cBhvr>
                                      <p:to>
                                        <p:strVal val="visible"/>
                                      </p:to>
                                    </p:set>
                                    <p:anim calcmode="lin" valueType="num">
                                      <p:cBhvr additive="base">
                                        <p:cTn id="122" dur="500" fill="hold"/>
                                        <p:tgtEl>
                                          <p:spTgt spid="30761"/>
                                        </p:tgtEl>
                                        <p:attrNameLst>
                                          <p:attrName>ppt_x</p:attrName>
                                        </p:attrNameLst>
                                      </p:cBhvr>
                                      <p:tavLst>
                                        <p:tav tm="0">
                                          <p:val>
                                            <p:strVal val="#ppt_x"/>
                                          </p:val>
                                        </p:tav>
                                        <p:tav tm="100000">
                                          <p:val>
                                            <p:strVal val="#ppt_x"/>
                                          </p:val>
                                        </p:tav>
                                      </p:tavLst>
                                    </p:anim>
                                    <p:anim calcmode="lin" valueType="num">
                                      <p:cBhvr additive="base">
                                        <p:cTn id="123" dur="500" fill="hold"/>
                                        <p:tgtEl>
                                          <p:spTgt spid="30761"/>
                                        </p:tgtEl>
                                        <p:attrNameLst>
                                          <p:attrName>ppt_y</p:attrName>
                                        </p:attrNameLst>
                                      </p:cBhvr>
                                      <p:tavLst>
                                        <p:tav tm="0">
                                          <p:val>
                                            <p:strVal val="1+#ppt_h/2"/>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2" fill="hold" grpId="0" nodeType="clickEffect">
                                  <p:stCondLst>
                                    <p:cond delay="0"/>
                                  </p:stCondLst>
                                  <p:childTnLst>
                                    <p:set>
                                      <p:cBhvr>
                                        <p:cTn id="127" dur="1" fill="hold">
                                          <p:stCondLst>
                                            <p:cond delay="0"/>
                                          </p:stCondLst>
                                        </p:cTn>
                                        <p:tgtEl>
                                          <p:spTgt spid="30734">
                                            <p:txEl>
                                              <p:pRg st="0" end="0"/>
                                            </p:txEl>
                                          </p:spTgt>
                                        </p:tgtEl>
                                        <p:attrNameLst>
                                          <p:attrName>style.visibility</p:attrName>
                                        </p:attrNameLst>
                                      </p:cBhvr>
                                      <p:to>
                                        <p:strVal val="visible"/>
                                      </p:to>
                                    </p:set>
                                    <p:anim calcmode="lin" valueType="num">
                                      <p:cBhvr additive="base">
                                        <p:cTn id="128" dur="500" fill="hold"/>
                                        <p:tgtEl>
                                          <p:spTgt spid="30734">
                                            <p:txEl>
                                              <p:pRg st="0" end="0"/>
                                            </p:txEl>
                                          </p:spTgt>
                                        </p:tgtEl>
                                        <p:attrNameLst>
                                          <p:attrName>ppt_x</p:attrName>
                                        </p:attrNameLst>
                                      </p:cBhvr>
                                      <p:tavLst>
                                        <p:tav tm="0">
                                          <p:val>
                                            <p:strVal val="1+#ppt_w/2"/>
                                          </p:val>
                                        </p:tav>
                                        <p:tav tm="100000">
                                          <p:val>
                                            <p:strVal val="#ppt_x"/>
                                          </p:val>
                                        </p:tav>
                                      </p:tavLst>
                                    </p:anim>
                                    <p:anim calcmode="lin" valueType="num">
                                      <p:cBhvr additive="base">
                                        <p:cTn id="129" dur="500" fill="hold"/>
                                        <p:tgtEl>
                                          <p:spTgt spid="307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6"/>
                                            </p:cond>
                                          </p:stCondLst>
                                          <p:endCondLst>
                                            <p:cond evt="onStopAudio" delay="0">
                                              <p:tgtEl>
                                                <p:sldTgt/>
                                              </p:tgtEl>
                                            </p:cond>
                                          </p:endCondLst>
                                        </p:cTn>
                                        <p:tgtEl>
                                          <p:sndTgt r:embed="rId3" name="CARBRAKE.WAV"/>
                                        </p:tgtEl>
                                      </p:cMediaNode>
                                    </p:audio>
                                  </p:subTnLst>
                                </p:cTn>
                              </p:par>
                            </p:childTnLst>
                          </p:cTn>
                        </p:par>
                      </p:childTnLst>
                    </p:cTn>
                  </p:par>
                  <p:par>
                    <p:cTn id="130" fill="hold" nodeType="clickPar">
                      <p:stCondLst>
                        <p:cond delay="indefinite"/>
                      </p:stCondLst>
                      <p:childTnLst>
                        <p:par>
                          <p:cTn id="131" fill="hold" nodeType="withGroup">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30735"/>
                                        </p:tgtEl>
                                        <p:attrNameLst>
                                          <p:attrName>style.visibility</p:attrName>
                                        </p:attrNameLst>
                                      </p:cBhvr>
                                      <p:to>
                                        <p:strVal val="visible"/>
                                      </p:to>
                                    </p:set>
                                    <p:animEffect transition="in" filter="blinds(horizontal)">
                                      <p:cBhvr>
                                        <p:cTn id="134" dur="500"/>
                                        <p:tgtEl>
                                          <p:spTgt spid="30735"/>
                                        </p:tgtEl>
                                      </p:cBhvr>
                                    </p:animEffect>
                                  </p:childTnLst>
                                  <p:subTnLst>
                                    <p:audio>
                                      <p:cMediaNode>
                                        <p:cTn display="0" masterRel="sameClick">
                                          <p:stCondLst>
                                            <p:cond evt="begin" delay="0">
                                              <p:tn val="132"/>
                                            </p:cond>
                                          </p:stCondLst>
                                          <p:endCondLst>
                                            <p:cond evt="onStopAudio" delay="0">
                                              <p:tgtEl>
                                                <p:sldTgt/>
                                              </p:tgtEl>
                                            </p:cond>
                                          </p:endCondLst>
                                        </p:cTn>
                                        <p:tgtEl>
                                          <p:sndTgt r:embed="rId5" name="CHIMES.WAV"/>
                                        </p:tgtEl>
                                      </p:cMediaNode>
                                    </p:audio>
                                  </p:sub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1" fill="hold" grpId="0" nodeType="clickEffect">
                                  <p:stCondLst>
                                    <p:cond delay="0"/>
                                  </p:stCondLst>
                                  <p:iterate type="wd">
                                    <p:tmPct val="100000"/>
                                  </p:iterate>
                                  <p:childTnLst>
                                    <p:set>
                                      <p:cBhvr>
                                        <p:cTn id="138" dur="1" fill="hold">
                                          <p:stCondLst>
                                            <p:cond delay="0"/>
                                          </p:stCondLst>
                                        </p:cTn>
                                        <p:tgtEl>
                                          <p:spTgt spid="30736">
                                            <p:txEl>
                                              <p:pRg st="0" end="0"/>
                                            </p:txEl>
                                          </p:spTgt>
                                        </p:tgtEl>
                                        <p:attrNameLst>
                                          <p:attrName>style.visibility</p:attrName>
                                        </p:attrNameLst>
                                      </p:cBhvr>
                                      <p:to>
                                        <p:strVal val="visible"/>
                                      </p:to>
                                    </p:set>
                                    <p:anim calcmode="lin" valueType="num">
                                      <p:cBhvr additive="base">
                                        <p:cTn id="139" dur="300" fill="hold"/>
                                        <p:tgtEl>
                                          <p:spTgt spid="30736">
                                            <p:txEl>
                                              <p:pRg st="0" end="0"/>
                                            </p:txEl>
                                          </p:spTgt>
                                        </p:tgtEl>
                                        <p:attrNameLst>
                                          <p:attrName>ppt_x</p:attrName>
                                        </p:attrNameLst>
                                      </p:cBhvr>
                                      <p:tavLst>
                                        <p:tav tm="0">
                                          <p:val>
                                            <p:strVal val="#ppt_x"/>
                                          </p:val>
                                        </p:tav>
                                        <p:tav tm="100000">
                                          <p:val>
                                            <p:strVal val="#ppt_x"/>
                                          </p:val>
                                        </p:tav>
                                      </p:tavLst>
                                    </p:anim>
                                    <p:anim calcmode="lin" valueType="num">
                                      <p:cBhvr additive="base">
                                        <p:cTn id="140" dur="300" fill="hold"/>
                                        <p:tgtEl>
                                          <p:spTgt spid="3073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1" fill="hold" grpId="0" nodeType="clickEffect">
                                  <p:stCondLst>
                                    <p:cond delay="0"/>
                                  </p:stCondLst>
                                  <p:childTnLst>
                                    <p:set>
                                      <p:cBhvr>
                                        <p:cTn id="144" dur="1" fill="hold">
                                          <p:stCondLst>
                                            <p:cond delay="0"/>
                                          </p:stCondLst>
                                        </p:cTn>
                                        <p:tgtEl>
                                          <p:spTgt spid="30737"/>
                                        </p:tgtEl>
                                        <p:attrNameLst>
                                          <p:attrName>style.visibility</p:attrName>
                                        </p:attrNameLst>
                                      </p:cBhvr>
                                      <p:to>
                                        <p:strVal val="visible"/>
                                      </p:to>
                                    </p:set>
                                    <p:anim calcmode="lin" valueType="num">
                                      <p:cBhvr additive="base">
                                        <p:cTn id="145" dur="500" fill="hold"/>
                                        <p:tgtEl>
                                          <p:spTgt spid="30737"/>
                                        </p:tgtEl>
                                        <p:attrNameLst>
                                          <p:attrName>ppt_x</p:attrName>
                                        </p:attrNameLst>
                                      </p:cBhvr>
                                      <p:tavLst>
                                        <p:tav tm="0">
                                          <p:val>
                                            <p:strVal val="#ppt_x"/>
                                          </p:val>
                                        </p:tav>
                                        <p:tav tm="100000">
                                          <p:val>
                                            <p:strVal val="#ppt_x"/>
                                          </p:val>
                                        </p:tav>
                                      </p:tavLst>
                                    </p:anim>
                                    <p:anim calcmode="lin" valueType="num">
                                      <p:cBhvr additive="base">
                                        <p:cTn id="146" dur="500" fill="hold"/>
                                        <p:tgtEl>
                                          <p:spTgt spid="30737"/>
                                        </p:tgtEl>
                                        <p:attrNameLst>
                                          <p:attrName>ppt_y</p:attrName>
                                        </p:attrNameLst>
                                      </p:cBhvr>
                                      <p:tavLst>
                                        <p:tav tm="0">
                                          <p:val>
                                            <p:strVal val="0-#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2" fill="hold" nodeType="clickEffect">
                                  <p:stCondLst>
                                    <p:cond delay="0"/>
                                  </p:stCondLst>
                                  <p:childTnLst>
                                    <p:set>
                                      <p:cBhvr>
                                        <p:cTn id="150" dur="1" fill="hold">
                                          <p:stCondLst>
                                            <p:cond delay="0"/>
                                          </p:stCondLst>
                                        </p:cTn>
                                        <p:tgtEl>
                                          <p:spTgt spid="30747"/>
                                        </p:tgtEl>
                                        <p:attrNameLst>
                                          <p:attrName>style.visibility</p:attrName>
                                        </p:attrNameLst>
                                      </p:cBhvr>
                                      <p:to>
                                        <p:strVal val="visible"/>
                                      </p:to>
                                    </p:set>
                                    <p:anim calcmode="lin" valueType="num">
                                      <p:cBhvr additive="base">
                                        <p:cTn id="151" dur="500" fill="hold"/>
                                        <p:tgtEl>
                                          <p:spTgt spid="30747"/>
                                        </p:tgtEl>
                                        <p:attrNameLst>
                                          <p:attrName>ppt_x</p:attrName>
                                        </p:attrNameLst>
                                      </p:cBhvr>
                                      <p:tavLst>
                                        <p:tav tm="0">
                                          <p:val>
                                            <p:strVal val="1+#ppt_w/2"/>
                                          </p:val>
                                        </p:tav>
                                        <p:tav tm="100000">
                                          <p:val>
                                            <p:strVal val="#ppt_x"/>
                                          </p:val>
                                        </p:tav>
                                      </p:tavLst>
                                    </p:anim>
                                    <p:anim calcmode="lin" valueType="num">
                                      <p:cBhvr additive="base">
                                        <p:cTn id="152" dur="500" fill="hold"/>
                                        <p:tgtEl>
                                          <p:spTgt spid="307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9"/>
                                            </p:cond>
                                          </p:stCondLst>
                                          <p:endCondLst>
                                            <p:cond evt="onStopAudio" delay="0">
                                              <p:tgtEl>
                                                <p:sldTgt/>
                                              </p:tgtEl>
                                            </p:cond>
                                          </p:endCondLst>
                                        </p:cTn>
                                        <p:tgtEl>
                                          <p:sndTgt r:embed="rId3" name="CARBRAKE.WAV"/>
                                        </p:tgtEl>
                                      </p:cMediaNode>
                                    </p:audio>
                                  </p:sub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1" fill="hold" grpId="0" nodeType="clickEffect">
                                  <p:stCondLst>
                                    <p:cond delay="0"/>
                                  </p:stCondLst>
                                  <p:childTnLst>
                                    <p:set>
                                      <p:cBhvr>
                                        <p:cTn id="156" dur="1" fill="hold">
                                          <p:stCondLst>
                                            <p:cond delay="0"/>
                                          </p:stCondLst>
                                        </p:cTn>
                                        <p:tgtEl>
                                          <p:spTgt spid="30741"/>
                                        </p:tgtEl>
                                        <p:attrNameLst>
                                          <p:attrName>style.visibility</p:attrName>
                                        </p:attrNameLst>
                                      </p:cBhvr>
                                      <p:to>
                                        <p:strVal val="visible"/>
                                      </p:to>
                                    </p:set>
                                    <p:anim calcmode="lin" valueType="num">
                                      <p:cBhvr additive="base">
                                        <p:cTn id="157" dur="500" fill="hold"/>
                                        <p:tgtEl>
                                          <p:spTgt spid="30741"/>
                                        </p:tgtEl>
                                        <p:attrNameLst>
                                          <p:attrName>ppt_x</p:attrName>
                                        </p:attrNameLst>
                                      </p:cBhvr>
                                      <p:tavLst>
                                        <p:tav tm="0">
                                          <p:val>
                                            <p:strVal val="#ppt_x"/>
                                          </p:val>
                                        </p:tav>
                                        <p:tav tm="100000">
                                          <p:val>
                                            <p:strVal val="#ppt_x"/>
                                          </p:val>
                                        </p:tav>
                                      </p:tavLst>
                                    </p:anim>
                                    <p:anim calcmode="lin" valueType="num">
                                      <p:cBhvr additive="base">
                                        <p:cTn id="158" dur="500" fill="hold"/>
                                        <p:tgtEl>
                                          <p:spTgt spid="30741"/>
                                        </p:tgtEl>
                                        <p:attrNameLst>
                                          <p:attrName>ppt_y</p:attrName>
                                        </p:attrNameLst>
                                      </p:cBhvr>
                                      <p:tavLst>
                                        <p:tav tm="0">
                                          <p:val>
                                            <p:strVal val="0-#ppt_h/2"/>
                                          </p:val>
                                        </p:tav>
                                        <p:tav tm="100000">
                                          <p:val>
                                            <p:strVal val="#ppt_y"/>
                                          </p:val>
                                        </p:tav>
                                      </p:tavLst>
                                    </p:anim>
                                  </p:childTnLst>
                                </p:cTn>
                              </p:par>
                              <p:par>
                                <p:cTn id="159" presetID="2" presetClass="entr" presetSubtype="1" fill="hold" grpId="0" nodeType="withEffect">
                                  <p:stCondLst>
                                    <p:cond delay="0"/>
                                  </p:stCondLst>
                                  <p:childTnLst>
                                    <p:set>
                                      <p:cBhvr>
                                        <p:cTn id="160" dur="1" fill="hold">
                                          <p:stCondLst>
                                            <p:cond delay="0"/>
                                          </p:stCondLst>
                                        </p:cTn>
                                        <p:tgtEl>
                                          <p:spTgt spid="30740"/>
                                        </p:tgtEl>
                                        <p:attrNameLst>
                                          <p:attrName>style.visibility</p:attrName>
                                        </p:attrNameLst>
                                      </p:cBhvr>
                                      <p:to>
                                        <p:strVal val="visible"/>
                                      </p:to>
                                    </p:set>
                                    <p:anim calcmode="lin" valueType="num">
                                      <p:cBhvr additive="base">
                                        <p:cTn id="161" dur="500" fill="hold"/>
                                        <p:tgtEl>
                                          <p:spTgt spid="30740"/>
                                        </p:tgtEl>
                                        <p:attrNameLst>
                                          <p:attrName>ppt_x</p:attrName>
                                        </p:attrNameLst>
                                      </p:cBhvr>
                                      <p:tavLst>
                                        <p:tav tm="0">
                                          <p:val>
                                            <p:strVal val="#ppt_x"/>
                                          </p:val>
                                        </p:tav>
                                        <p:tav tm="100000">
                                          <p:val>
                                            <p:strVal val="#ppt_x"/>
                                          </p:val>
                                        </p:tav>
                                      </p:tavLst>
                                    </p:anim>
                                    <p:anim calcmode="lin" valueType="num">
                                      <p:cBhvr additive="base">
                                        <p:cTn id="162" dur="500" fill="hold"/>
                                        <p:tgtEl>
                                          <p:spTgt spid="30740"/>
                                        </p:tgtEl>
                                        <p:attrNameLst>
                                          <p:attrName>ppt_y</p:attrName>
                                        </p:attrNameLst>
                                      </p:cBhvr>
                                      <p:tavLst>
                                        <p:tav tm="0">
                                          <p:val>
                                            <p:strVal val="0-#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30748"/>
                                        </p:tgtEl>
                                        <p:attrNameLst>
                                          <p:attrName>style.visibility</p:attrName>
                                        </p:attrNameLst>
                                      </p:cBhvr>
                                      <p:to>
                                        <p:strVal val="visible"/>
                                      </p:to>
                                    </p:set>
                                    <p:anim calcmode="lin" valueType="num">
                                      <p:cBhvr additive="base">
                                        <p:cTn id="167" dur="500" fill="hold"/>
                                        <p:tgtEl>
                                          <p:spTgt spid="30748"/>
                                        </p:tgtEl>
                                        <p:attrNameLst>
                                          <p:attrName>ppt_x</p:attrName>
                                        </p:attrNameLst>
                                      </p:cBhvr>
                                      <p:tavLst>
                                        <p:tav tm="0">
                                          <p:val>
                                            <p:strVal val="#ppt_x"/>
                                          </p:val>
                                        </p:tav>
                                        <p:tav tm="100000">
                                          <p:val>
                                            <p:strVal val="#ppt_x"/>
                                          </p:val>
                                        </p:tav>
                                      </p:tavLst>
                                    </p:anim>
                                    <p:anim calcmode="lin" valueType="num">
                                      <p:cBhvr additive="base">
                                        <p:cTn id="168" dur="500" fill="hold"/>
                                        <p:tgtEl>
                                          <p:spTgt spid="30748"/>
                                        </p:tgtEl>
                                        <p:attrNameLst>
                                          <p:attrName>ppt_y</p:attrName>
                                        </p:attrNameLst>
                                      </p:cBhvr>
                                      <p:tavLst>
                                        <p:tav tm="0">
                                          <p:val>
                                            <p:strVal val="0-#ppt_h/2"/>
                                          </p:val>
                                        </p:tav>
                                        <p:tav tm="100000">
                                          <p:val>
                                            <p:strVal val="#ppt_y"/>
                                          </p:val>
                                        </p:tav>
                                      </p:tavLst>
                                    </p:anim>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 presetClass="entr" presetSubtype="1" fill="hold" nodeType="clickEffect">
                                  <p:stCondLst>
                                    <p:cond delay="0"/>
                                  </p:stCondLst>
                                  <p:childTnLst>
                                    <p:set>
                                      <p:cBhvr>
                                        <p:cTn id="172" dur="1" fill="hold">
                                          <p:stCondLst>
                                            <p:cond delay="0"/>
                                          </p:stCondLst>
                                        </p:cTn>
                                        <p:tgtEl>
                                          <p:spTgt spid="30739"/>
                                        </p:tgtEl>
                                        <p:attrNameLst>
                                          <p:attrName>style.visibility</p:attrName>
                                        </p:attrNameLst>
                                      </p:cBhvr>
                                      <p:to>
                                        <p:strVal val="visible"/>
                                      </p:to>
                                    </p:set>
                                    <p:anim calcmode="lin" valueType="num">
                                      <p:cBhvr additive="base">
                                        <p:cTn id="173" dur="500" fill="hold"/>
                                        <p:tgtEl>
                                          <p:spTgt spid="30739"/>
                                        </p:tgtEl>
                                        <p:attrNameLst>
                                          <p:attrName>ppt_x</p:attrName>
                                        </p:attrNameLst>
                                      </p:cBhvr>
                                      <p:tavLst>
                                        <p:tav tm="0">
                                          <p:val>
                                            <p:strVal val="#ppt_x"/>
                                          </p:val>
                                        </p:tav>
                                        <p:tav tm="100000">
                                          <p:val>
                                            <p:strVal val="#ppt_x"/>
                                          </p:val>
                                        </p:tav>
                                      </p:tavLst>
                                    </p:anim>
                                    <p:anim calcmode="lin" valueType="num">
                                      <p:cBhvr additive="base">
                                        <p:cTn id="174" dur="500" fill="hold"/>
                                        <p:tgtEl>
                                          <p:spTgt spid="30739"/>
                                        </p:tgtEl>
                                        <p:attrNameLst>
                                          <p:attrName>ppt_y</p:attrName>
                                        </p:attrNameLst>
                                      </p:cBhvr>
                                      <p:tavLst>
                                        <p:tav tm="0">
                                          <p:val>
                                            <p:strVal val="0-#ppt_h/2"/>
                                          </p:val>
                                        </p:tav>
                                        <p:tav tm="100000">
                                          <p:val>
                                            <p:strVal val="#ppt_y"/>
                                          </p:val>
                                        </p:tav>
                                      </p:tavLst>
                                    </p:anim>
                                  </p:childTnLst>
                                </p:cTn>
                              </p:par>
                            </p:childTnLst>
                          </p:cTn>
                        </p:par>
                      </p:childTnLst>
                    </p:cTn>
                  </p:par>
                  <p:par>
                    <p:cTn id="175" fill="hold" nodeType="clickPar">
                      <p:stCondLst>
                        <p:cond delay="indefinite"/>
                      </p:stCondLst>
                      <p:childTnLst>
                        <p:par>
                          <p:cTn id="176" fill="hold" nodeType="withGroup">
                            <p:stCondLst>
                              <p:cond delay="0"/>
                            </p:stCondLst>
                            <p:childTnLst>
                              <p:par>
                                <p:cTn id="177" presetID="2" presetClass="entr" presetSubtype="1" fill="hold" grpId="0" nodeType="clickEffect">
                                  <p:stCondLst>
                                    <p:cond delay="0"/>
                                  </p:stCondLst>
                                  <p:childTnLst>
                                    <p:set>
                                      <p:cBhvr>
                                        <p:cTn id="178" dur="1" fill="hold">
                                          <p:stCondLst>
                                            <p:cond delay="0"/>
                                          </p:stCondLst>
                                        </p:cTn>
                                        <p:tgtEl>
                                          <p:spTgt spid="30750"/>
                                        </p:tgtEl>
                                        <p:attrNameLst>
                                          <p:attrName>style.visibility</p:attrName>
                                        </p:attrNameLst>
                                      </p:cBhvr>
                                      <p:to>
                                        <p:strVal val="visible"/>
                                      </p:to>
                                    </p:set>
                                    <p:anim calcmode="lin" valueType="num">
                                      <p:cBhvr additive="base">
                                        <p:cTn id="179" dur="500" fill="hold"/>
                                        <p:tgtEl>
                                          <p:spTgt spid="30750"/>
                                        </p:tgtEl>
                                        <p:attrNameLst>
                                          <p:attrName>ppt_x</p:attrName>
                                        </p:attrNameLst>
                                      </p:cBhvr>
                                      <p:tavLst>
                                        <p:tav tm="0">
                                          <p:val>
                                            <p:strVal val="#ppt_x"/>
                                          </p:val>
                                        </p:tav>
                                        <p:tav tm="100000">
                                          <p:val>
                                            <p:strVal val="#ppt_x"/>
                                          </p:val>
                                        </p:tav>
                                      </p:tavLst>
                                    </p:anim>
                                    <p:anim calcmode="lin" valueType="num">
                                      <p:cBhvr additive="base">
                                        <p:cTn id="180" dur="500" fill="hold"/>
                                        <p:tgtEl>
                                          <p:spTgt spid="30750"/>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p:stCondLst>
                                    <p:cond delay="0"/>
                                  </p:stCondLst>
                                  <p:childTnLst>
                                    <p:set>
                                      <p:cBhvr>
                                        <p:cTn id="182" dur="1" fill="hold">
                                          <p:stCondLst>
                                            <p:cond delay="0"/>
                                          </p:stCondLst>
                                        </p:cTn>
                                        <p:tgtEl>
                                          <p:spTgt spid="30749"/>
                                        </p:tgtEl>
                                        <p:attrNameLst>
                                          <p:attrName>style.visibility</p:attrName>
                                        </p:attrNameLst>
                                      </p:cBhvr>
                                      <p:to>
                                        <p:strVal val="visible"/>
                                      </p:to>
                                    </p:set>
                                    <p:anim calcmode="lin" valueType="num">
                                      <p:cBhvr additive="base">
                                        <p:cTn id="183" dur="500" fill="hold"/>
                                        <p:tgtEl>
                                          <p:spTgt spid="30749"/>
                                        </p:tgtEl>
                                        <p:attrNameLst>
                                          <p:attrName>ppt_x</p:attrName>
                                        </p:attrNameLst>
                                      </p:cBhvr>
                                      <p:tavLst>
                                        <p:tav tm="0">
                                          <p:val>
                                            <p:strVal val="#ppt_x"/>
                                          </p:val>
                                        </p:tav>
                                        <p:tav tm="100000">
                                          <p:val>
                                            <p:strVal val="#ppt_x"/>
                                          </p:val>
                                        </p:tav>
                                      </p:tavLst>
                                    </p:anim>
                                    <p:anim calcmode="lin" valueType="num">
                                      <p:cBhvr additive="base">
                                        <p:cTn id="184" dur="500" fill="hold"/>
                                        <p:tgtEl>
                                          <p:spTgt spid="30749"/>
                                        </p:tgtEl>
                                        <p:attrNameLst>
                                          <p:attrName>ppt_y</p:attrName>
                                        </p:attrNameLst>
                                      </p:cBhvr>
                                      <p:tavLst>
                                        <p:tav tm="0">
                                          <p:val>
                                            <p:strVal val="0-#ppt_h/2"/>
                                          </p:val>
                                        </p:tav>
                                        <p:tav tm="100000">
                                          <p:val>
                                            <p:strVal val="#ppt_y"/>
                                          </p:val>
                                        </p:tav>
                                      </p:tavLst>
                                    </p:anim>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 presetClass="entr" presetSubtype="1" fill="hold" grpId="0" nodeType="clickEffect">
                                  <p:stCondLst>
                                    <p:cond delay="0"/>
                                  </p:stCondLst>
                                  <p:childTnLst>
                                    <p:set>
                                      <p:cBhvr>
                                        <p:cTn id="188" dur="1" fill="hold">
                                          <p:stCondLst>
                                            <p:cond delay="0"/>
                                          </p:stCondLst>
                                        </p:cTn>
                                        <p:tgtEl>
                                          <p:spTgt spid="30751"/>
                                        </p:tgtEl>
                                        <p:attrNameLst>
                                          <p:attrName>style.visibility</p:attrName>
                                        </p:attrNameLst>
                                      </p:cBhvr>
                                      <p:to>
                                        <p:strVal val="visible"/>
                                      </p:to>
                                    </p:set>
                                    <p:anim calcmode="lin" valueType="num">
                                      <p:cBhvr additive="base">
                                        <p:cTn id="189" dur="500" fill="hold"/>
                                        <p:tgtEl>
                                          <p:spTgt spid="30751"/>
                                        </p:tgtEl>
                                        <p:attrNameLst>
                                          <p:attrName>ppt_x</p:attrName>
                                        </p:attrNameLst>
                                      </p:cBhvr>
                                      <p:tavLst>
                                        <p:tav tm="0">
                                          <p:val>
                                            <p:strVal val="#ppt_x"/>
                                          </p:val>
                                        </p:tav>
                                        <p:tav tm="100000">
                                          <p:val>
                                            <p:strVal val="#ppt_x"/>
                                          </p:val>
                                        </p:tav>
                                      </p:tavLst>
                                    </p:anim>
                                    <p:anim calcmode="lin" valueType="num">
                                      <p:cBhvr additive="base">
                                        <p:cTn id="190" dur="500" fill="hold"/>
                                        <p:tgtEl>
                                          <p:spTgt spid="30751"/>
                                        </p:tgtEl>
                                        <p:attrNameLst>
                                          <p:attrName>ppt_y</p:attrName>
                                        </p:attrNameLst>
                                      </p:cBhvr>
                                      <p:tavLst>
                                        <p:tav tm="0">
                                          <p:val>
                                            <p:strVal val="0-#ppt_h/2"/>
                                          </p:val>
                                        </p:tav>
                                        <p:tav tm="100000">
                                          <p:val>
                                            <p:strVal val="#ppt_y"/>
                                          </p:val>
                                        </p:tav>
                                      </p:tavLst>
                                    </p:anim>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 presetClass="entr" presetSubtype="1" fill="hold" nodeType="clickEffect">
                                  <p:stCondLst>
                                    <p:cond delay="0"/>
                                  </p:stCondLst>
                                  <p:childTnLst>
                                    <p:set>
                                      <p:cBhvr>
                                        <p:cTn id="194" dur="1" fill="hold">
                                          <p:stCondLst>
                                            <p:cond delay="0"/>
                                          </p:stCondLst>
                                        </p:cTn>
                                        <p:tgtEl>
                                          <p:spTgt spid="30752"/>
                                        </p:tgtEl>
                                        <p:attrNameLst>
                                          <p:attrName>style.visibility</p:attrName>
                                        </p:attrNameLst>
                                      </p:cBhvr>
                                      <p:to>
                                        <p:strVal val="visible"/>
                                      </p:to>
                                    </p:set>
                                    <p:anim calcmode="lin" valueType="num">
                                      <p:cBhvr additive="base">
                                        <p:cTn id="195" dur="500" fill="hold"/>
                                        <p:tgtEl>
                                          <p:spTgt spid="30752"/>
                                        </p:tgtEl>
                                        <p:attrNameLst>
                                          <p:attrName>ppt_x</p:attrName>
                                        </p:attrNameLst>
                                      </p:cBhvr>
                                      <p:tavLst>
                                        <p:tav tm="0">
                                          <p:val>
                                            <p:strVal val="#ppt_x"/>
                                          </p:val>
                                        </p:tav>
                                        <p:tav tm="100000">
                                          <p:val>
                                            <p:strVal val="#ppt_x"/>
                                          </p:val>
                                        </p:tav>
                                      </p:tavLst>
                                    </p:anim>
                                    <p:anim calcmode="lin" valueType="num">
                                      <p:cBhvr additive="base">
                                        <p:cTn id="196" dur="500" fill="hold"/>
                                        <p:tgtEl>
                                          <p:spTgt spid="30752"/>
                                        </p:tgtEl>
                                        <p:attrNameLst>
                                          <p:attrName>ppt_y</p:attrName>
                                        </p:attrNameLst>
                                      </p:cBhvr>
                                      <p:tavLst>
                                        <p:tav tm="0">
                                          <p:val>
                                            <p:strVal val="0-#ppt_h/2"/>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 presetClass="entr" presetSubtype="1" fill="hold" grpId="0" nodeType="clickEffect">
                                  <p:stCondLst>
                                    <p:cond delay="0"/>
                                  </p:stCondLst>
                                  <p:childTnLst>
                                    <p:set>
                                      <p:cBhvr>
                                        <p:cTn id="200" dur="1" fill="hold">
                                          <p:stCondLst>
                                            <p:cond delay="0"/>
                                          </p:stCondLst>
                                        </p:cTn>
                                        <p:tgtEl>
                                          <p:spTgt spid="30754"/>
                                        </p:tgtEl>
                                        <p:attrNameLst>
                                          <p:attrName>style.visibility</p:attrName>
                                        </p:attrNameLst>
                                      </p:cBhvr>
                                      <p:to>
                                        <p:strVal val="visible"/>
                                      </p:to>
                                    </p:set>
                                    <p:anim calcmode="lin" valueType="num">
                                      <p:cBhvr additive="base">
                                        <p:cTn id="201" dur="500" fill="hold"/>
                                        <p:tgtEl>
                                          <p:spTgt spid="30754"/>
                                        </p:tgtEl>
                                        <p:attrNameLst>
                                          <p:attrName>ppt_x</p:attrName>
                                        </p:attrNameLst>
                                      </p:cBhvr>
                                      <p:tavLst>
                                        <p:tav tm="0">
                                          <p:val>
                                            <p:strVal val="#ppt_x"/>
                                          </p:val>
                                        </p:tav>
                                        <p:tav tm="100000">
                                          <p:val>
                                            <p:strVal val="#ppt_x"/>
                                          </p:val>
                                        </p:tav>
                                      </p:tavLst>
                                    </p:anim>
                                    <p:anim calcmode="lin" valueType="num">
                                      <p:cBhvr additive="base">
                                        <p:cTn id="202" dur="500" fill="hold"/>
                                        <p:tgtEl>
                                          <p:spTgt spid="30754"/>
                                        </p:tgtEl>
                                        <p:attrNameLst>
                                          <p:attrName>ppt_y</p:attrName>
                                        </p:attrNameLst>
                                      </p:cBhvr>
                                      <p:tavLst>
                                        <p:tav tm="0">
                                          <p:val>
                                            <p:strVal val="0-#ppt_h/2"/>
                                          </p:val>
                                        </p:tav>
                                        <p:tav tm="100000">
                                          <p:val>
                                            <p:strVal val="#ppt_y"/>
                                          </p:val>
                                        </p:tav>
                                      </p:tavLst>
                                    </p:anim>
                                  </p:childTnLst>
                                </p:cTn>
                              </p:par>
                              <p:par>
                                <p:cTn id="203" presetID="2" presetClass="entr" presetSubtype="1" fill="hold" grpId="0" nodeType="withEffect">
                                  <p:stCondLst>
                                    <p:cond delay="0"/>
                                  </p:stCondLst>
                                  <p:childTnLst>
                                    <p:set>
                                      <p:cBhvr>
                                        <p:cTn id="204" dur="1" fill="hold">
                                          <p:stCondLst>
                                            <p:cond delay="0"/>
                                          </p:stCondLst>
                                        </p:cTn>
                                        <p:tgtEl>
                                          <p:spTgt spid="30753"/>
                                        </p:tgtEl>
                                        <p:attrNameLst>
                                          <p:attrName>style.visibility</p:attrName>
                                        </p:attrNameLst>
                                      </p:cBhvr>
                                      <p:to>
                                        <p:strVal val="visible"/>
                                      </p:to>
                                    </p:set>
                                    <p:anim calcmode="lin" valueType="num">
                                      <p:cBhvr additive="base">
                                        <p:cTn id="205" dur="500" fill="hold"/>
                                        <p:tgtEl>
                                          <p:spTgt spid="30753"/>
                                        </p:tgtEl>
                                        <p:attrNameLst>
                                          <p:attrName>ppt_x</p:attrName>
                                        </p:attrNameLst>
                                      </p:cBhvr>
                                      <p:tavLst>
                                        <p:tav tm="0">
                                          <p:val>
                                            <p:strVal val="#ppt_x"/>
                                          </p:val>
                                        </p:tav>
                                        <p:tav tm="100000">
                                          <p:val>
                                            <p:strVal val="#ppt_x"/>
                                          </p:val>
                                        </p:tav>
                                      </p:tavLst>
                                    </p:anim>
                                    <p:anim calcmode="lin" valueType="num">
                                      <p:cBhvr additive="base">
                                        <p:cTn id="206" dur="500" fill="hold"/>
                                        <p:tgtEl>
                                          <p:spTgt spid="30753"/>
                                        </p:tgtEl>
                                        <p:attrNameLst>
                                          <p:attrName>ppt_y</p:attrName>
                                        </p:attrNameLst>
                                      </p:cBhvr>
                                      <p:tavLst>
                                        <p:tav tm="0">
                                          <p:val>
                                            <p:strVal val="0-#ppt_h/2"/>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2" fill="hold" grpId="0" nodeType="clickEffect">
                                  <p:stCondLst>
                                    <p:cond delay="0"/>
                                  </p:stCondLst>
                                  <p:childTnLst>
                                    <p:set>
                                      <p:cBhvr>
                                        <p:cTn id="210" dur="1" fill="hold">
                                          <p:stCondLst>
                                            <p:cond delay="0"/>
                                          </p:stCondLst>
                                        </p:cTn>
                                        <p:tgtEl>
                                          <p:spTgt spid="30742">
                                            <p:txEl>
                                              <p:pRg st="0" end="0"/>
                                            </p:txEl>
                                          </p:spTgt>
                                        </p:tgtEl>
                                        <p:attrNameLst>
                                          <p:attrName>style.visibility</p:attrName>
                                        </p:attrNameLst>
                                      </p:cBhvr>
                                      <p:to>
                                        <p:strVal val="visible"/>
                                      </p:to>
                                    </p:set>
                                    <p:anim calcmode="lin" valueType="num">
                                      <p:cBhvr additive="base">
                                        <p:cTn id="211" dur="500" fill="hold"/>
                                        <p:tgtEl>
                                          <p:spTgt spid="30742">
                                            <p:txEl>
                                              <p:pRg st="0" end="0"/>
                                            </p:txEl>
                                          </p:spTgt>
                                        </p:tgtEl>
                                        <p:attrNameLst>
                                          <p:attrName>ppt_x</p:attrName>
                                        </p:attrNameLst>
                                      </p:cBhvr>
                                      <p:tavLst>
                                        <p:tav tm="0">
                                          <p:val>
                                            <p:strVal val="1+#ppt_w/2"/>
                                          </p:val>
                                        </p:tav>
                                        <p:tav tm="100000">
                                          <p:val>
                                            <p:strVal val="#ppt_x"/>
                                          </p:val>
                                        </p:tav>
                                      </p:tavLst>
                                    </p:anim>
                                    <p:anim calcmode="lin" valueType="num">
                                      <p:cBhvr additive="base">
                                        <p:cTn id="212" dur="500" fill="hold"/>
                                        <p:tgtEl>
                                          <p:spTgt spid="3074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9"/>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P spid="30725" grpId="0" build="p" autoUpdateAnimBg="0"/>
      <p:bldP spid="30726" grpId="0" animBg="1"/>
      <p:bldP spid="30727" grpId="0" autoUpdateAnimBg="0"/>
      <p:bldP spid="30728" grpId="0" animBg="1"/>
      <p:bldP spid="30730" grpId="0" animBg="1"/>
      <p:bldP spid="30731" grpId="0" animBg="1"/>
      <p:bldP spid="30732" grpId="0" build="p" autoUpdateAnimBg="0"/>
      <p:bldP spid="30733" grpId="0" build="p" autoUpdateAnimBg="0"/>
      <p:bldP spid="30734" grpId="0" build="p" autoUpdateAnimBg="0"/>
      <p:bldP spid="30735" grpId="0" animBg="1"/>
      <p:bldP spid="30736" grpId="0" build="p" autoUpdateAnimBg="0"/>
      <p:bldP spid="30737" grpId="0" animBg="1"/>
      <p:bldP spid="30740" grpId="0" animBg="1"/>
      <p:bldP spid="30741" grpId="0" animBg="1"/>
      <p:bldP spid="30742" grpId="0" build="p" autoUpdateAnimBg="0"/>
      <p:bldP spid="30744" grpId="0" animBg="1"/>
      <p:bldP spid="30745" grpId="0" animBg="1"/>
      <p:bldP spid="30746" grpId="0" animBg="1"/>
      <p:bldP spid="30748" grpId="0" animBg="1"/>
      <p:bldP spid="30749" grpId="0" animBg="1"/>
      <p:bldP spid="30750" grpId="0" animBg="1"/>
      <p:bldP spid="30751" grpId="0" animBg="1"/>
      <p:bldP spid="30753" grpId="0" animBg="1"/>
      <p:bldP spid="30754" grpId="0" animBg="1"/>
      <p:bldP spid="30756" grpId="0"/>
      <p:bldP spid="30757" grpId="0"/>
      <p:bldP spid="30758" grpId="0"/>
      <p:bldP spid="30759" grpId="0"/>
      <p:bldP spid="30760" grpId="0"/>
      <p:bldP spid="30761" grpId="0"/>
      <p:bldP spid="307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r"/>
            <a:fld id="{7B691ABA-64B6-4AF8-A0AB-721D81B7028D}" type="slidenum">
              <a:rPr lang="en-US" altLang="en-US" sz="1400" b="0">
                <a:solidFill>
                  <a:srgbClr val="000000"/>
                </a:solidFill>
              </a:rPr>
              <a:pPr algn="r"/>
              <a:t>9</a:t>
            </a:fld>
            <a:endParaRPr lang="en-US" altLang="en-US" sz="1400" b="0">
              <a:solidFill>
                <a:srgbClr val="000000"/>
              </a:solidFill>
            </a:endParaRPr>
          </a:p>
        </p:txBody>
      </p:sp>
      <p:sp>
        <p:nvSpPr>
          <p:cNvPr id="15363" name="Text Box 2"/>
          <p:cNvSpPr txBox="1">
            <a:spLocks noChangeArrowheads="1"/>
          </p:cNvSpPr>
          <p:nvPr/>
        </p:nvSpPr>
        <p:spPr bwMode="auto">
          <a:xfrm>
            <a:off x="1905001" y="319089"/>
            <a:ext cx="84931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Aluminum is an active metal that when placed in hydrochloric acid produces hydrogen gas and aluminum chloride.  How many grams of aluminum chloride can be produced when 3.45 grams of aluminum are reacted with an excess of hydrochloric acid?</a:t>
            </a:r>
          </a:p>
        </p:txBody>
      </p:sp>
      <p:pic>
        <p:nvPicPr>
          <p:cNvPr id="17411" name="Picture 3" descr="an0079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191001"/>
            <a:ext cx="18669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AutoShape 4"/>
          <p:cNvSpPr>
            <a:spLocks noChangeArrowheads="1"/>
          </p:cNvSpPr>
          <p:nvPr/>
        </p:nvSpPr>
        <p:spPr bwMode="auto">
          <a:xfrm>
            <a:off x="4267200" y="4648200"/>
            <a:ext cx="3276600" cy="990600"/>
          </a:xfrm>
          <a:prstGeom prst="wedgeRoundRectCallout">
            <a:avLst>
              <a:gd name="adj1" fmla="val -86968"/>
              <a:gd name="adj2" fmla="val -481"/>
              <a:gd name="adj3" fmla="val 16667"/>
            </a:avLst>
          </a:prstGeom>
          <a:solidFill>
            <a:schemeClr val="accent1">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fontAlgn="base">
              <a:spcBef>
                <a:spcPct val="0"/>
              </a:spcBef>
              <a:spcAft>
                <a:spcPct val="0"/>
              </a:spcAft>
            </a:pPr>
            <a:r>
              <a:rPr lang="en-US" altLang="en-US">
                <a:solidFill>
                  <a:srgbClr val="000000"/>
                </a:solidFill>
              </a:rPr>
              <a:t>First write a balanced equation.</a:t>
            </a:r>
          </a:p>
        </p:txBody>
      </p:sp>
      <p:sp>
        <p:nvSpPr>
          <p:cNvPr id="17413" name="Text Box 5"/>
          <p:cNvSpPr txBox="1">
            <a:spLocks noChangeArrowheads="1"/>
          </p:cNvSpPr>
          <p:nvPr/>
        </p:nvSpPr>
        <p:spPr bwMode="auto">
          <a:xfrm>
            <a:off x="2895601" y="1905001"/>
            <a:ext cx="544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99"/>
                </a:solidFill>
              </a:rPr>
              <a:t>    Al(s)   +    HCl(aq)  </a:t>
            </a:r>
            <a:r>
              <a:rPr lang="en-US" altLang="en-US">
                <a:solidFill>
                  <a:srgbClr val="000099"/>
                </a:solidFill>
                <a:sym typeface="Wingdings" panose="05000000000000000000" pitchFamily="2" charset="2"/>
              </a:rPr>
              <a:t>    AlCl</a:t>
            </a:r>
            <a:r>
              <a:rPr lang="en-US" altLang="en-US" baseline="-25000">
                <a:solidFill>
                  <a:srgbClr val="000099"/>
                </a:solidFill>
                <a:sym typeface="Wingdings" panose="05000000000000000000" pitchFamily="2" charset="2"/>
              </a:rPr>
              <a:t>3</a:t>
            </a:r>
            <a:r>
              <a:rPr lang="en-US" altLang="en-US">
                <a:solidFill>
                  <a:srgbClr val="000099"/>
                </a:solidFill>
                <a:sym typeface="Wingdings" panose="05000000000000000000" pitchFamily="2" charset="2"/>
              </a:rPr>
              <a:t>(aq)   +       H</a:t>
            </a:r>
            <a:r>
              <a:rPr lang="en-US" altLang="en-US" baseline="-25000">
                <a:solidFill>
                  <a:srgbClr val="000099"/>
                </a:solidFill>
                <a:sym typeface="Wingdings" panose="05000000000000000000" pitchFamily="2" charset="2"/>
              </a:rPr>
              <a:t>2</a:t>
            </a:r>
            <a:r>
              <a:rPr lang="en-US" altLang="en-US">
                <a:solidFill>
                  <a:srgbClr val="000099"/>
                </a:solidFill>
                <a:sym typeface="Wingdings" panose="05000000000000000000" pitchFamily="2" charset="2"/>
              </a:rPr>
              <a:t>(g)</a:t>
            </a:r>
            <a:endParaRPr lang="en-US" altLang="en-US">
              <a:solidFill>
                <a:srgbClr val="000099"/>
              </a:solidFill>
            </a:endParaRPr>
          </a:p>
        </p:txBody>
      </p:sp>
      <p:sp>
        <p:nvSpPr>
          <p:cNvPr id="17414" name="Text Box 6"/>
          <p:cNvSpPr txBox="1">
            <a:spLocks noChangeArrowheads="1"/>
          </p:cNvSpPr>
          <p:nvPr/>
        </p:nvSpPr>
        <p:spPr bwMode="auto">
          <a:xfrm>
            <a:off x="2971800" y="1905001"/>
            <a:ext cx="518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50000"/>
              </a:spcBef>
              <a:spcAft>
                <a:spcPct val="0"/>
              </a:spcAft>
            </a:pPr>
            <a:r>
              <a:rPr lang="en-US" altLang="en-US">
                <a:solidFill>
                  <a:srgbClr val="FF0000"/>
                </a:solidFill>
              </a:rPr>
              <a:t>2                6                      2                          3</a:t>
            </a:r>
          </a:p>
        </p:txBody>
      </p:sp>
      <p:sp>
        <p:nvSpPr>
          <p:cNvPr id="15368" name="Text Box 7"/>
          <p:cNvSpPr txBox="1">
            <a:spLocks noChangeArrowheads="1"/>
          </p:cNvSpPr>
          <p:nvPr/>
        </p:nvSpPr>
        <p:spPr bwMode="auto">
          <a:xfrm>
            <a:off x="3941764" y="-15875"/>
            <a:ext cx="3221037" cy="396875"/>
          </a:xfrm>
          <a:prstGeom prst="rect">
            <a:avLst/>
          </a:prstGeom>
          <a:solidFill>
            <a:srgbClr val="FFFF00">
              <a:alpha val="6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fontAlgn="base">
              <a:spcBef>
                <a:spcPct val="0"/>
              </a:spcBef>
              <a:spcAft>
                <a:spcPct val="0"/>
              </a:spcAft>
            </a:pPr>
            <a:r>
              <a:rPr lang="en-US" altLang="en-US">
                <a:solidFill>
                  <a:srgbClr val="000000"/>
                </a:solidFill>
              </a:rPr>
              <a:t>Gram to Gram Conversions</a:t>
            </a:r>
          </a:p>
        </p:txBody>
      </p:sp>
    </p:spTree>
    <p:extLst>
      <p:ext uri="{BB962C8B-B14F-4D97-AF65-F5344CB8AC3E}">
        <p14:creationId xmlns:p14="http://schemas.microsoft.com/office/powerpoint/2010/main" val="1590580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4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4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7413">
                                            <p:txEl>
                                              <p:pRg st="0" end="0"/>
                                            </p:txEl>
                                          </p:spTgt>
                                        </p:tgtEl>
                                        <p:attrNameLst>
                                          <p:attrName>style.visibility</p:attrName>
                                        </p:attrNameLst>
                                      </p:cBhvr>
                                      <p:to>
                                        <p:strVal val="visible"/>
                                      </p:to>
                                    </p:set>
                                    <p:animEffect transition="in" filter="box(out)">
                                      <p:cBhvr>
                                        <p:cTn id="13" dur="500"/>
                                        <p:tgtEl>
                                          <p:spTgt spid="1741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iterate type="wd">
                                    <p:tmPct val="100000"/>
                                  </p:iterate>
                                  <p:childTnLst>
                                    <p:set>
                                      <p:cBhvr>
                                        <p:cTn id="17" dur="1" fill="hold">
                                          <p:stCondLst>
                                            <p:cond delay="0"/>
                                          </p:stCondLst>
                                        </p:cTn>
                                        <p:tgtEl>
                                          <p:spTgt spid="17414">
                                            <p:txEl>
                                              <p:pRg st="0" end="0"/>
                                            </p:txEl>
                                          </p:spTgt>
                                        </p:tgtEl>
                                        <p:attrNameLst>
                                          <p:attrName>style.visibility</p:attrName>
                                        </p:attrNameLst>
                                      </p:cBhvr>
                                      <p:to>
                                        <p:strVal val="visible"/>
                                      </p:to>
                                    </p:set>
                                    <p:anim calcmode="lin" valueType="num">
                                      <p:cBhvr additive="base">
                                        <p:cTn id="18" dur="300" fill="hold"/>
                                        <p:tgtEl>
                                          <p:spTgt spid="17414">
                                            <p:txEl>
                                              <p:pRg st="0" end="0"/>
                                            </p:txEl>
                                          </p:spTgt>
                                        </p:tgtEl>
                                        <p:attrNameLst>
                                          <p:attrName>ppt_x</p:attrName>
                                        </p:attrNameLst>
                                      </p:cBhvr>
                                      <p:tavLst>
                                        <p:tav tm="0">
                                          <p:val>
                                            <p:strVal val="#ppt_x"/>
                                          </p:val>
                                        </p:tav>
                                        <p:tav tm="100000">
                                          <p:val>
                                            <p:strVal val="#ppt_x"/>
                                          </p:val>
                                        </p:tav>
                                      </p:tavLst>
                                    </p:anim>
                                    <p:anim calcmode="lin" valueType="num">
                                      <p:cBhvr additive="base">
                                        <p:cTn id="19" dur="300" fill="hold"/>
                                        <p:tgtEl>
                                          <p:spTgt spid="1741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autoUpdateAnimBg="0"/>
      <p:bldP spid="17413" grpId="0" build="p" autoUpdateAnimBg="0"/>
      <p:bldP spid="17414"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10.xml><?xml version="1.0" encoding="utf-8"?>
<a:theme xmlns:a="http://schemas.openxmlformats.org/drawingml/2006/main" name="6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1130</TotalTime>
  <Words>1531</Words>
  <Application>Microsoft Office PowerPoint</Application>
  <PresentationFormat>Widescreen</PresentationFormat>
  <Paragraphs>267</Paragraphs>
  <Slides>24</Slides>
  <Notes>5</Notes>
  <HiddenSlides>0</HiddenSlides>
  <MMClips>0</MMClips>
  <ScaleCrop>false</ScaleCrop>
  <HeadingPairs>
    <vt:vector size="8" baseType="variant">
      <vt:variant>
        <vt:lpstr>Fonts Used</vt:lpstr>
      </vt:variant>
      <vt:variant>
        <vt:i4>8</vt:i4>
      </vt:variant>
      <vt:variant>
        <vt:lpstr>Theme</vt:lpstr>
      </vt:variant>
      <vt:variant>
        <vt:i4>10</vt:i4>
      </vt:variant>
      <vt:variant>
        <vt:lpstr>Embedded OLE Servers</vt:lpstr>
      </vt:variant>
      <vt:variant>
        <vt:i4>2</vt:i4>
      </vt:variant>
      <vt:variant>
        <vt:lpstr>Slide Titles</vt:lpstr>
      </vt:variant>
      <vt:variant>
        <vt:i4>24</vt:i4>
      </vt:variant>
    </vt:vector>
  </HeadingPairs>
  <TitlesOfParts>
    <vt:vector size="44" baseType="lpstr">
      <vt:lpstr>Arial</vt:lpstr>
      <vt:lpstr>Calibri</vt:lpstr>
      <vt:lpstr>Symbol</vt:lpstr>
      <vt:lpstr>Times New Roman</vt:lpstr>
      <vt:lpstr>Tw Cen MT</vt:lpstr>
      <vt:lpstr>Tw Cen MT Condensed</vt:lpstr>
      <vt:lpstr>Wingdings</vt:lpstr>
      <vt:lpstr>Wingdings 3</vt:lpstr>
      <vt:lpstr>Integral</vt:lpstr>
      <vt:lpstr>Default Design</vt:lpstr>
      <vt:lpstr>Office Theme</vt:lpstr>
      <vt:lpstr>1_Office Theme</vt:lpstr>
      <vt:lpstr>1_Default Design</vt:lpstr>
      <vt:lpstr>2_Default Design</vt:lpstr>
      <vt:lpstr>3_Default Design</vt:lpstr>
      <vt:lpstr>4_Default Design</vt:lpstr>
      <vt:lpstr>5_Default Design</vt:lpstr>
      <vt:lpstr>6_Default Design</vt:lpstr>
      <vt:lpstr>Microsoft Equation 3.0</vt:lpstr>
      <vt:lpstr>Microsoft Clip Gallery</vt:lpstr>
      <vt:lpstr>Calculating Quantities in Reactions</vt:lpstr>
      <vt:lpstr>Solutions to Common Problems</vt:lpstr>
      <vt:lpstr>PowerPoint Presentation</vt:lpstr>
      <vt:lpstr>What You Should Expect</vt:lpstr>
      <vt:lpstr>Mole Ratios</vt:lpstr>
      <vt:lpstr>PowerPoint Presentation</vt:lpstr>
      <vt:lpstr>PowerPoint Presentation</vt:lpstr>
      <vt:lpstr>PowerPoint Presentation</vt:lpstr>
      <vt:lpstr>PowerPoint Presentation</vt:lpstr>
      <vt:lpstr>PowerPoint Presentation</vt:lpstr>
      <vt:lpstr>PowerPoint Presentation</vt:lpstr>
      <vt:lpstr>Mole-Mole Problems</vt:lpstr>
      <vt:lpstr>Mass-Mass Problems  (MassgMol; MolgMol;  MolgMass)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Balance Equations Show Proportions</vt:lpstr>
    </vt:vector>
  </TitlesOfParts>
  <Company>Manassas Park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Quantities in Reactions</dc:title>
  <dc:creator>Ayyad, Ruba</dc:creator>
  <cp:lastModifiedBy>Ayyad, Ruba</cp:lastModifiedBy>
  <cp:revision>4</cp:revision>
  <dcterms:created xsi:type="dcterms:W3CDTF">2015-09-26T19:12:17Z</dcterms:created>
  <dcterms:modified xsi:type="dcterms:W3CDTF">2015-09-27T14:03:15Z</dcterms:modified>
</cp:coreProperties>
</file>