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9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301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7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5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2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3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CA9D-B549-44B1-ABDC-1338D8E5EDE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1B78-C49C-44CA-B30C-3CC1F7264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Measurements and Units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6019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Chemistry is a quantitative science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much of this blue powder do I have?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long is this test tube?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much liquid does this beaker hold?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When determining </a:t>
            </a:r>
            <a:r>
              <a:rPr lang="en-US" sz="2800" dirty="0" smtClean="0"/>
              <a:t>a quantity of a substance, </a:t>
            </a:r>
            <a:r>
              <a:rPr lang="en-US" sz="2800" dirty="0" smtClean="0"/>
              <a:t>a </a:t>
            </a:r>
            <a:r>
              <a:rPr lang="en-US" sz="2800" u="sng" dirty="0" smtClean="0"/>
              <a:t>measurement</a:t>
            </a:r>
            <a:r>
              <a:rPr lang="en-US" sz="2800" dirty="0" smtClean="0"/>
              <a:t> is made. </a:t>
            </a:r>
            <a:r>
              <a:rPr lang="en-US" sz="2800" dirty="0" smtClean="0"/>
              <a:t>This is a numerical value that represents the quantity.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Measurements can be made with all sorts of tools.</a:t>
            </a:r>
          </a:p>
        </p:txBody>
      </p:sp>
      <p:pic>
        <p:nvPicPr>
          <p:cNvPr id="153605" name="Picture 7" descr="digital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4600"/>
            <a:ext cx="27432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12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Measurements in Chemistry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458200" cy="5638800"/>
          </a:xfrm>
        </p:spPr>
        <p:txBody>
          <a:bodyPr/>
          <a:lstStyle/>
          <a:p>
            <a:r>
              <a:rPr lang="en-US" dirty="0" smtClean="0"/>
              <a:t>When things are measured, </a:t>
            </a:r>
            <a:r>
              <a:rPr lang="en-US" dirty="0" smtClean="0"/>
              <a:t>it’s important to </a:t>
            </a:r>
            <a:r>
              <a:rPr lang="en-US" dirty="0" smtClean="0"/>
              <a:t>be both </a:t>
            </a:r>
            <a:r>
              <a:rPr lang="en-US" dirty="0" smtClean="0"/>
              <a:t>precise </a:t>
            </a:r>
            <a:r>
              <a:rPr lang="en-US" u="sng" dirty="0" smtClean="0"/>
              <a:t>and</a:t>
            </a:r>
            <a:r>
              <a:rPr lang="en-US" dirty="0" smtClean="0"/>
              <a:t> accurate.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lab, make multiple measurements of everything you do. If one of your measurements is way off of the others, perhaps something led to an error.</a:t>
            </a:r>
          </a:p>
          <a:p>
            <a:pPr lvl="1"/>
            <a:r>
              <a:rPr lang="en-US" dirty="0" smtClean="0"/>
              <a:t>In that case, make a note of your error in your lab notes and explain why you think it was wrong. Then you can use that data or discard it based on that conclusion.</a:t>
            </a:r>
          </a:p>
        </p:txBody>
      </p:sp>
    </p:spTree>
    <p:extLst>
      <p:ext uri="{BB962C8B-B14F-4D97-AF65-F5344CB8AC3E}">
        <p14:creationId xmlns:p14="http://schemas.microsoft.com/office/powerpoint/2010/main" val="35751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Uncertainty in Measurements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/>
          <a:lstStyle/>
          <a:p>
            <a:r>
              <a:rPr lang="en-US" dirty="0" smtClean="0"/>
              <a:t>When dealing with quantities, our precision is limited based on the tools we use.</a:t>
            </a:r>
          </a:p>
          <a:p>
            <a:pPr lvl="1"/>
            <a:r>
              <a:rPr lang="en-US" dirty="0" smtClean="0"/>
              <a:t>A millimeter caliper is more precise than a centimeter ruler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597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4" descr="sig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30313"/>
            <a:ext cx="708660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Uncertainty in Measurements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283075"/>
            <a:ext cx="8763000" cy="2422525"/>
          </a:xfrm>
        </p:spPr>
        <p:txBody>
          <a:bodyPr/>
          <a:lstStyle/>
          <a:p>
            <a:pPr eaLnBrk="1" hangingPunct="1"/>
            <a:r>
              <a:rPr lang="en-US" dirty="0" smtClean="0"/>
              <a:t>When measuring objects, our precision is limited by the device we are using…</a:t>
            </a:r>
          </a:p>
          <a:p>
            <a:pPr eaLnBrk="1" hangingPunct="1"/>
            <a:r>
              <a:rPr lang="en-US" dirty="0" smtClean="0"/>
              <a:t>What should we write down for the length of this object?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3702050" y="3068638"/>
            <a:ext cx="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3887788" y="3070225"/>
            <a:ext cx="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048000" y="4114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</a:rPr>
              <a:t>11.6~11.7 cm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62600" y="2286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measurement: </a:t>
            </a:r>
            <a:r>
              <a:rPr lang="en-US" b="0">
                <a:solidFill>
                  <a:srgbClr val="003399"/>
                </a:solidFill>
                <a:latin typeface="Sylfaen" pitchFamily="18" charset="0"/>
              </a:rPr>
              <a:t>11.64 ± 0.01 cm</a:t>
            </a: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>
            <a:off x="3810000" y="2057400"/>
            <a:ext cx="9144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800600" y="17526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a bit less than 11.65 cm…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5573713" y="2328863"/>
            <a:ext cx="3048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4757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9" grpId="0" animBg="1"/>
      <p:bldP spid="72710" grpId="0" animBg="1"/>
      <p:bldP spid="72711" grpId="0"/>
      <p:bldP spid="72712" grpId="0"/>
      <p:bldP spid="72713" grpId="0" animBg="1"/>
      <p:bldP spid="72714" grpId="0"/>
      <p:bldP spid="727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Uncertainty in Measurements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dirty="0" smtClean="0"/>
              <a:t>Whenever you deal with numbers, there will always be a bit of uncertainty. You should write down this uncertainty next to the number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smtClean="0"/>
              <a:t>Example] A balance shows a mass of solid that fluctuates between 0.259 g and 0.261 g. What should you write down?</a:t>
            </a:r>
          </a:p>
          <a:p>
            <a:r>
              <a:rPr lang="en-US" sz="2800" dirty="0" smtClean="0"/>
              <a:t>Take the average, and include the </a:t>
            </a:r>
            <a:r>
              <a:rPr lang="en-US" sz="2800" dirty="0" smtClean="0"/>
              <a:t>uncertainty.</a:t>
            </a:r>
          </a:p>
          <a:p>
            <a:pPr lvl="1"/>
            <a:r>
              <a:rPr lang="en-US" sz="2400" dirty="0" smtClean="0"/>
              <a:t>Writing </a:t>
            </a:r>
            <a:r>
              <a:rPr lang="en-US" sz="2400" dirty="0" smtClean="0"/>
              <a:t>0.260 ± </a:t>
            </a:r>
            <a:r>
              <a:rPr lang="en-US" sz="2400" dirty="0" smtClean="0"/>
              <a:t>0.001 gives us the best estimate.</a:t>
            </a:r>
            <a:endParaRPr lang="en-US" sz="2400" dirty="0" smtClean="0"/>
          </a:p>
        </p:txBody>
      </p:sp>
      <p:sp>
        <p:nvSpPr>
          <p:cNvPr id="96260" name="Date Placeholder 3"/>
          <p:cNvSpPr txBox="1">
            <a:spLocks noGrp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2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Uncertainty and Error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we make measurements, we have error associated with the uncertainty.</a:t>
            </a:r>
          </a:p>
          <a:p>
            <a:endParaRPr lang="en-US" sz="2800" u="sng" dirty="0" smtClean="0"/>
          </a:p>
          <a:p>
            <a:r>
              <a:rPr lang="en-US" sz="2800" u="sng" dirty="0" smtClean="0"/>
              <a:t>Human </a:t>
            </a:r>
            <a:r>
              <a:rPr lang="en-US" sz="2800" u="sng" dirty="0" smtClean="0"/>
              <a:t>error</a:t>
            </a:r>
            <a:r>
              <a:rPr lang="en-US" sz="2800" dirty="0" smtClean="0"/>
              <a:t> is a result of our uncertainty from what we observe.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u="sng" dirty="0" smtClean="0"/>
              <a:t>Instrument error</a:t>
            </a:r>
            <a:r>
              <a:rPr lang="en-US" sz="2800" dirty="0" smtClean="0"/>
              <a:t> is the result of uncertainty from a device, such as a balance</a:t>
            </a:r>
            <a:r>
              <a:rPr lang="en-US" sz="2800" dirty="0" smtClean="0"/>
              <a:t>.</a:t>
            </a:r>
            <a:endParaRPr lang="en-US" sz="2800" u="sng" dirty="0" smtClean="0"/>
          </a:p>
        </p:txBody>
      </p:sp>
      <p:sp>
        <p:nvSpPr>
          <p:cNvPr id="119812" name="Date Placeholder 3"/>
          <p:cNvSpPr txBox="1">
            <a:spLocks noGrp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5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Uncertainty and Error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305800" cy="49831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[Example] A student weighs a sample of solid into a weighing boat three times, but forgets to press </a:t>
            </a:r>
            <a:r>
              <a:rPr lang="en-US" sz="2800" u="sng" dirty="0" smtClean="0"/>
              <a:t>tare</a:t>
            </a:r>
            <a:r>
              <a:rPr lang="en-US" sz="2800" dirty="0" smtClean="0"/>
              <a:t> to zero the balance. The weighing boat has a mass of </a:t>
            </a:r>
            <a:r>
              <a:rPr lang="en-US" sz="2800" dirty="0" smtClean="0"/>
              <a:t>3.00 g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masses of solid she gets are 4.15 g, 4.24 g, and </a:t>
            </a:r>
            <a:r>
              <a:rPr lang="en-US" sz="2800" dirty="0" smtClean="0"/>
              <a:t>4.19 </a:t>
            </a:r>
            <a:r>
              <a:rPr lang="en-US" sz="2800" dirty="0" smtClean="0"/>
              <a:t>g.</a:t>
            </a:r>
          </a:p>
          <a:p>
            <a:endParaRPr lang="en-US" sz="2800" dirty="0" smtClean="0">
              <a:solidFill>
                <a:srgbClr val="003399"/>
              </a:solidFill>
            </a:endParaRPr>
          </a:p>
          <a:p>
            <a:r>
              <a:rPr lang="en-US" sz="2800" dirty="0" smtClean="0">
                <a:solidFill>
                  <a:srgbClr val="003399"/>
                </a:solidFill>
              </a:rPr>
              <a:t>What </a:t>
            </a:r>
            <a:r>
              <a:rPr lang="en-US" sz="2800" dirty="0" smtClean="0">
                <a:solidFill>
                  <a:srgbClr val="003399"/>
                </a:solidFill>
              </a:rPr>
              <a:t>type of error is this? (Systematic, random, human, instrument?)</a:t>
            </a:r>
          </a:p>
          <a:p>
            <a:endParaRPr lang="en-US" sz="2800" dirty="0" smtClean="0">
              <a:solidFill>
                <a:srgbClr val="003399"/>
              </a:solidFill>
            </a:endParaRPr>
          </a:p>
          <a:p>
            <a:r>
              <a:rPr lang="en-US" sz="2800" dirty="0" smtClean="0">
                <a:solidFill>
                  <a:srgbClr val="003399"/>
                </a:solidFill>
              </a:rPr>
              <a:t>How </a:t>
            </a:r>
            <a:r>
              <a:rPr lang="en-US" sz="2800" dirty="0" smtClean="0">
                <a:solidFill>
                  <a:srgbClr val="003399"/>
                </a:solidFill>
              </a:rPr>
              <a:t>will the student’s results be affected by this error?</a:t>
            </a:r>
          </a:p>
          <a:p>
            <a:endParaRPr lang="en-US" sz="2800" dirty="0" smtClean="0">
              <a:solidFill>
                <a:srgbClr val="003399"/>
              </a:solidFill>
            </a:endParaRPr>
          </a:p>
        </p:txBody>
      </p:sp>
      <p:sp>
        <p:nvSpPr>
          <p:cNvPr id="120836" name="Date Placeholder 3"/>
          <p:cNvSpPr txBox="1">
            <a:spLocks noGrp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9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743200" y="26670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latin typeface="Sylfaen" pitchFamily="18" charset="0"/>
              </a:rPr>
              <a:t>11.6482765 cm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886200" y="1981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4 sig figs!</a:t>
            </a:r>
          </a:p>
        </p:txBody>
      </p:sp>
      <p:sp>
        <p:nvSpPr>
          <p:cNvPr id="166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Significant Figures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475038"/>
            <a:ext cx="8763000" cy="3230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we make measurements with tools or devices, it’s important to know the number of </a:t>
            </a:r>
            <a:r>
              <a:rPr lang="en-US" sz="2800" u="sng" dirty="0" smtClean="0"/>
              <a:t>significant figures</a:t>
            </a:r>
            <a:r>
              <a:rPr lang="en-US" sz="2800" dirty="0" smtClean="0"/>
              <a:t> we use in our result.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significant figure is a digit that is </a:t>
            </a:r>
            <a:r>
              <a:rPr lang="en-US" sz="2800" dirty="0" smtClean="0">
                <a:solidFill>
                  <a:srgbClr val="003399"/>
                </a:solidFill>
              </a:rPr>
              <a:t>reliably known</a:t>
            </a:r>
            <a:r>
              <a:rPr lang="en-US" sz="2800" dirty="0" smtClean="0"/>
              <a:t>, or is </a:t>
            </a:r>
            <a:r>
              <a:rPr lang="en-US" sz="2800" dirty="0" smtClean="0">
                <a:solidFill>
                  <a:srgbClr val="003399"/>
                </a:solidFill>
              </a:rPr>
              <a:t>closely estimated</a:t>
            </a:r>
            <a:r>
              <a:rPr lang="en-US" sz="2800" dirty="0" smtClean="0"/>
              <a:t> based on our measurement.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more sig figs, the more precise our answer is.</a:t>
            </a:r>
          </a:p>
        </p:txBody>
      </p:sp>
      <p:sp>
        <p:nvSpPr>
          <p:cNvPr id="166918" name="Text Box 4"/>
          <p:cNvSpPr txBox="1">
            <a:spLocks noChangeArrowheads="1"/>
          </p:cNvSpPr>
          <p:nvPr/>
        </p:nvSpPr>
        <p:spPr bwMode="auto">
          <a:xfrm>
            <a:off x="2743200" y="1447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latin typeface="Sylfaen" pitchFamily="18" charset="0"/>
              </a:rPr>
              <a:t>11.64 cm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3962400" y="198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482975" y="31892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843338" y="3214688"/>
            <a:ext cx="243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9 sig figs!</a:t>
            </a:r>
          </a:p>
        </p:txBody>
      </p:sp>
    </p:spTree>
    <p:extLst>
      <p:ext uri="{BB962C8B-B14F-4D97-AF65-F5344CB8AC3E}">
        <p14:creationId xmlns:p14="http://schemas.microsoft.com/office/powerpoint/2010/main" val="4049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74758" grpId="0"/>
      <p:bldP spid="74755" grpId="0" build="p"/>
      <p:bldP spid="74757" grpId="0" animBg="1"/>
      <p:bldP spid="74761" grpId="0" animBg="1"/>
      <p:bldP spid="747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are Significant Figures?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significant figure in a measurement is </a:t>
            </a:r>
            <a:r>
              <a:rPr lang="en-US" dirty="0" smtClean="0">
                <a:solidFill>
                  <a:srgbClr val="003399"/>
                </a:solidFill>
              </a:rPr>
              <a:t>any digit that is non-zero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3399"/>
                </a:solidFill>
              </a:rPr>
              <a:t>Zero is </a:t>
            </a:r>
            <a:r>
              <a:rPr lang="en-US" i="1" dirty="0" smtClean="0">
                <a:solidFill>
                  <a:srgbClr val="003399"/>
                </a:solidFill>
              </a:rPr>
              <a:t>sometimes</a:t>
            </a:r>
            <a:r>
              <a:rPr lang="en-US" dirty="0" smtClean="0">
                <a:solidFill>
                  <a:srgbClr val="003399"/>
                </a:solidFill>
              </a:rPr>
              <a:t> a </a:t>
            </a:r>
            <a:r>
              <a:rPr lang="en-US" dirty="0" smtClean="0">
                <a:solidFill>
                  <a:srgbClr val="003399"/>
                </a:solidFill>
              </a:rPr>
              <a:t>significant </a:t>
            </a:r>
            <a:r>
              <a:rPr lang="en-US" dirty="0" smtClean="0">
                <a:solidFill>
                  <a:srgbClr val="003399"/>
                </a:solidFill>
              </a:rPr>
              <a:t>figure</a:t>
            </a:r>
            <a:r>
              <a:rPr lang="en-US" dirty="0" smtClean="0"/>
              <a:t>. Let’s look at cases where it is a sig fig, and when it’s not.</a:t>
            </a:r>
          </a:p>
        </p:txBody>
      </p:sp>
    </p:spTree>
    <p:extLst>
      <p:ext uri="{BB962C8B-B14F-4D97-AF65-F5344CB8AC3E}">
        <p14:creationId xmlns:p14="http://schemas.microsoft.com/office/powerpoint/2010/main" val="230926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Zero as a Sig Fig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Zero is </a:t>
            </a:r>
            <a:r>
              <a:rPr lang="en-US" i="1" dirty="0" smtClean="0"/>
              <a:t>sometimes</a:t>
            </a:r>
            <a:r>
              <a:rPr lang="en-US" dirty="0" smtClean="0"/>
              <a:t> a significant figure. It depends how it’s used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0 is used as a place holder, it is </a:t>
            </a:r>
            <a:r>
              <a:rPr lang="en-US" dirty="0" smtClean="0">
                <a:solidFill>
                  <a:srgbClr val="FF0000"/>
                </a:solidFill>
              </a:rPr>
              <a:t>not significant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[Example] </a:t>
            </a:r>
            <a:r>
              <a:rPr lang="en-US" dirty="0" smtClean="0">
                <a:solidFill>
                  <a:srgbClr val="0000FF"/>
                </a:solidFill>
              </a:rPr>
              <a:t>125</a:t>
            </a:r>
            <a:r>
              <a:rPr lang="en-US" dirty="0" smtClean="0">
                <a:solidFill>
                  <a:srgbClr val="FF0000"/>
                </a:solidFill>
              </a:rPr>
              <a:t>0000</a:t>
            </a:r>
            <a:r>
              <a:rPr lang="en-US" dirty="0" smtClean="0"/>
              <a:t> has only 3 sig figs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[Example] </a:t>
            </a:r>
            <a:r>
              <a:rPr lang="en-US" dirty="0" smtClean="0">
                <a:solidFill>
                  <a:srgbClr val="FF0000"/>
                </a:solidFill>
              </a:rPr>
              <a:t>0.0000</a:t>
            </a:r>
            <a:r>
              <a:rPr lang="en-US" dirty="0" smtClean="0">
                <a:solidFill>
                  <a:srgbClr val="0000FF"/>
                </a:solidFill>
              </a:rPr>
              <a:t>4386 </a:t>
            </a:r>
            <a:r>
              <a:rPr lang="en-US" dirty="0" smtClean="0"/>
              <a:t>has only 4 sig figs.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Zero as a Sig Fig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If zeroes are “buried” between other numbers, those </a:t>
            </a:r>
            <a:r>
              <a:rPr lang="en-US" dirty="0" smtClean="0">
                <a:solidFill>
                  <a:srgbClr val="0000FF"/>
                </a:solidFill>
              </a:rPr>
              <a:t>zeroes are significant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[Example] </a:t>
            </a:r>
            <a:r>
              <a:rPr lang="en-US" dirty="0" smtClean="0">
                <a:solidFill>
                  <a:srgbClr val="0000FF"/>
                </a:solidFill>
              </a:rPr>
              <a:t>8675309</a:t>
            </a:r>
            <a:r>
              <a:rPr lang="en-US" dirty="0" smtClean="0">
                <a:solidFill>
                  <a:srgbClr val="FF0000"/>
                </a:solidFill>
              </a:rPr>
              <a:t>00000 </a:t>
            </a:r>
            <a:r>
              <a:rPr lang="en-US" dirty="0" smtClean="0"/>
              <a:t>has 7 sig figs.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decimals, zeroes </a:t>
            </a:r>
            <a:r>
              <a:rPr lang="en-US" i="1" dirty="0" smtClean="0"/>
              <a:t>after</a:t>
            </a:r>
            <a:r>
              <a:rPr lang="en-US" dirty="0" smtClean="0"/>
              <a:t> other significant figures are </a:t>
            </a:r>
            <a:r>
              <a:rPr lang="en-US" dirty="0" smtClean="0">
                <a:solidFill>
                  <a:srgbClr val="0000FF"/>
                </a:solidFill>
              </a:rPr>
              <a:t>also significant</a:t>
            </a:r>
            <a:r>
              <a:rPr lang="en-US" dirty="0" smtClean="0"/>
              <a:t>. The rule for this:</a:t>
            </a:r>
          </a:p>
          <a:p>
            <a:pPr lvl="1" eaLnBrk="1" hangingPunct="1"/>
            <a:r>
              <a:rPr lang="en-US" dirty="0" smtClean="0"/>
              <a:t>Any </a:t>
            </a:r>
            <a:r>
              <a:rPr lang="en-US" dirty="0" smtClean="0"/>
              <a:t>zeroes to the right of a sig </a:t>
            </a:r>
            <a:r>
              <a:rPr lang="en-US" dirty="0" smtClean="0"/>
              <a:t>fig </a:t>
            </a:r>
            <a:r>
              <a:rPr lang="en-US" u="sng" dirty="0" smtClean="0"/>
              <a:t>and</a:t>
            </a:r>
            <a:r>
              <a:rPr lang="en-US" dirty="0" smtClean="0"/>
              <a:t> a decimal </a:t>
            </a:r>
            <a:r>
              <a:rPr lang="en-US" dirty="0" smtClean="0"/>
              <a:t>are also sig figs.</a:t>
            </a:r>
          </a:p>
          <a:p>
            <a:pPr lvl="1"/>
            <a:r>
              <a:rPr lang="en-US" dirty="0" smtClean="0"/>
              <a:t>[Example] </a:t>
            </a:r>
            <a:r>
              <a:rPr lang="en-US" dirty="0" smtClean="0">
                <a:solidFill>
                  <a:srgbClr val="FF0000"/>
                </a:solidFill>
              </a:rPr>
              <a:t>0.0000</a:t>
            </a:r>
            <a:r>
              <a:rPr lang="en-US" dirty="0" smtClean="0">
                <a:solidFill>
                  <a:srgbClr val="0000FF"/>
                </a:solidFill>
              </a:rPr>
              <a:t>52500 </a:t>
            </a:r>
            <a:r>
              <a:rPr lang="en-US" dirty="0" smtClean="0"/>
              <a:t>has 5 sig figs.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33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Measurements and Units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962400"/>
            <a:ext cx="84582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When we make a measurement, we have to define what it is </a:t>
            </a:r>
            <a:r>
              <a:rPr lang="en-US" sz="2800" dirty="0" smtClean="0"/>
              <a:t>that is being measured.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example, it’s not enough to say that the speed limit is “65”. 65 what?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We say “65 miles per hour” to define this value as a rate of speed. The term “miles per hour” here serves as the </a:t>
            </a:r>
            <a:r>
              <a:rPr lang="en-US" sz="2800" u="sng" dirty="0" smtClean="0"/>
              <a:t>units</a:t>
            </a:r>
            <a:r>
              <a:rPr lang="en-US" sz="2800" dirty="0" smtClean="0"/>
              <a:t> of measurement.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154629" name="Picture 4" descr="us-006_speed_limit_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68240"/>
            <a:ext cx="22891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F:\Teaching Archive\Chem 110\bridge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3002" y="1217934"/>
            <a:ext cx="3124200" cy="276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72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Zero as a Sig Fig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[Danger!] If your answer is a </a:t>
            </a:r>
            <a:r>
              <a:rPr lang="en-US" u="sng" dirty="0" smtClean="0"/>
              <a:t>whole</a:t>
            </a:r>
            <a:r>
              <a:rPr lang="en-US" dirty="0" smtClean="0"/>
              <a:t> (non-decimal) number preceded by a decimal point, then the zeroes </a:t>
            </a:r>
            <a:r>
              <a:rPr lang="en-US" dirty="0" smtClean="0">
                <a:solidFill>
                  <a:srgbClr val="0000FF"/>
                </a:solidFill>
              </a:rPr>
              <a:t>are </a:t>
            </a:r>
            <a:r>
              <a:rPr lang="en-US" dirty="0" smtClean="0">
                <a:solidFill>
                  <a:srgbClr val="0000FF"/>
                </a:solidFill>
              </a:rPr>
              <a:t>significant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[Example</a:t>
            </a:r>
            <a:r>
              <a:rPr lang="en-US" dirty="0" smtClean="0"/>
              <a:t>] </a:t>
            </a:r>
            <a:r>
              <a:rPr lang="en-US" dirty="0" smtClean="0">
                <a:solidFill>
                  <a:srgbClr val="0000FF"/>
                </a:solidFill>
              </a:rPr>
              <a:t>125000</a:t>
            </a:r>
            <a:r>
              <a:rPr lang="en-US" sz="5600" dirty="0" smtClean="0">
                <a:solidFill>
                  <a:srgbClr val="0000FF"/>
                </a:solidFill>
              </a:rPr>
              <a:t>.</a:t>
            </a:r>
            <a:r>
              <a:rPr lang="en-US" sz="5600" dirty="0" smtClean="0"/>
              <a:t> </a:t>
            </a:r>
            <a:r>
              <a:rPr lang="en-US" dirty="0" smtClean="0"/>
              <a:t>has </a:t>
            </a:r>
            <a:r>
              <a:rPr lang="en-US" dirty="0" smtClean="0">
                <a:solidFill>
                  <a:srgbClr val="0000FF"/>
                </a:solidFill>
              </a:rPr>
              <a:t>6 sig figs</a:t>
            </a:r>
            <a:r>
              <a:rPr 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2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Significant Figures Summary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[More Examples]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123</a:t>
            </a:r>
            <a:r>
              <a:rPr lang="en-US" dirty="0" smtClean="0">
                <a:solidFill>
                  <a:srgbClr val="FF0000"/>
                </a:solidFill>
              </a:rPr>
              <a:t>000</a:t>
            </a:r>
            <a:r>
              <a:rPr lang="en-US" dirty="0" smtClean="0"/>
              <a:t> </a:t>
            </a:r>
            <a:r>
              <a:rPr lang="en-US" dirty="0" smtClean="0"/>
              <a:t>	3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0.00</a:t>
            </a:r>
            <a:r>
              <a:rPr lang="en-US" dirty="0" smtClean="0">
                <a:solidFill>
                  <a:srgbClr val="0000FF"/>
                </a:solidFill>
              </a:rPr>
              <a:t>2749</a:t>
            </a:r>
            <a:r>
              <a:rPr lang="en-US" dirty="0" smtClean="0"/>
              <a:t> </a:t>
            </a:r>
            <a:r>
              <a:rPr lang="en-US" dirty="0" smtClean="0"/>
              <a:t>	4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123000.0</a:t>
            </a:r>
            <a:r>
              <a:rPr lang="en-US" dirty="0" smtClean="0"/>
              <a:t> </a:t>
            </a:r>
            <a:r>
              <a:rPr lang="en-US" dirty="0" smtClean="0"/>
              <a:t>	7 </a:t>
            </a:r>
            <a:r>
              <a:rPr lang="en-US" dirty="0" smtClean="0"/>
              <a:t>sig figs 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10101</a:t>
            </a:r>
            <a:r>
              <a:rPr lang="en-US" dirty="0" smtClean="0">
                <a:solidFill>
                  <a:srgbClr val="FF0000"/>
                </a:solidFill>
              </a:rPr>
              <a:t>000</a:t>
            </a:r>
            <a:r>
              <a:rPr lang="en-US" dirty="0" smtClean="0"/>
              <a:t> </a:t>
            </a:r>
            <a:r>
              <a:rPr lang="en-US" dirty="0" smtClean="0"/>
              <a:t>	5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0.000</a:t>
            </a:r>
            <a:r>
              <a:rPr lang="en-US" dirty="0" smtClean="0">
                <a:solidFill>
                  <a:srgbClr val="0000FF"/>
                </a:solidFill>
              </a:rPr>
              <a:t>40</a:t>
            </a:r>
            <a:r>
              <a:rPr lang="en-US" dirty="0" smtClean="0"/>
              <a:t> </a:t>
            </a:r>
            <a:r>
              <a:rPr lang="en-US" dirty="0" smtClean="0"/>
              <a:t>	2 </a:t>
            </a:r>
            <a:r>
              <a:rPr lang="en-US" dirty="0" smtClean="0"/>
              <a:t>sig </a:t>
            </a:r>
            <a:r>
              <a:rPr lang="en-US" dirty="0" smtClean="0"/>
              <a:t>figs</a:t>
            </a:r>
            <a:endParaRPr lang="en-US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2971800" y="2106440"/>
            <a:ext cx="16002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Significant Figures Summary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[More Examples]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123</a:t>
            </a:r>
            <a:r>
              <a:rPr lang="en-US" dirty="0" smtClean="0">
                <a:solidFill>
                  <a:srgbClr val="FF0000"/>
                </a:solidFill>
              </a:rPr>
              <a:t>000</a:t>
            </a:r>
            <a:r>
              <a:rPr lang="en-US" dirty="0" smtClean="0"/>
              <a:t> </a:t>
            </a:r>
            <a:r>
              <a:rPr lang="en-US" dirty="0" smtClean="0"/>
              <a:t>	3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0.00</a:t>
            </a:r>
            <a:r>
              <a:rPr lang="en-US" dirty="0" smtClean="0">
                <a:solidFill>
                  <a:srgbClr val="0000FF"/>
                </a:solidFill>
              </a:rPr>
              <a:t>2749</a:t>
            </a:r>
            <a:r>
              <a:rPr lang="en-US" dirty="0" smtClean="0"/>
              <a:t> </a:t>
            </a:r>
            <a:r>
              <a:rPr lang="en-US" dirty="0" smtClean="0"/>
              <a:t>	4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123000.0</a:t>
            </a:r>
            <a:r>
              <a:rPr lang="en-US" dirty="0" smtClean="0"/>
              <a:t> </a:t>
            </a:r>
            <a:r>
              <a:rPr lang="en-US" dirty="0" smtClean="0"/>
              <a:t>	7 </a:t>
            </a:r>
            <a:r>
              <a:rPr lang="en-US" dirty="0" smtClean="0"/>
              <a:t>sig figs 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10101</a:t>
            </a:r>
            <a:r>
              <a:rPr lang="en-US" dirty="0" smtClean="0">
                <a:solidFill>
                  <a:srgbClr val="FF0000"/>
                </a:solidFill>
              </a:rPr>
              <a:t>000</a:t>
            </a:r>
            <a:r>
              <a:rPr lang="en-US" dirty="0" smtClean="0"/>
              <a:t> </a:t>
            </a:r>
            <a:r>
              <a:rPr lang="en-US" dirty="0" smtClean="0"/>
              <a:t>	5 </a:t>
            </a:r>
            <a:r>
              <a:rPr lang="en-US" dirty="0" smtClean="0"/>
              <a:t>sig figs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0.000</a:t>
            </a:r>
            <a:r>
              <a:rPr lang="en-US" dirty="0" smtClean="0">
                <a:solidFill>
                  <a:srgbClr val="0000FF"/>
                </a:solidFill>
              </a:rPr>
              <a:t>40</a:t>
            </a:r>
            <a:r>
              <a:rPr lang="en-US" dirty="0" smtClean="0"/>
              <a:t> </a:t>
            </a:r>
            <a:r>
              <a:rPr lang="en-US" dirty="0" smtClean="0"/>
              <a:t>	2 </a:t>
            </a:r>
            <a:r>
              <a:rPr lang="en-US" dirty="0" smtClean="0"/>
              <a:t>sig </a:t>
            </a:r>
            <a:r>
              <a:rPr lang="en-US" dirty="0" smtClean="0"/>
              <a:t>figs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 Figs and Exact Numbers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</a:t>
            </a:r>
            <a:r>
              <a:rPr lang="en-US" u="sng" dirty="0" smtClean="0"/>
              <a:t>exact number</a:t>
            </a:r>
            <a:r>
              <a:rPr lang="en-US" dirty="0" smtClean="0"/>
              <a:t> has no error associated with it. How many sig figs would such a number have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Because there is no error, the number is infinitely precise! </a:t>
            </a:r>
            <a:r>
              <a:rPr lang="en-US" dirty="0" smtClean="0"/>
              <a:t>There </a:t>
            </a:r>
            <a:r>
              <a:rPr lang="en-US" dirty="0" smtClean="0"/>
              <a:t>is an </a:t>
            </a:r>
            <a:r>
              <a:rPr lang="en-US" i="1" dirty="0" smtClean="0"/>
              <a:t>infinite</a:t>
            </a:r>
            <a:r>
              <a:rPr lang="en-US" dirty="0" smtClean="0"/>
              <a:t> number of sig figs for exact numbers.</a:t>
            </a:r>
          </a:p>
        </p:txBody>
      </p:sp>
    </p:spTree>
    <p:extLst>
      <p:ext uri="{BB962C8B-B14F-4D97-AF65-F5344CB8AC3E}">
        <p14:creationId xmlns:p14="http://schemas.microsoft.com/office/powerpoint/2010/main" val="28147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Now You Try It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Count the number of sig figs in each number.</a:t>
            </a:r>
          </a:p>
          <a:p>
            <a:pPr lvl="1" eaLnBrk="1" hangingPunct="1"/>
            <a:r>
              <a:rPr lang="en-US" sz="2400" dirty="0" smtClean="0">
                <a:solidFill>
                  <a:srgbClr val="003399"/>
                </a:solidFill>
              </a:rPr>
              <a:t>92960000 mi, average distance to sun</a:t>
            </a:r>
            <a:endParaRPr lang="en-US" sz="2400" dirty="0">
              <a:solidFill>
                <a:srgbClr val="003399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rgbClr val="003399"/>
                </a:solidFill>
              </a:rPr>
              <a:t>90210, a zip code?</a:t>
            </a:r>
          </a:p>
          <a:p>
            <a:pPr lvl="1" eaLnBrk="1" hangingPunct="1"/>
            <a:r>
              <a:rPr lang="en-US" sz="2400" dirty="0" smtClean="0">
                <a:solidFill>
                  <a:srgbClr val="003399"/>
                </a:solidFill>
              </a:rPr>
              <a:t>0.0870 </a:t>
            </a:r>
            <a:r>
              <a:rPr lang="en-US" sz="2400" dirty="0" smtClean="0">
                <a:solidFill>
                  <a:srgbClr val="003399"/>
                </a:solidFill>
              </a:rPr>
              <a:t>g, the mass of a flea.</a:t>
            </a:r>
          </a:p>
          <a:p>
            <a:pPr lvl="1" eaLnBrk="1" hangingPunct="1"/>
            <a:r>
              <a:rPr lang="en-US" sz="2400" dirty="0" smtClean="0">
                <a:solidFill>
                  <a:srgbClr val="003399"/>
                </a:solidFill>
              </a:rPr>
              <a:t>500. mL, the volume of a certain volumetric flask.</a:t>
            </a:r>
          </a:p>
          <a:p>
            <a:endParaRPr lang="en-US" sz="28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7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Rounding and Sig Figs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Standard rounding rules apply when </a:t>
            </a:r>
            <a:r>
              <a:rPr lang="en-US" sz="2800" dirty="0" err="1" smtClean="0"/>
              <a:t>Mathing</a:t>
            </a:r>
            <a:r>
              <a:rPr lang="en-US" sz="2800" dirty="0" smtClean="0"/>
              <a:t> with sig figs. </a:t>
            </a:r>
          </a:p>
          <a:p>
            <a:r>
              <a:rPr lang="en-US" sz="2400" dirty="0" smtClean="0"/>
              <a:t>[</a:t>
            </a:r>
            <a:r>
              <a:rPr lang="en-US" sz="2400" dirty="0" smtClean="0"/>
              <a:t>Example] If you type 2.53 x </a:t>
            </a:r>
            <a:r>
              <a:rPr lang="en-US" sz="2400" dirty="0" smtClean="0"/>
              <a:t>12.0 </a:t>
            </a:r>
            <a:r>
              <a:rPr lang="en-US" sz="2400" dirty="0" smtClean="0"/>
              <a:t>into your calculator, it gives a value of 30.36. </a:t>
            </a:r>
            <a:endParaRPr lang="en-US" sz="2400" dirty="0" smtClean="0"/>
          </a:p>
          <a:p>
            <a:pPr lvl="1"/>
            <a:r>
              <a:rPr lang="en-US" dirty="0"/>
              <a:t>K</a:t>
            </a:r>
            <a:r>
              <a:rPr lang="en-US" sz="2800" dirty="0" smtClean="0"/>
              <a:t>eep </a:t>
            </a:r>
            <a:r>
              <a:rPr lang="en-US" sz="2800" dirty="0" smtClean="0"/>
              <a:t>the first 3 digits and round to the third place. So </a:t>
            </a:r>
            <a:r>
              <a:rPr lang="en-US" sz="2800" dirty="0" smtClean="0">
                <a:solidFill>
                  <a:srgbClr val="003399"/>
                </a:solidFill>
              </a:rPr>
              <a:t>30.</a:t>
            </a:r>
            <a:r>
              <a:rPr lang="en-US" sz="2800" u="sng" dirty="0" smtClean="0">
                <a:solidFill>
                  <a:srgbClr val="003399"/>
                </a:solidFill>
              </a:rPr>
              <a:t>3</a:t>
            </a:r>
            <a:r>
              <a:rPr lang="en-US" sz="2800" dirty="0" smtClean="0"/>
              <a:t>6 becomes </a:t>
            </a:r>
            <a:r>
              <a:rPr lang="en-US" sz="2800" dirty="0" smtClean="0">
                <a:solidFill>
                  <a:srgbClr val="003399"/>
                </a:solidFill>
              </a:rPr>
              <a:t>30.</a:t>
            </a:r>
            <a:r>
              <a:rPr lang="en-US" sz="2800" u="sng" dirty="0" smtClean="0">
                <a:solidFill>
                  <a:srgbClr val="003399"/>
                </a:solidFill>
              </a:rPr>
              <a:t>4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If the digit to the right of where we stop is &lt; 5, we discard the remaining numbers and keep the digit the same.</a:t>
            </a:r>
          </a:p>
          <a:p>
            <a:pPr lvl="1"/>
            <a:r>
              <a:rPr lang="en-US" sz="2400" dirty="0" smtClean="0"/>
              <a:t>If the digit to the right of where we stop is ≥ 5, we discard the remaining numbers and round the digit up.</a:t>
            </a:r>
          </a:p>
        </p:txBody>
      </p:sp>
      <p:sp>
        <p:nvSpPr>
          <p:cNvPr id="121860" name="Date Placeholder 3"/>
          <p:cNvSpPr txBox="1">
            <a:spLocks noGrp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8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 Figs In Math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u="sng" dirty="0" smtClean="0"/>
              <a:t>multiplication</a:t>
            </a:r>
            <a:r>
              <a:rPr lang="en-US" dirty="0" smtClean="0"/>
              <a:t> or </a:t>
            </a:r>
            <a:r>
              <a:rPr lang="en-US" u="sng" dirty="0" smtClean="0"/>
              <a:t>division</a:t>
            </a:r>
            <a:r>
              <a:rPr lang="en-US" dirty="0" smtClean="0"/>
              <a:t>, look at the number of sig figs in each of the numbers you used.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value with the least sig figs is the limitation of your answer. </a:t>
            </a:r>
            <a:r>
              <a:rPr lang="en-US" dirty="0" smtClean="0"/>
              <a:t>Round your answer as appropriate.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</a:t>
            </a:r>
            <a:r>
              <a:rPr lang="en-US" dirty="0" smtClean="0"/>
              <a:t>Example 1] 5.4336 x </a:t>
            </a:r>
            <a:r>
              <a:rPr lang="en-US" dirty="0" smtClean="0">
                <a:solidFill>
                  <a:srgbClr val="0000FF"/>
                </a:solidFill>
              </a:rPr>
              <a:t>1.2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00FF"/>
                </a:solidFill>
              </a:rPr>
              <a:t>6.5</a:t>
            </a:r>
            <a:r>
              <a:rPr lang="en-US" dirty="0" smtClean="0">
                <a:solidFill>
                  <a:srgbClr val="FF0000"/>
                </a:solidFill>
              </a:rPr>
              <a:t>2032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We’d write </a:t>
            </a:r>
            <a:r>
              <a:rPr lang="en-US" dirty="0" smtClean="0">
                <a:solidFill>
                  <a:srgbClr val="0000FF"/>
                </a:solidFill>
              </a:rPr>
              <a:t>6.5</a:t>
            </a:r>
            <a:r>
              <a:rPr lang="en-US" dirty="0" smtClean="0"/>
              <a:t> as our result (rounded down).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</a:t>
            </a:r>
            <a:r>
              <a:rPr lang="en-US" dirty="0" smtClean="0"/>
              <a:t>Example 2] 7.4 / 2 = ???</a:t>
            </a:r>
          </a:p>
        </p:txBody>
      </p:sp>
    </p:spTree>
    <p:extLst>
      <p:ext uri="{BB962C8B-B14F-4D97-AF65-F5344CB8AC3E}">
        <p14:creationId xmlns:p14="http://schemas.microsoft.com/office/powerpoint/2010/main" val="394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least accurate decimal is your limitation.</a:t>
            </a:r>
            <a:endParaRPr lang="en-US" sz="2800" dirty="0" smtClean="0"/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04800"/>
            <a:ext cx="8229600" cy="1143000"/>
          </a:xfrm>
        </p:spPr>
        <p:txBody>
          <a:bodyPr/>
          <a:lstStyle/>
          <a:p>
            <a:r>
              <a:rPr lang="en-US" dirty="0" smtClean="0"/>
              <a:t>Adding / Subtracting Sig Figs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559050" y="2743200"/>
            <a:ext cx="2209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/>
              <a:t>438.2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/>
              <a:t>  10.734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/>
              <a:t>+  6.05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/>
              <a:t>454.984</a:t>
            </a: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2406650" y="4343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3233738" y="3124200"/>
            <a:ext cx="152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3594100" y="3657600"/>
            <a:ext cx="152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3408363" y="4224338"/>
            <a:ext cx="152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3930650" y="4648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5149850" y="440848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455.0</a:t>
            </a:r>
          </a:p>
        </p:txBody>
      </p:sp>
    </p:spTree>
    <p:extLst>
      <p:ext uri="{BB962C8B-B14F-4D97-AF65-F5344CB8AC3E}">
        <p14:creationId xmlns:p14="http://schemas.microsoft.com/office/powerpoint/2010/main" val="1633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 animBg="1"/>
      <p:bldP spid="110599" grpId="0" animBg="1"/>
      <p:bldP spid="110600" grpId="0" animBg="1"/>
      <p:bldP spid="110601" grpId="0" animBg="1"/>
      <p:bldP spid="110604" grpId="0" animBg="1"/>
      <p:bldP spid="1106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/ Subtracting Sig Figs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[Example 3] (0.038) + (0.2</a:t>
            </a:r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dirty="0" smtClean="0"/>
              <a:t>) = 0.2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  <a:r>
              <a:rPr lang="en-US" dirty="0" smtClean="0"/>
              <a:t>8</a:t>
            </a:r>
          </a:p>
          <a:p>
            <a:pPr lvl="1" eaLnBrk="1" hangingPunct="1"/>
            <a:r>
              <a:rPr lang="en-US" dirty="0" smtClean="0"/>
              <a:t>We write 0.2</a:t>
            </a:r>
            <a:r>
              <a:rPr lang="en-US" dirty="0" smtClean="0">
                <a:solidFill>
                  <a:srgbClr val="0000FF"/>
                </a:solidFill>
              </a:rPr>
              <a:t>5</a:t>
            </a:r>
            <a:r>
              <a:rPr lang="en-US" dirty="0" smtClean="0"/>
              <a:t> as our result (result is rounded up).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[</a:t>
            </a:r>
            <a:r>
              <a:rPr lang="en-US" dirty="0" smtClean="0"/>
              <a:t>Example 4] (300) + (6) = ???</a:t>
            </a:r>
          </a:p>
        </p:txBody>
      </p:sp>
    </p:spTree>
    <p:extLst>
      <p:ext uri="{BB962C8B-B14F-4D97-AF65-F5344CB8AC3E}">
        <p14:creationId xmlns:p14="http://schemas.microsoft.com/office/powerpoint/2010/main" val="14918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 Figs In Math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Try </a:t>
            </a:r>
            <a:r>
              <a:rPr lang="en-US" sz="2800" dirty="0" smtClean="0"/>
              <a:t>typing in 6.362 + 1.638 into your calculator. </a:t>
            </a:r>
            <a:endParaRPr lang="en-US" sz="2800" dirty="0" smtClean="0"/>
          </a:p>
          <a:p>
            <a:pPr lvl="1"/>
            <a:r>
              <a:rPr lang="en-US" sz="2400" dirty="0" smtClean="0"/>
              <a:t>How </a:t>
            </a:r>
            <a:r>
              <a:rPr lang="en-US" sz="2400" dirty="0" smtClean="0"/>
              <a:t>many sig figs should your result have? </a:t>
            </a:r>
            <a:endParaRPr lang="en-US" sz="2400" dirty="0" smtClean="0"/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many does your calculator show?</a:t>
            </a:r>
          </a:p>
          <a:p>
            <a:pPr eaLnBrk="1" hangingPunct="1"/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In </a:t>
            </a:r>
            <a:r>
              <a:rPr lang="en-US" sz="2800" dirty="0" smtClean="0">
                <a:solidFill>
                  <a:srgbClr val="FF0000"/>
                </a:solidFill>
              </a:rPr>
              <a:t>short: </a:t>
            </a:r>
            <a:r>
              <a:rPr lang="en-US" sz="2800" dirty="0" smtClean="0">
                <a:solidFill>
                  <a:srgbClr val="FF0000"/>
                </a:solidFill>
              </a:rPr>
              <a:t>Calculators are stupid. Don’t trust them.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Finally</a:t>
            </a:r>
            <a:r>
              <a:rPr lang="en-US" sz="2800" dirty="0" smtClean="0"/>
              <a:t>, note that when </a:t>
            </a:r>
            <a:r>
              <a:rPr lang="en-US" sz="2800" dirty="0" smtClean="0"/>
              <a:t>an exact number is used </a:t>
            </a:r>
            <a:r>
              <a:rPr lang="en-US" sz="2800" dirty="0" smtClean="0"/>
              <a:t>in sig fig calculations, they should </a:t>
            </a:r>
            <a:r>
              <a:rPr lang="en-US" sz="2800" i="1" dirty="0" smtClean="0"/>
              <a:t>not</a:t>
            </a:r>
            <a:r>
              <a:rPr lang="en-US" sz="2800" dirty="0" smtClean="0"/>
              <a:t> affect the accuracy of </a:t>
            </a:r>
            <a:r>
              <a:rPr lang="en-US" sz="2800" dirty="0" err="1" smtClean="0"/>
              <a:t>ther</a:t>
            </a:r>
            <a:r>
              <a:rPr lang="en-US" sz="2800" dirty="0" smtClean="0"/>
              <a:t> answer (because </a:t>
            </a:r>
            <a:r>
              <a:rPr lang="en-US" sz="2800" dirty="0" smtClean="0"/>
              <a:t>they have an infinite number of sig figs, they can’t influence it).</a:t>
            </a:r>
          </a:p>
        </p:txBody>
      </p:sp>
    </p:spTree>
    <p:extLst>
      <p:ext uri="{BB962C8B-B14F-4D97-AF65-F5344CB8AC3E}">
        <p14:creationId xmlns:p14="http://schemas.microsoft.com/office/powerpoint/2010/main" val="5819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Exact and Inexact Numbers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measurements are </a:t>
            </a:r>
            <a:r>
              <a:rPr lang="en-US" u="sng" dirty="0" smtClean="0"/>
              <a:t>exact</a:t>
            </a:r>
            <a:r>
              <a:rPr lang="en-US" dirty="0" smtClean="0"/>
              <a:t>. There is </a:t>
            </a:r>
            <a:r>
              <a:rPr lang="en-US" i="1" dirty="0" smtClean="0"/>
              <a:t>no</a:t>
            </a:r>
            <a:r>
              <a:rPr lang="en-US" dirty="0" smtClean="0"/>
              <a:t> error associated with them. These types of measurements are either </a:t>
            </a:r>
            <a:r>
              <a:rPr lang="en-US" dirty="0" smtClean="0">
                <a:solidFill>
                  <a:srgbClr val="003399"/>
                </a:solidFill>
              </a:rPr>
              <a:t>definitions</a:t>
            </a:r>
            <a:r>
              <a:rPr lang="en-US" dirty="0" smtClean="0"/>
              <a:t>, or are </a:t>
            </a:r>
            <a:r>
              <a:rPr lang="en-US" dirty="0" smtClean="0">
                <a:solidFill>
                  <a:srgbClr val="003399"/>
                </a:solidFill>
              </a:rPr>
              <a:t>counted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[Example] How many people are in this room?</a:t>
            </a:r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measurements are </a:t>
            </a:r>
            <a:r>
              <a:rPr lang="en-US" u="sng" dirty="0" smtClean="0"/>
              <a:t>inexact</a:t>
            </a:r>
            <a:r>
              <a:rPr lang="en-US" dirty="0" smtClean="0"/>
              <a:t>. There is always some error associated with them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26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 Figs In Math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Summary:</a:t>
            </a:r>
          </a:p>
          <a:p>
            <a:pPr lvl="1"/>
            <a:r>
              <a:rPr lang="en-US" sz="2400" dirty="0" smtClean="0"/>
              <a:t>Multiplication/Division:</a:t>
            </a:r>
          </a:p>
          <a:p>
            <a:pPr lvl="2"/>
            <a:r>
              <a:rPr lang="en-US" sz="2000" dirty="0" smtClean="0"/>
              <a:t>Final answer is limited by least accurate </a:t>
            </a:r>
            <a:r>
              <a:rPr lang="en-US" sz="2000" u="sng" dirty="0" smtClean="0"/>
              <a:t>sig fig</a:t>
            </a:r>
            <a:r>
              <a:rPr lang="en-US" sz="2000" dirty="0" smtClean="0"/>
              <a:t> input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Addition/Subtraction:</a:t>
            </a:r>
          </a:p>
          <a:p>
            <a:pPr lvl="2"/>
            <a:r>
              <a:rPr lang="en-US" sz="2000" dirty="0" smtClean="0"/>
              <a:t>Final answer is limited by least accurate </a:t>
            </a:r>
            <a:r>
              <a:rPr lang="en-US" sz="2000" u="sng" dirty="0" smtClean="0"/>
              <a:t>decimal place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1800" dirty="0"/>
              <a:t> </a:t>
            </a:r>
            <a:endParaRPr lang="en-US" sz="1800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583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You Try It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Try the following calculations, with your result expressed to the correct number of sig figs.</a:t>
            </a:r>
          </a:p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(0.0019) x (21.39)</a:t>
            </a:r>
          </a:p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(8.321) / (4.1)</a:t>
            </a:r>
          </a:p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3000 + 20.3 + 0.009</a:t>
            </a:r>
          </a:p>
          <a:p>
            <a:pPr eaLnBrk="1" hangingPunct="1"/>
            <a:r>
              <a:rPr lang="en-US" sz="2800" dirty="0" smtClean="0">
                <a:solidFill>
                  <a:srgbClr val="003399"/>
                </a:solidFill>
              </a:rPr>
              <a:t>[6.1 x (4.33 – 3.12)] / (3.14159 x </a:t>
            </a:r>
            <a:r>
              <a:rPr lang="en-US" sz="2800" u="sng" dirty="0" smtClean="0">
                <a:solidFill>
                  <a:srgbClr val="003399"/>
                </a:solidFill>
              </a:rPr>
              <a:t>2</a:t>
            </a:r>
            <a:r>
              <a:rPr lang="en-US" sz="2800" dirty="0" smtClean="0">
                <a:solidFill>
                  <a:srgbClr val="003399"/>
                </a:solidFill>
              </a:rPr>
              <a:t>)</a:t>
            </a:r>
          </a:p>
          <a:p>
            <a:pPr lvl="1" eaLnBrk="1" hangingPunct="1"/>
            <a:r>
              <a:rPr lang="en-US" sz="2400" dirty="0" smtClean="0">
                <a:solidFill>
                  <a:srgbClr val="003399"/>
                </a:solidFill>
              </a:rPr>
              <a:t>The “</a:t>
            </a:r>
            <a:r>
              <a:rPr lang="en-US" sz="2400" u="sng" dirty="0" smtClean="0">
                <a:solidFill>
                  <a:srgbClr val="003399"/>
                </a:solidFill>
              </a:rPr>
              <a:t>2</a:t>
            </a:r>
            <a:r>
              <a:rPr lang="en-US" sz="2400" dirty="0" smtClean="0">
                <a:solidFill>
                  <a:srgbClr val="003399"/>
                </a:solidFill>
              </a:rPr>
              <a:t>” is an exact number</a:t>
            </a:r>
            <a:r>
              <a:rPr lang="en-US" sz="2400" dirty="0" smtClean="0">
                <a:solidFill>
                  <a:srgbClr val="003399"/>
                </a:solidFill>
              </a:rPr>
              <a:t>.</a:t>
            </a:r>
            <a:endParaRPr lang="en-US" sz="2400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Really Big (or Small) Numbers…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848225"/>
            <a:ext cx="8763000" cy="1857375"/>
          </a:xfrm>
        </p:spPr>
        <p:txBody>
          <a:bodyPr/>
          <a:lstStyle/>
          <a:p>
            <a:pPr eaLnBrk="1" hangingPunct="1"/>
            <a:r>
              <a:rPr lang="en-US" dirty="0" smtClean="0"/>
              <a:t>It becomes tedious to write very large or very small numbers. What can we do to make this easier?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048000" y="1462088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Sylfaen" pitchFamily="18" charset="0"/>
              </a:rPr>
              <a:t>An average person has about ten trillion cells!</a:t>
            </a:r>
          </a:p>
        </p:txBody>
      </p:sp>
      <p:pic>
        <p:nvPicPr>
          <p:cNvPr id="63493" name="Picture 5" descr="perambul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23225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276600" y="1871663"/>
            <a:ext cx="4495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10 000 000 000 000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6378575" y="2187575"/>
            <a:ext cx="76200" cy="762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553200" y="1871663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x 10</a:t>
            </a:r>
            <a:r>
              <a:rPr lang="en-US" sz="2600" b="0" baseline="30000"/>
              <a:t>0</a:t>
            </a:r>
            <a:endParaRPr lang="en-US" sz="2600" b="0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3657600" y="2786063"/>
            <a:ext cx="45720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moving this decimal point to the left one place is like dividing by 10 (or 10</a:t>
            </a:r>
            <a:r>
              <a:rPr lang="en-US" b="0" baseline="30000" dirty="0">
                <a:solidFill>
                  <a:srgbClr val="0000FF"/>
                </a:solidFill>
                <a:latin typeface="Sylfaen" pitchFamily="18" charset="0"/>
              </a:rPr>
              <a:t>1</a:t>
            </a: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)…</a:t>
            </a:r>
          </a:p>
          <a:p>
            <a:pPr eaLnBrk="1" hangingPunct="1">
              <a:spcBef>
                <a:spcPct val="50000"/>
              </a:spcBef>
            </a:pP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moving it 3 places would be dividing by 10</a:t>
            </a:r>
            <a:r>
              <a:rPr lang="en-US" b="0" baseline="30000" dirty="0">
                <a:solidFill>
                  <a:srgbClr val="0000FF"/>
                </a:solidFill>
                <a:latin typeface="Sylfaen" pitchFamily="18" charset="0"/>
              </a:rPr>
              <a:t>3</a:t>
            </a: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… and so on.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6411913" y="2351088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4" grpId="0"/>
      <p:bldP spid="63495" grpId="0" animBg="1"/>
      <p:bldP spid="63496" grpId="0"/>
      <p:bldP spid="63497" grpId="0"/>
      <p:bldP spid="634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Really Big (or Small) Numbers…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848225"/>
            <a:ext cx="8763000" cy="1857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Every time we move the decimal place over to the left once, we divide by 10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. To get the same number, we’ll increase the “x 10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” by one per space we move over.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4495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10 000 000 000 000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5127625" y="1949450"/>
            <a:ext cx="76200" cy="762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257800" y="1600200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x 10</a:t>
            </a:r>
            <a:r>
              <a:rPr lang="en-US" sz="2600" b="0" baseline="30000"/>
              <a:t>0</a:t>
            </a:r>
            <a:endParaRPr lang="en-US" sz="2600" b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257800" y="1600200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x 10</a:t>
            </a:r>
            <a:r>
              <a:rPr lang="en-US" sz="2600" b="0" baseline="30000"/>
              <a:t>13</a:t>
            </a:r>
            <a:endParaRPr lang="en-US" sz="2600" b="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the decimal moves </a:t>
            </a:r>
            <a:r>
              <a:rPr lang="en-US" b="0" u="sng">
                <a:solidFill>
                  <a:srgbClr val="0000FF"/>
                </a:solidFill>
                <a:latin typeface="Sylfaen" pitchFamily="18" charset="0"/>
              </a:rPr>
              <a:t>left</a:t>
            </a: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 13 places…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029200" y="22860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…so we increase this exponent by 13.</a:t>
            </a:r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 flipV="1">
            <a:off x="6172200" y="1905000"/>
            <a:ext cx="1524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133600" y="3048000"/>
            <a:ext cx="4876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0"/>
              <a:t>1.0 x 10</a:t>
            </a:r>
            <a:r>
              <a:rPr lang="en-US" sz="2600" b="0" baseline="30000"/>
              <a:t>13</a:t>
            </a:r>
            <a:endParaRPr lang="en-US" sz="2600" b="0"/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3581400" y="2971800"/>
            <a:ext cx="1981200" cy="609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752600" y="37338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Our answer in </a:t>
            </a:r>
            <a:r>
              <a:rPr lang="en-US" b="0" u="sng">
                <a:solidFill>
                  <a:srgbClr val="0000FF"/>
                </a:solidFill>
                <a:latin typeface="Sylfaen" pitchFamily="18" charset="0"/>
              </a:rPr>
              <a:t>scientific notation</a:t>
            </a: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 has one decimal place.</a:t>
            </a:r>
          </a:p>
        </p:txBody>
      </p:sp>
    </p:spTree>
    <p:extLst>
      <p:ext uri="{BB962C8B-B14F-4D97-AF65-F5344CB8AC3E}">
        <p14:creationId xmlns:p14="http://schemas.microsoft.com/office/powerpoint/2010/main" val="152091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1.11111E-6 C 0.00763 0.00371 0.00486 0.01227 0.00243 0.02269 C 0.00138 0.02685 -0.00435 0.02755 -0.00678 0.02871 C -0.00903 0.02963 -0.01355 0.03195 -0.01355 0.03195 C -0.0191 0.0294 -0.0231 0.02616 -0.0283 0.02269 C -0.029 0.0206 -0.029 0.01736 -0.03056 0.01667 C -0.03438 0.01505 -0.03577 0.02246 -0.03751 0.02431 C -0.03837 0.02523 -0.03976 0.02523 -0.0408 0.0257 C -0.04306 0.02477 -0.04549 0.02408 -0.04757 0.02269 C -0.04862 0.02199 -0.04896 0.01922 -0.05001 0.01968 C -0.05139 0.02014 -0.05105 0.02338 -0.05226 0.02431 C -0.05452 0.02639 -0.06077 0.02755 -0.06355 0.02871 C -0.07362 0.02199 -0.07014 0.0257 -0.07501 0.01968 C -0.08091 0.00394 -0.08004 0.01204 -0.0783 -0.00463 C -0.07622 0.00486 -0.07796 0.01366 -0.08507 0.01667 C -0.09306 0.01412 -0.09653 0.00926 -0.1033 0.01366 C -0.10851 0.02454 -0.11146 0.01806 -0.11806 0.01366 C -0.11841 0.01273 -0.12014 0.00463 -0.12153 0.00463 C -0.12362 0.00463 -0.12396 0.0125 -0.12605 0.01528 C -0.12726 0.0169 -0.13751 0.02014 -0.13976 0.0213 C -0.15487 0.01621 -0.14879 0.01505 -0.15782 0.01829 C -0.16303 0.01551 -0.16546 0.01227 -0.17032 0.00903 C -0.17483 0.01065 -0.17848 0.0132 -0.18282 0.01528 C -0.18646 0.01181 -0.19046 0.00926 -0.19428 0.00602 C -0.18976 0.02292 -0.21303 0.01343 -0.21806 0.00301 C -0.22292 0.00533 -0.22622 0.00903 -0.23056 0.01204 C -0.23282 0.01343 -0.23751 0.01528 -0.23751 0.01528 C -0.23941 0.01412 -0.2415 0.01366 -0.24306 0.01204 C -0.2441 0.01088 -0.24428 0.00648 -0.24532 0.00764 C -0.24723 0.00949 -0.24653 0.01389 -0.24757 0.01667 C -0.2481 0.01806 -0.24914 0.01875 -0.25001 0.01968 C -0.25087 0.01922 -0.25903 0.01505 -0.26007 0.01366 C -0.26198 0.01111 -0.26476 0.00463 -0.26476 0.00463 C -0.26858 0.01204 -0.27448 0.01528 -0.28056 0.01829 C -0.28542 0.01574 -0.28594 0.01667 -0.28855 0.01204 C -0.29011 0.00903 -0.29306 0.00301 -0.29306 0.00301 C -0.29046 0.01435 -0.29827 0.01412 -0.30452 0.01667 C -0.30938 0.01389 -0.31164 0.01158 -0.3158 0.00764 C -0.31737 0.00463 -0.32032 -0.00139 -0.32032 -0.00139 " pathEditMode="relative" ptsTypes="ffffffffffffffffffffffffffffffffffffffA">
                                      <p:cBhvr>
                                        <p:cTn id="14" dur="5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500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 animBg="1"/>
      <p:bldP spid="65541" grpId="1" animBg="1"/>
      <p:bldP spid="65542" grpId="0"/>
      <p:bldP spid="65542" grpId="1"/>
      <p:bldP spid="65543" grpId="0"/>
      <p:bldP spid="65543" grpId="1"/>
      <p:bldP spid="65544" grpId="0"/>
      <p:bldP spid="65546" grpId="0"/>
      <p:bldP spid="65547" grpId="0" animBg="1"/>
      <p:bldP spid="65548" grpId="0"/>
      <p:bldP spid="65549" grpId="0" animBg="1"/>
      <p:bldP spid="655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251450"/>
            <a:ext cx="8763000" cy="1454150"/>
          </a:xfrm>
        </p:spPr>
        <p:txBody>
          <a:bodyPr/>
          <a:lstStyle/>
          <a:p>
            <a:pPr eaLnBrk="1" hangingPunct="1"/>
            <a:r>
              <a:rPr lang="en-US" smtClean="0"/>
              <a:t>When working with really small numbers, you can use the same process.</a:t>
            </a:r>
          </a:p>
        </p:txBody>
      </p:sp>
      <p:pic>
        <p:nvPicPr>
          <p:cNvPr id="66566" name="Picture 6" descr="lens5288862_1244895129Hair_Folli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26" y="2362200"/>
            <a:ext cx="230523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971800" y="2057400"/>
            <a:ext cx="5257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0"/>
              <a:t>0 000 085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895600" y="12954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Sylfaen" pitchFamily="18" charset="0"/>
              </a:rPr>
              <a:t>A single hair is about 0.000085 m thick.</a:t>
            </a: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5049838" y="2373313"/>
            <a:ext cx="76200" cy="762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477000" y="2057400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x 10</a:t>
            </a:r>
            <a:r>
              <a:rPr lang="en-US" sz="2600" b="0" baseline="30000"/>
              <a:t>0</a:t>
            </a:r>
            <a:endParaRPr lang="en-US" sz="2600" b="0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2743200" y="28194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the decimal moves </a:t>
            </a:r>
            <a:r>
              <a:rPr lang="en-US" b="0" u="sng">
                <a:solidFill>
                  <a:srgbClr val="0000FF"/>
                </a:solidFill>
                <a:latin typeface="Sylfaen" pitchFamily="18" charset="0"/>
              </a:rPr>
              <a:t>right</a:t>
            </a: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 5 places…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477000" y="2057400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x 10</a:t>
            </a:r>
            <a:r>
              <a:rPr lang="en-US" sz="2600" b="0" baseline="30000"/>
              <a:t>-5</a:t>
            </a:r>
            <a:endParaRPr lang="en-US" sz="2600" b="0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477000" y="2819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…so we </a:t>
            </a:r>
            <a:r>
              <a:rPr lang="en-US" b="0" u="sng">
                <a:solidFill>
                  <a:srgbClr val="0000FF"/>
                </a:solidFill>
                <a:latin typeface="Sylfaen" pitchFamily="18" charset="0"/>
              </a:rPr>
              <a:t>decrease</a:t>
            </a: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 the exponent by 5.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 flipV="1">
            <a:off x="7315200" y="2362200"/>
            <a:ext cx="3048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4267200" y="3810000"/>
            <a:ext cx="3429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" b="0"/>
              <a:t>8.5 x 10</a:t>
            </a:r>
            <a:r>
              <a:rPr lang="en-US" sz="2600" b="0" baseline="30000"/>
              <a:t>-5</a:t>
            </a:r>
            <a:endParaRPr lang="en-US" sz="2600" b="0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5159375" y="3733800"/>
            <a:ext cx="1676400" cy="6096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b="0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971800" y="44196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Our answer in scientific notation.</a:t>
            </a:r>
          </a:p>
        </p:txBody>
      </p:sp>
    </p:spTree>
    <p:extLst>
      <p:ext uri="{BB962C8B-B14F-4D97-AF65-F5344CB8AC3E}">
        <p14:creationId xmlns:p14="http://schemas.microsoft.com/office/powerpoint/2010/main" val="28376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C 0.00157 0.00301 0.0033 0.01157 0.00573 0.01366 C 0.01025 0.01759 0.01754 0.01898 0.02275 0.0213 C 0.02987 0.01805 0.03664 0.01991 0.03073 0.01204 C 0.02969 0.01065 0.02848 0.00995 0.02726 0.00903 C 0.03004 0.01458 0.03056 0.02106 0.03421 0.02569 C 0.03716 0.02477 0.0408 0.02523 0.04323 0.02268 C 0.04497 0.02083 0.04671 0.0088 0.04775 0.00463 C 0.05521 0.00764 0.04948 0.01319 0.05799 0.01667 C 0.06302 0.02106 0.06355 0.02199 0.06927 0.01829 C 0.07101 0.01134 0.07257 0.00509 0.075 -0.00139 C 0.07813 0.00995 0.07987 0.02639 0.0875 0.03333 C 0.08907 0.03241 0.0908 0.03194 0.09202 0.03032 C 0.09289 0.02917 0.09271 0.02708 0.09323 0.02569 C 0.09566 0.01921 0.09844 0.01319 0.1 0.00602 C 0.10243 0.01528 0.10052 0.02454 0.10573 0.03194 C 0.12171 0.02616 0.11927 0.02731 0.11927 0.00463 " pathEditMode="relative" ptsTypes="ffffffffffffffffA">
                                      <p:cBhvr>
                                        <p:cTn id="20" dur="3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5000" fill="hold" grpId="1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68" grpId="0"/>
      <p:bldP spid="66569" grpId="0" animBg="1"/>
      <p:bldP spid="66569" grpId="1" animBg="1"/>
      <p:bldP spid="66570" grpId="0"/>
      <p:bldP spid="66570" grpId="1"/>
      <p:bldP spid="66571" grpId="0"/>
      <p:bldP spid="66572" grpId="0"/>
      <p:bldP spid="66572" grpId="1"/>
      <p:bldP spid="66573" grpId="0"/>
      <p:bldP spid="66574" grpId="0" animBg="1"/>
      <p:bldP spid="66575" grpId="0"/>
      <p:bldP spid="66576" grpId="0" animBg="1"/>
      <p:bldP spid="6657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 Summary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numbers: the decimal place moves </a:t>
            </a:r>
            <a:r>
              <a:rPr lang="en-US" u="sng" smtClean="0"/>
              <a:t>left</a:t>
            </a:r>
            <a:r>
              <a:rPr lang="en-US" smtClean="0"/>
              <a:t> and you </a:t>
            </a:r>
            <a:r>
              <a:rPr lang="en-US" u="sng" smtClean="0"/>
              <a:t>increase</a:t>
            </a:r>
            <a:r>
              <a:rPr lang="en-US" smtClean="0"/>
              <a:t> the exponent.</a:t>
            </a:r>
          </a:p>
          <a:p>
            <a:pPr eaLnBrk="1" hangingPunct="1"/>
            <a:r>
              <a:rPr lang="en-US" smtClean="0"/>
              <a:t>[Example] 1350000 becomes 1.35 x 10</a:t>
            </a:r>
            <a:r>
              <a:rPr lang="en-US" baseline="30000" smtClean="0"/>
              <a:t>6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Small numbers: the decimal place moves </a:t>
            </a:r>
            <a:r>
              <a:rPr lang="en-US" u="sng" smtClean="0"/>
              <a:t>right</a:t>
            </a:r>
            <a:r>
              <a:rPr lang="en-US" smtClean="0"/>
              <a:t> and you </a:t>
            </a:r>
            <a:r>
              <a:rPr lang="en-US" u="sng" smtClean="0"/>
              <a:t>decrease</a:t>
            </a:r>
            <a:r>
              <a:rPr lang="en-US" smtClean="0"/>
              <a:t> the exponent.</a:t>
            </a:r>
          </a:p>
          <a:p>
            <a:pPr eaLnBrk="1" hangingPunct="1"/>
            <a:r>
              <a:rPr lang="en-US" smtClean="0"/>
              <a:t>[Example] 0.00000733 becomes 7.33 x 10</a:t>
            </a:r>
            <a:r>
              <a:rPr lang="en-US" baseline="30000" smtClean="0"/>
              <a:t>-6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05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You Try It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99"/>
                </a:solidFill>
              </a:rPr>
              <a:t>Convert the following numbers into scientific notation.</a:t>
            </a:r>
          </a:p>
          <a:p>
            <a:pPr lvl="1" eaLnBrk="1" hangingPunct="1"/>
            <a:r>
              <a:rPr lang="en-US" dirty="0" smtClean="0">
                <a:solidFill>
                  <a:srgbClr val="003399"/>
                </a:solidFill>
              </a:rPr>
              <a:t>4 487 940 000 000 meters, the diameter of the solar system.</a:t>
            </a:r>
          </a:p>
          <a:p>
            <a:pPr lvl="1" eaLnBrk="1" hangingPunct="1"/>
            <a:r>
              <a:rPr lang="en-US" dirty="0" smtClean="0">
                <a:solidFill>
                  <a:srgbClr val="003399"/>
                </a:solidFill>
              </a:rPr>
              <a:t>361 000 000 000 000 square meters, the surface area of all oceans on Earth.</a:t>
            </a:r>
          </a:p>
          <a:p>
            <a:pPr lvl="1" eaLnBrk="1" hangingPunct="1"/>
            <a:r>
              <a:rPr lang="en-US" dirty="0" smtClean="0">
                <a:solidFill>
                  <a:srgbClr val="003399"/>
                </a:solidFill>
              </a:rPr>
              <a:t>0.000 000 000 031 meters, the width of a helium atom.</a:t>
            </a:r>
          </a:p>
        </p:txBody>
      </p:sp>
    </p:spTree>
    <p:extLst>
      <p:ext uri="{BB962C8B-B14F-4D97-AF65-F5344CB8AC3E}">
        <p14:creationId xmlns:p14="http://schemas.microsoft.com/office/powerpoint/2010/main" val="6365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Doing Math in Scientific Notation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2413"/>
            <a:ext cx="8763000" cy="1373187"/>
          </a:xfrm>
        </p:spPr>
        <p:txBody>
          <a:bodyPr/>
          <a:lstStyle/>
          <a:p>
            <a:pPr eaLnBrk="1" hangingPunct="1"/>
            <a:r>
              <a:rPr lang="en-US" smtClean="0"/>
              <a:t>We can easily do multiplication and division using scientific notation.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514600" y="1524000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3.5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4</a:t>
            </a:r>
            <a:r>
              <a:rPr lang="en-US" b="0"/>
              <a:t>) x (</a:t>
            </a:r>
            <a:r>
              <a:rPr lang="en-US" b="0">
                <a:solidFill>
                  <a:srgbClr val="0000FF"/>
                </a:solidFill>
              </a:rPr>
              <a:t>1.7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-2</a:t>
            </a:r>
            <a:r>
              <a:rPr lang="en-US" b="0"/>
              <a:t>)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981200" y="1843088"/>
            <a:ext cx="678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 dirty="0">
                <a:solidFill>
                  <a:srgbClr val="0000FF"/>
                </a:solidFill>
                <a:latin typeface="Sylfaen" pitchFamily="18" charset="0"/>
              </a:rPr>
              <a:t>multiply the numbers separately from the exponents…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514600" y="2362200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3.5 x 1.7</a:t>
            </a:r>
            <a:r>
              <a:rPr lang="en-US" b="0"/>
              <a:t>) x (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4</a:t>
            </a:r>
            <a:r>
              <a:rPr lang="en-US" b="0">
                <a:solidFill>
                  <a:srgbClr val="FF0000"/>
                </a:solidFill>
              </a:rPr>
              <a:t> x 10</a:t>
            </a:r>
            <a:r>
              <a:rPr lang="en-US" b="0" baseline="30000">
                <a:solidFill>
                  <a:srgbClr val="FF0000"/>
                </a:solidFill>
              </a:rPr>
              <a:t>-2</a:t>
            </a:r>
            <a:r>
              <a:rPr lang="en-US" b="0"/>
              <a:t>)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19200" y="2743200"/>
            <a:ext cx="708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when multiplying exponents of 10, just add the exponents together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514600" y="3367088"/>
            <a:ext cx="419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</a:rPr>
              <a:t>6.0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2</a:t>
            </a:r>
            <a:endParaRPr lang="en-US" b="0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352800" y="3733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and it’s done! hooray!</a:t>
            </a:r>
          </a:p>
        </p:txBody>
      </p:sp>
    </p:spTree>
    <p:extLst>
      <p:ext uri="{BB962C8B-B14F-4D97-AF65-F5344CB8AC3E}">
        <p14:creationId xmlns:p14="http://schemas.microsoft.com/office/powerpoint/2010/main" val="34805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39" grpId="0"/>
      <p:bldP spid="69640" grpId="0"/>
      <p:bldP spid="69642" grpId="0"/>
      <p:bldP spid="696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Doing Math in Scientific Notation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2413"/>
            <a:ext cx="8763000" cy="1373187"/>
          </a:xfrm>
        </p:spPr>
        <p:txBody>
          <a:bodyPr/>
          <a:lstStyle/>
          <a:p>
            <a:pPr eaLnBrk="1" hangingPunct="1"/>
            <a:r>
              <a:rPr lang="en-US" smtClean="0"/>
              <a:t>We can easily do multiplication and division using scientific notation.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981200" y="21336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divide the numbers separately from the exponents…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066800" y="3581400"/>
            <a:ext cx="708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when dividing exponents of 10, just subtract the exponents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3810000" y="1371600"/>
            <a:ext cx="1411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2.51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5</a:t>
            </a:r>
            <a:r>
              <a:rPr lang="en-US" b="0"/>
              <a:t>)</a:t>
            </a:r>
          </a:p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1.36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-3</a:t>
            </a:r>
            <a:r>
              <a:rPr lang="en-US" b="0"/>
              <a:t>)</a:t>
            </a:r>
          </a:p>
        </p:txBody>
      </p:sp>
      <p:sp>
        <p:nvSpPr>
          <p:cNvPr id="194567" name="Line 11"/>
          <p:cNvSpPr>
            <a:spLocks noChangeShapeType="1"/>
          </p:cNvSpPr>
          <p:nvPr/>
        </p:nvSpPr>
        <p:spPr bwMode="auto">
          <a:xfrm>
            <a:off x="3863975" y="16986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657600" y="2819400"/>
            <a:ext cx="781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2.51</a:t>
            </a:r>
            <a:r>
              <a:rPr lang="en-US" b="0"/>
              <a:t>)</a:t>
            </a:r>
          </a:p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0000FF"/>
                </a:solidFill>
              </a:rPr>
              <a:t>1.36</a:t>
            </a:r>
            <a:r>
              <a:rPr lang="en-US" b="0"/>
              <a:t>)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4656138" y="2819400"/>
            <a:ext cx="72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5</a:t>
            </a:r>
            <a:r>
              <a:rPr lang="en-US" b="0"/>
              <a:t>)</a:t>
            </a:r>
          </a:p>
          <a:p>
            <a:pPr algn="ctr" eaLnBrk="1" hangingPunct="1"/>
            <a:r>
              <a:rPr lang="en-US" b="0"/>
              <a:t>(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-3</a:t>
            </a:r>
            <a:r>
              <a:rPr lang="en-US" b="0"/>
              <a:t>)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4414838" y="29749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/>
              <a:t>x</a:t>
            </a: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3722688" y="31464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4691063" y="31464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962400" y="4227513"/>
            <a:ext cx="1208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0000FF"/>
                </a:solidFill>
              </a:rPr>
              <a:t>1.85</a:t>
            </a:r>
            <a:r>
              <a:rPr lang="en-US" b="0"/>
              <a:t> x </a:t>
            </a:r>
            <a:r>
              <a:rPr lang="en-US" b="0">
                <a:solidFill>
                  <a:srgbClr val="FF0000"/>
                </a:solidFill>
              </a:rPr>
              <a:t>10</a:t>
            </a:r>
            <a:r>
              <a:rPr lang="en-US" b="0" baseline="30000">
                <a:solidFill>
                  <a:srgbClr val="FF0000"/>
                </a:solidFill>
              </a:rPr>
              <a:t>8</a:t>
            </a:r>
            <a:endParaRPr lang="en-US" b="0">
              <a:solidFill>
                <a:srgbClr val="FF0000"/>
              </a:solidFill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3352800" y="46482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Sylfaen" pitchFamily="18" charset="0"/>
              </a:rPr>
              <a:t>and it’s done! hooray!</a:t>
            </a:r>
          </a:p>
        </p:txBody>
      </p:sp>
    </p:spTree>
    <p:extLst>
      <p:ext uri="{BB962C8B-B14F-4D97-AF65-F5344CB8AC3E}">
        <p14:creationId xmlns:p14="http://schemas.microsoft.com/office/powerpoint/2010/main" val="144870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3" grpId="0"/>
      <p:bldP spid="70666" grpId="0"/>
      <p:bldP spid="70668" grpId="0"/>
      <p:bldP spid="70669" grpId="0"/>
      <p:bldP spid="70670" grpId="0"/>
      <p:bldP spid="70671" grpId="0" animBg="1"/>
      <p:bldP spid="70672" grpId="0" animBg="1"/>
      <p:bldP spid="70673" grpId="0"/>
      <p:bldP spid="7067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Doing Math in Scientific Notation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dirty="0" smtClean="0"/>
              <a:t>Addition/Subtraction is more difficult</a:t>
            </a:r>
          </a:p>
          <a:p>
            <a:pPr lvl="1"/>
            <a:r>
              <a:rPr lang="en-US" sz="2400" dirty="0" smtClean="0"/>
              <a:t>Need to make the exponents the same to add values</a:t>
            </a:r>
            <a:endParaRPr lang="en-US" sz="2400" dirty="0" smtClean="0"/>
          </a:p>
          <a:p>
            <a:r>
              <a:rPr lang="en-US" sz="2800" dirty="0" smtClean="0"/>
              <a:t>[Example] What is 3.05 x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– 1.07 x 10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First</a:t>
            </a:r>
            <a:r>
              <a:rPr lang="en-US" sz="2800" dirty="0" smtClean="0"/>
              <a:t>, make both exponents the same.</a:t>
            </a:r>
          </a:p>
          <a:p>
            <a:pPr lvl="1"/>
            <a:r>
              <a:rPr lang="en-US" sz="2400" dirty="0" smtClean="0"/>
              <a:t>(3.05 x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becomes 30.5 x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Then, we can do math using the rules for addition and subtraction.</a:t>
            </a:r>
          </a:p>
          <a:p>
            <a:r>
              <a:rPr lang="en-US" sz="2800" dirty="0" smtClean="0"/>
              <a:t>Answer: 29.4 x 10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03399"/>
                </a:solidFill>
              </a:rPr>
              <a:t>2.94 x 10</a:t>
            </a:r>
            <a:r>
              <a:rPr lang="en-US" sz="2800" baseline="30000" dirty="0" smtClean="0">
                <a:solidFill>
                  <a:srgbClr val="003399"/>
                </a:solidFill>
              </a:rPr>
              <a:t>5</a:t>
            </a:r>
            <a:endParaRPr lang="en-US" sz="2800" dirty="0" smtClean="0">
              <a:solidFill>
                <a:srgbClr val="003399"/>
              </a:solidFill>
            </a:endParaRPr>
          </a:p>
        </p:txBody>
      </p:sp>
      <p:sp>
        <p:nvSpPr>
          <p:cNvPr id="122884" name="Date Placeholder 3"/>
          <p:cNvSpPr txBox="1">
            <a:spLocks noGrp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5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Precision and Accuracy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r>
              <a:rPr lang="en-US" dirty="0" smtClean="0"/>
              <a:t>When making measurements</a:t>
            </a:r>
            <a:r>
              <a:rPr lang="en-US" dirty="0" smtClean="0"/>
              <a:t>, a good strategy to use is to measure a quantity repeatedly and take the average.</a:t>
            </a:r>
          </a:p>
          <a:p>
            <a:endParaRPr lang="en-US" dirty="0" smtClean="0"/>
          </a:p>
          <a:p>
            <a:r>
              <a:rPr lang="en-US" dirty="0" smtClean="0"/>
              <a:t>This is done to </a:t>
            </a:r>
            <a:r>
              <a:rPr lang="en-US" dirty="0" smtClean="0"/>
              <a:t>minimize errors in </a:t>
            </a:r>
            <a:r>
              <a:rPr lang="en-US" dirty="0" smtClean="0"/>
              <a:t>measurement.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types of error can occur in measurements? How do they affect our results?</a:t>
            </a:r>
          </a:p>
        </p:txBody>
      </p:sp>
    </p:spTree>
    <p:extLst>
      <p:ext uri="{BB962C8B-B14F-4D97-AF65-F5344CB8AC3E}">
        <p14:creationId xmlns:p14="http://schemas.microsoft.com/office/powerpoint/2010/main" val="28479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955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Now You Try It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Write the answers to these problems to the correct number of sig figs.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(6.02 x 10</a:t>
            </a:r>
            <a:r>
              <a:rPr lang="en-US" baseline="30000" dirty="0" smtClean="0">
                <a:solidFill>
                  <a:srgbClr val="003399"/>
                </a:solidFill>
              </a:rPr>
              <a:t>23</a:t>
            </a:r>
            <a:r>
              <a:rPr lang="en-US" dirty="0" smtClean="0">
                <a:solidFill>
                  <a:srgbClr val="003399"/>
                </a:solidFill>
              </a:rPr>
              <a:t>) x 18.02 =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(4.1 x 10</a:t>
            </a:r>
            <a:r>
              <a:rPr lang="en-US" baseline="30000" dirty="0" smtClean="0">
                <a:solidFill>
                  <a:srgbClr val="003399"/>
                </a:solidFill>
              </a:rPr>
              <a:t>-5</a:t>
            </a:r>
            <a:r>
              <a:rPr lang="en-US" dirty="0" smtClean="0">
                <a:solidFill>
                  <a:srgbClr val="003399"/>
                </a:solidFill>
              </a:rPr>
              <a:t>) / (2.55 x 10</a:t>
            </a:r>
            <a:r>
              <a:rPr lang="en-US" baseline="30000" dirty="0" smtClean="0">
                <a:solidFill>
                  <a:srgbClr val="003399"/>
                </a:solidFill>
              </a:rPr>
              <a:t>-6</a:t>
            </a:r>
            <a:r>
              <a:rPr lang="en-US" dirty="0" smtClean="0">
                <a:solidFill>
                  <a:srgbClr val="003399"/>
                </a:solidFill>
              </a:rPr>
              <a:t>) =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(3.52 x 10</a:t>
            </a:r>
            <a:r>
              <a:rPr lang="en-US" baseline="30000" dirty="0" smtClean="0">
                <a:solidFill>
                  <a:srgbClr val="003399"/>
                </a:solidFill>
              </a:rPr>
              <a:t>3</a:t>
            </a:r>
            <a:r>
              <a:rPr lang="en-US" dirty="0" smtClean="0">
                <a:solidFill>
                  <a:srgbClr val="003399"/>
                </a:solidFill>
              </a:rPr>
              <a:t>) + (2.11 x 10</a:t>
            </a:r>
            <a:r>
              <a:rPr lang="en-US" baseline="30000" dirty="0" smtClean="0">
                <a:solidFill>
                  <a:srgbClr val="003399"/>
                </a:solidFill>
              </a:rPr>
              <a:t>1</a:t>
            </a:r>
            <a:r>
              <a:rPr lang="en-US" dirty="0" smtClean="0">
                <a:solidFill>
                  <a:srgbClr val="003399"/>
                </a:solidFill>
              </a:rPr>
              <a:t>) – (9.01 x 10</a:t>
            </a:r>
            <a:r>
              <a:rPr lang="en-US" baseline="30000" dirty="0" smtClean="0">
                <a:solidFill>
                  <a:srgbClr val="003399"/>
                </a:solidFill>
              </a:rPr>
              <a:t>2</a:t>
            </a:r>
            <a:r>
              <a:rPr lang="en-US" dirty="0" smtClean="0">
                <a:solidFill>
                  <a:srgbClr val="003399"/>
                </a:solidFill>
              </a:rPr>
              <a:t>) =</a:t>
            </a:r>
          </a:p>
          <a:p>
            <a:endParaRPr lang="en-US" u="sng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6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Precision and Accuracy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0"/>
            <a:ext cx="65532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[Example] A group of four students made measurements for the amount of liquid in this cylinder (in mL).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555.4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555.6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555.6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555.5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These values are very close together! </a:t>
            </a:r>
            <a:r>
              <a:rPr lang="en-US" sz="2400" dirty="0" smtClean="0"/>
              <a:t>They are said to be </a:t>
            </a:r>
            <a:r>
              <a:rPr lang="en-US" sz="2400" u="sng" dirty="0" smtClean="0"/>
              <a:t>precise</a:t>
            </a:r>
            <a:r>
              <a:rPr lang="en-US" sz="2400" dirty="0" smtClean="0"/>
              <a:t>.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3399"/>
                </a:solidFill>
              </a:rPr>
              <a:t>Precision: little/no </a:t>
            </a:r>
            <a:r>
              <a:rPr lang="en-US" sz="2000" dirty="0" smtClean="0">
                <a:solidFill>
                  <a:srgbClr val="003399"/>
                </a:solidFill>
              </a:rPr>
              <a:t>error between measurements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</a:t>
            </a:r>
            <a:r>
              <a:rPr lang="en-US" sz="2400" dirty="0" smtClean="0"/>
              <a:t>close are the measured values to the true value</a:t>
            </a:r>
            <a:r>
              <a:rPr lang="en-US" sz="2400" dirty="0" smtClean="0"/>
              <a:t>? If the values are close to a </a:t>
            </a:r>
            <a:r>
              <a:rPr lang="en-US" sz="2400" i="1" dirty="0" smtClean="0"/>
              <a:t>true </a:t>
            </a:r>
            <a:r>
              <a:rPr lang="en-US" sz="2400" dirty="0" smtClean="0"/>
              <a:t>value, they are said to be </a:t>
            </a:r>
            <a:r>
              <a:rPr lang="en-US" sz="2400" u="sng" dirty="0" smtClean="0"/>
              <a:t>accurate</a:t>
            </a:r>
            <a:r>
              <a:rPr lang="en-US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3399"/>
                </a:solidFill>
              </a:rPr>
              <a:t>Accuracy: measurement is close to the ‘correct’ value</a:t>
            </a:r>
          </a:p>
        </p:txBody>
      </p:sp>
      <p:pic>
        <p:nvPicPr>
          <p:cNvPr id="156677" name="Picture 6" descr="quiz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25606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4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Precision and Accuracy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371600"/>
            <a:ext cx="6553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[Example] Now, look at these measurements. What can you conclude about them?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554.0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554.1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554.1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553.9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Would these values be considered precise, accurate, both, or neither?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Because the values are all close together, there is little error between measurements. Thus, they are </a:t>
            </a:r>
            <a:r>
              <a:rPr lang="en-US" sz="2400" u="sng" dirty="0" smtClean="0"/>
              <a:t>precise</a:t>
            </a:r>
            <a:r>
              <a:rPr lang="en-US" sz="2400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However, </a:t>
            </a:r>
            <a:r>
              <a:rPr lang="en-US" sz="2400" dirty="0" smtClean="0"/>
              <a:t>the average of the measurements </a:t>
            </a:r>
            <a:r>
              <a:rPr lang="en-US" sz="2400" dirty="0" smtClean="0"/>
              <a:t>doesn’t match up with what we’d say is the true value. So these results are </a:t>
            </a:r>
            <a:r>
              <a:rPr lang="en-US" sz="2400" u="sng" dirty="0" smtClean="0"/>
              <a:t>NOT accurate</a:t>
            </a:r>
            <a:r>
              <a:rPr lang="en-US" sz="2400" dirty="0" smtClean="0"/>
              <a:t>. </a:t>
            </a:r>
          </a:p>
        </p:txBody>
      </p:sp>
      <p:pic>
        <p:nvPicPr>
          <p:cNvPr id="157701" name="Picture 5" descr="quiz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25606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Precision and Accuracy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 chemistry, various errors can influence our results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 balance may be calibrated wrong. Or, we could read a beaker by not looking at it from </a:t>
            </a:r>
            <a:r>
              <a:rPr lang="en-US" dirty="0" smtClean="0"/>
              <a:t>head-on.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types of errors are called </a:t>
            </a:r>
            <a:r>
              <a:rPr lang="en-US" u="sng" dirty="0" smtClean="0"/>
              <a:t>systematic errors</a:t>
            </a:r>
            <a:r>
              <a:rPr lang="en-US" dirty="0" smtClean="0"/>
              <a:t>. These errors are the fault of how our instrument is looking at data. </a:t>
            </a:r>
            <a:r>
              <a:rPr lang="en-US" dirty="0" smtClean="0">
                <a:solidFill>
                  <a:srgbClr val="FF0000"/>
                </a:solidFill>
              </a:rPr>
              <a:t>They affect the accuracy of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 smtClean="0"/>
              <a:t>(but the precision may still be </a:t>
            </a:r>
            <a:r>
              <a:rPr lang="en-US" dirty="0" smtClean="0"/>
              <a:t>good!).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36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Precision and Accuracy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458200" cy="5410200"/>
          </a:xfrm>
        </p:spPr>
        <p:txBody>
          <a:bodyPr/>
          <a:lstStyle/>
          <a:p>
            <a:r>
              <a:rPr lang="en-US" dirty="0" smtClean="0"/>
              <a:t>Another type of error is called </a:t>
            </a:r>
            <a:r>
              <a:rPr lang="en-US" u="sng" dirty="0" smtClean="0"/>
              <a:t>random error</a:t>
            </a:r>
            <a:r>
              <a:rPr lang="en-US" dirty="0" smtClean="0"/>
              <a:t>. </a:t>
            </a:r>
            <a:r>
              <a:rPr lang="en-US" dirty="0" smtClean="0"/>
              <a:t>They </a:t>
            </a:r>
            <a:r>
              <a:rPr lang="en-US" dirty="0" smtClean="0"/>
              <a:t>can come from various factors (such as room temperature fluctuation, pressure, shaky hands,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errors affect precision (which can also affect accuracy.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3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4"/>
          <p:cNvSpPr txBox="1">
            <a:spLocks noGrp="1" noChangeArrowheads="1"/>
          </p:cNvSpPr>
          <p:nvPr/>
        </p:nvSpPr>
        <p:spPr bwMode="auto">
          <a:xfrm>
            <a:off x="7021513" y="-33338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b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Precision and Accuracy</a:t>
            </a:r>
          </a:p>
        </p:txBody>
      </p:sp>
      <p:pic>
        <p:nvPicPr>
          <p:cNvPr id="160772" name="Picture 5" descr="accuracy_vs_precision_5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2959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5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2278</Words>
  <Application>Microsoft Office PowerPoint</Application>
  <PresentationFormat>On-screen Show (4:3)</PresentationFormat>
  <Paragraphs>260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Measurements and Units</vt:lpstr>
      <vt:lpstr>Measurements and Units</vt:lpstr>
      <vt:lpstr>Exact and Inexact Numbers</vt:lpstr>
      <vt:lpstr>Precision and Accuracy</vt:lpstr>
      <vt:lpstr>Precision and Accuracy</vt:lpstr>
      <vt:lpstr>Precision and Accuracy</vt:lpstr>
      <vt:lpstr>Precision and Accuracy</vt:lpstr>
      <vt:lpstr>Precision and Accuracy</vt:lpstr>
      <vt:lpstr>Precision and Accuracy</vt:lpstr>
      <vt:lpstr>Measurements in Chemistry</vt:lpstr>
      <vt:lpstr>Uncertainty in Measurements</vt:lpstr>
      <vt:lpstr>Uncertainty in Measurements</vt:lpstr>
      <vt:lpstr>Uncertainty in Measurements</vt:lpstr>
      <vt:lpstr>Uncertainty and Error</vt:lpstr>
      <vt:lpstr>Uncertainty and Error</vt:lpstr>
      <vt:lpstr>Significant Figures</vt:lpstr>
      <vt:lpstr>What are Significant Figures?</vt:lpstr>
      <vt:lpstr>Zero as a Sig Fig</vt:lpstr>
      <vt:lpstr>Zero as a Sig Fig</vt:lpstr>
      <vt:lpstr>Zero as a Sig Fig</vt:lpstr>
      <vt:lpstr>Significant Figures Summary</vt:lpstr>
      <vt:lpstr>Significant Figures Summary</vt:lpstr>
      <vt:lpstr>Sig Figs and Exact Numbers</vt:lpstr>
      <vt:lpstr>Now You Try It</vt:lpstr>
      <vt:lpstr>Rounding and Sig Figs</vt:lpstr>
      <vt:lpstr>Sig Figs In Math</vt:lpstr>
      <vt:lpstr>Adding / Subtracting Sig Figs</vt:lpstr>
      <vt:lpstr>Adding / Subtracting Sig Figs</vt:lpstr>
      <vt:lpstr>Sig Figs In Math</vt:lpstr>
      <vt:lpstr>Sig Figs In Math</vt:lpstr>
      <vt:lpstr>Now You Try It</vt:lpstr>
      <vt:lpstr>Really Big (or Small) Numbers…</vt:lpstr>
      <vt:lpstr>Really Big (or Small) Numbers…</vt:lpstr>
      <vt:lpstr>Scientific Notation</vt:lpstr>
      <vt:lpstr>Scientific Notation Summary</vt:lpstr>
      <vt:lpstr>Now You Try It</vt:lpstr>
      <vt:lpstr>Doing Math in Scientific Notation</vt:lpstr>
      <vt:lpstr>Doing Math in Scientific Notation</vt:lpstr>
      <vt:lpstr>Doing Math in Scientific Notation</vt:lpstr>
      <vt:lpstr>Now You Try It</vt:lpstr>
    </vt:vector>
  </TitlesOfParts>
  <Company>Everett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Units</dc:title>
  <dc:creator>Morgan Stock</dc:creator>
  <cp:lastModifiedBy>Morgan Stock</cp:lastModifiedBy>
  <cp:revision>6</cp:revision>
  <dcterms:created xsi:type="dcterms:W3CDTF">2015-03-31T15:59:52Z</dcterms:created>
  <dcterms:modified xsi:type="dcterms:W3CDTF">2015-03-31T16:52:31Z</dcterms:modified>
</cp:coreProperties>
</file>